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7.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38.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39.xml" ContentType="application/vnd.openxmlformats-officedocument.presentationml.tags+xml"/>
  <Override PartName="/ppt/notesSlides/notesSlide1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40.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tags/tag41.xml" ContentType="application/vnd.openxmlformats-officedocument.presentationml.tags+xml"/>
  <Override PartName="/ppt/notesSlides/notesSlide21.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26"/>
  </p:notesMasterIdLst>
  <p:handoutMasterIdLst>
    <p:handoutMasterId r:id="rId27"/>
  </p:handoutMasterIdLst>
  <p:sldIdLst>
    <p:sldId id="377" r:id="rId2"/>
    <p:sldId id="562" r:id="rId3"/>
    <p:sldId id="494" r:id="rId4"/>
    <p:sldId id="379" r:id="rId5"/>
    <p:sldId id="380" r:id="rId6"/>
    <p:sldId id="381" r:id="rId7"/>
    <p:sldId id="382" r:id="rId8"/>
    <p:sldId id="586" r:id="rId9"/>
    <p:sldId id="261" r:id="rId10"/>
    <p:sldId id="600" r:id="rId11"/>
    <p:sldId id="420" r:id="rId12"/>
    <p:sldId id="281" r:id="rId13"/>
    <p:sldId id="589" r:id="rId14"/>
    <p:sldId id="584" r:id="rId15"/>
    <p:sldId id="431" r:id="rId16"/>
    <p:sldId id="432" r:id="rId17"/>
    <p:sldId id="598" r:id="rId18"/>
    <p:sldId id="499" r:id="rId19"/>
    <p:sldId id="599" r:id="rId20"/>
    <p:sldId id="569" r:id="rId21"/>
    <p:sldId id="565" r:id="rId22"/>
    <p:sldId id="318" r:id="rId23"/>
    <p:sldId id="439" r:id="rId24"/>
    <p:sldId id="320" r:id="rId25"/>
  </p:sldIdLst>
  <p:sldSz cx="12192000" cy="6858000"/>
  <p:notesSz cx="7004050" cy="9290050"/>
  <p:embeddedFontLst>
    <p:embeddedFont>
      <p:font typeface="Arial Narrow" panose="020B060602020203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98A80E-EB25-F176-873E-745A6F7880B4}" name="Alex Harvey" initials="AH" userId="S::aharvey@centrec.com::01c5dfb4-05a8-4a71-ac30-a2c1045cbb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ron Bard" initials="SB" lastIdx="31" clrIdx="0">
    <p:extLst>
      <p:ext uri="{19B8F6BF-5375-455C-9EA6-DF929625EA0E}">
        <p15:presenceInfo xmlns:p15="http://schemas.microsoft.com/office/powerpoint/2012/main" userId="S-1-5-21-994600786-2103882523-1792737520-1155" providerId="AD"/>
      </p:ext>
    </p:extLst>
  </p:cmAuthor>
  <p:cmAuthor id="2" name="Lisa Eckel" initials="LE" lastIdx="12" clrIdx="1">
    <p:extLst>
      <p:ext uri="{19B8F6BF-5375-455C-9EA6-DF929625EA0E}">
        <p15:presenceInfo xmlns:p15="http://schemas.microsoft.com/office/powerpoint/2012/main" userId="742d493aaf2ba33d" providerId="Windows Live"/>
      </p:ext>
    </p:extLst>
  </p:cmAuthor>
  <p:cmAuthor id="3" name="Lisa Eckel" initials="LE [2]" lastIdx="1" clrIdx="2">
    <p:extLst>
      <p:ext uri="{19B8F6BF-5375-455C-9EA6-DF929625EA0E}">
        <p15:presenceInfo xmlns:p15="http://schemas.microsoft.com/office/powerpoint/2012/main" userId="S-1-5-21-994600786-2103882523-1792737520-1165" providerId="AD"/>
      </p:ext>
    </p:extLst>
  </p:cmAuthor>
  <p:cmAuthor id="4" name="Alex Harvey" initials="AH" lastIdx="4" clrIdx="3">
    <p:extLst>
      <p:ext uri="{19B8F6BF-5375-455C-9EA6-DF929625EA0E}">
        <p15:presenceInfo xmlns:p15="http://schemas.microsoft.com/office/powerpoint/2012/main" userId="S-1-5-21-994600786-2103882523-1792737520-5129" providerId="AD"/>
      </p:ext>
    </p:extLst>
  </p:cmAuthor>
  <p:cmAuthor id="5" name="Lee Singleton" initials="LS" lastIdx="1" clrIdx="4">
    <p:extLst>
      <p:ext uri="{19B8F6BF-5375-455C-9EA6-DF929625EA0E}">
        <p15:presenceInfo xmlns:p15="http://schemas.microsoft.com/office/powerpoint/2012/main" userId="S::lsingleton@centrec.com::2add6cc5-2e3d-41ec-a783-2766119660a5" providerId="AD"/>
      </p:ext>
    </p:extLst>
  </p:cmAuthor>
  <p:cmAuthor id="6" name="Alex Harvey" initials="AH [2]" lastIdx="9" clrIdx="5">
    <p:extLst>
      <p:ext uri="{19B8F6BF-5375-455C-9EA6-DF929625EA0E}">
        <p15:presenceInfo xmlns:p15="http://schemas.microsoft.com/office/powerpoint/2012/main" userId="S::aharvey@centrec.com::01c5dfb4-05a8-4a71-ac30-a2c1045cbb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81"/>
    <a:srgbClr val="F7A63A"/>
    <a:srgbClr val="DE8D1C"/>
    <a:srgbClr val="003E7E"/>
    <a:srgbClr val="7296CF"/>
    <a:srgbClr val="D18316"/>
    <a:srgbClr val="6BA53A"/>
    <a:srgbClr val="694230"/>
    <a:srgbClr val="AA2D2A"/>
    <a:srgbClr val="3D7D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9302" autoAdjust="0"/>
    <p:restoredTop sz="95559" autoAdjust="0"/>
  </p:normalViewPr>
  <p:slideViewPr>
    <p:cSldViewPr snapToGrid="0" showGuides="1">
      <p:cViewPr varScale="1">
        <p:scale>
          <a:sx n="114" d="100"/>
          <a:sy n="114" d="100"/>
        </p:scale>
        <p:origin x="1116" y="102"/>
      </p:cViewPr>
      <p:guideLst>
        <p:guide pos="3840"/>
        <p:guide orient="horz" pos="2160"/>
      </p:guideLst>
    </p:cSldViewPr>
  </p:slideViewPr>
  <p:notesTextViewPr>
    <p:cViewPr>
      <p:scale>
        <a:sx n="1" d="1"/>
        <a:sy n="1" d="1"/>
      </p:scale>
      <p:origin x="0" y="0"/>
    </p:cViewPr>
  </p:notesTextViewPr>
  <p:sorterViewPr>
    <p:cViewPr varScale="1">
      <p:scale>
        <a:sx n="1" d="1"/>
        <a:sy n="1" d="1"/>
      </p:scale>
      <p:origin x="0" y="-14604"/>
    </p:cViewPr>
  </p:sorterViewPr>
  <p:notesViewPr>
    <p:cSldViewPr snapToGrid="0">
      <p:cViewPr varScale="1">
        <p:scale>
          <a:sx n="97" d="100"/>
          <a:sy n="97"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CGFS01\Public\Clients\USGC%20(U.S.%20Grains%20Council)\All%20Project%20Resources\Data\Compiled%20Report%20Data%20(Harvest%20and%20Export)\USGC%20Historical%20Data%20Since%202011-%20Current.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Results'!$D$138</c:f>
              <c:strCache>
                <c:ptCount val="1"/>
                <c:pt idx="0">
                  <c:v>MY20/21</c:v>
                </c:pt>
              </c:strCache>
            </c:strRef>
          </c:tx>
          <c:spPr>
            <a:solidFill>
              <a:srgbClr val="FFC981"/>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Results'!$E$119:$H$119</c:f>
              <c:strCache>
                <c:ptCount val="4"/>
                <c:pt idx="0">
                  <c:v>&lt;5.0</c:v>
                </c:pt>
                <c:pt idx="1">
                  <c:v>5.0-9.9</c:v>
                </c:pt>
                <c:pt idx="2">
                  <c:v>10.0-20.0</c:v>
                </c:pt>
                <c:pt idx="3">
                  <c:v>&gt;20.0</c:v>
                </c:pt>
              </c:strCache>
            </c:strRef>
          </c:cat>
          <c:val>
            <c:numRef>
              <c:f>'Historical Mycotoxin Results'!$E$138:$H$138</c:f>
              <c:numCache>
                <c:formatCode>#,##0.0_);\(#,##0.0\)</c:formatCode>
                <c:ptCount val="4"/>
                <c:pt idx="0">
                  <c:v>98.333333333333329</c:v>
                </c:pt>
                <c:pt idx="1">
                  <c:v>0</c:v>
                </c:pt>
                <c:pt idx="2">
                  <c:v>1.1111111111111112</c:v>
                </c:pt>
                <c:pt idx="3">
                  <c:v>0.55555555555555558</c:v>
                </c:pt>
              </c:numCache>
            </c:numRef>
          </c:val>
          <c:extLst>
            <c:ext xmlns:c16="http://schemas.microsoft.com/office/drawing/2014/chart" uri="{C3380CC4-5D6E-409C-BE32-E72D297353CC}">
              <c16:uniqueId val="{00000000-336C-48C9-B401-6AE164303300}"/>
            </c:ext>
          </c:extLst>
        </c:ser>
        <c:ser>
          <c:idx val="3"/>
          <c:order val="1"/>
          <c:tx>
            <c:strRef>
              <c:f>'Historical Mycotoxin Results'!$D$139</c:f>
              <c:strCache>
                <c:ptCount val="1"/>
                <c:pt idx="0">
                  <c:v>MY21/22</c:v>
                </c:pt>
              </c:strCache>
            </c:strRef>
          </c:tx>
          <c:spPr>
            <a:solidFill>
              <a:srgbClr val="F7A63A"/>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nchorCtr="0"/>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Results'!$E$119:$H$119</c:f>
              <c:strCache>
                <c:ptCount val="4"/>
                <c:pt idx="0">
                  <c:v>&lt;5.0</c:v>
                </c:pt>
                <c:pt idx="1">
                  <c:v>5.0-9.9</c:v>
                </c:pt>
                <c:pt idx="2">
                  <c:v>10.0-20.0</c:v>
                </c:pt>
                <c:pt idx="3">
                  <c:v>&gt;20.0</c:v>
                </c:pt>
              </c:strCache>
            </c:strRef>
          </c:cat>
          <c:val>
            <c:numRef>
              <c:f>'Historical Mycotoxin Results'!$E$139:$H$139</c:f>
              <c:numCache>
                <c:formatCode>#,##0.0_);\(#,##0.0\)</c:formatCode>
                <c:ptCount val="4"/>
                <c:pt idx="0">
                  <c:v>97.252747252747255</c:v>
                </c:pt>
                <c:pt idx="1">
                  <c:v>1.6483516483516485</c:v>
                </c:pt>
                <c:pt idx="2">
                  <c:v>0</c:v>
                </c:pt>
                <c:pt idx="3">
                  <c:v>1.098901098901099</c:v>
                </c:pt>
              </c:numCache>
            </c:numRef>
          </c:val>
          <c:extLst>
            <c:ext xmlns:c16="http://schemas.microsoft.com/office/drawing/2014/chart" uri="{C3380CC4-5D6E-409C-BE32-E72D297353CC}">
              <c16:uniqueId val="{00000001-336C-48C9-B401-6AE164303300}"/>
            </c:ext>
          </c:extLst>
        </c:ser>
        <c:ser>
          <c:idx val="0"/>
          <c:order val="2"/>
          <c:tx>
            <c:strRef>
              <c:f>'Historical Mycotoxin Results'!$D$140</c:f>
              <c:strCache>
                <c:ptCount val="1"/>
                <c:pt idx="0">
                  <c:v>MY22/23</c:v>
                </c:pt>
              </c:strCache>
            </c:strRef>
          </c:tx>
          <c:spPr>
            <a:solidFill>
              <a:srgbClr val="DE8D1C"/>
            </a:solidFill>
            <a:effectLst/>
            <a:scene3d>
              <a:camera prst="orthographicFront"/>
              <a:lightRig rig="threePt" dir="t">
                <a:rot lat="0" lon="0" rev="1200000"/>
              </a:lightRig>
            </a:scene3d>
            <a:sp3d/>
          </c:spPr>
          <c:invertIfNegative val="0"/>
          <c:dLbls>
            <c:spPr>
              <a:noFill/>
              <a:ln>
                <a:noFill/>
              </a:ln>
              <a:effectLst/>
            </c:spPr>
            <c:txPr>
              <a:bodyPr rot="-5400000" vert="horz"/>
              <a:lstStyle/>
              <a:p>
                <a:pPr>
                  <a:defRPr sz="2000">
                    <a:solidFill>
                      <a:schemeClr val="tx2"/>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Results'!$E$119:$H$119</c:f>
              <c:strCache>
                <c:ptCount val="4"/>
                <c:pt idx="0">
                  <c:v>&lt;5.0</c:v>
                </c:pt>
                <c:pt idx="1">
                  <c:v>5.0-9.9</c:v>
                </c:pt>
                <c:pt idx="2">
                  <c:v>10.0-20.0</c:v>
                </c:pt>
                <c:pt idx="3">
                  <c:v>&gt;20.0</c:v>
                </c:pt>
              </c:strCache>
            </c:strRef>
          </c:cat>
          <c:val>
            <c:numRef>
              <c:f>'Historical Mycotoxin Results'!$E$140:$H$140</c:f>
              <c:numCache>
                <c:formatCode>#,##0.0_);\(#,##0.0\)</c:formatCode>
                <c:ptCount val="4"/>
                <c:pt idx="0">
                  <c:v>94.857142857142861</c:v>
                </c:pt>
                <c:pt idx="1">
                  <c:v>2.8571428571428572</c:v>
                </c:pt>
                <c:pt idx="2">
                  <c:v>2.2857142857142856</c:v>
                </c:pt>
                <c:pt idx="3">
                  <c:v>0</c:v>
                </c:pt>
              </c:numCache>
            </c:numRef>
          </c:val>
          <c:extLst>
            <c:ext xmlns:c16="http://schemas.microsoft.com/office/drawing/2014/chart" uri="{C3380CC4-5D6E-409C-BE32-E72D297353CC}">
              <c16:uniqueId val="{00000002-336C-48C9-B401-6AE164303300}"/>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6470035696987639"/>
          <c:y val="0.29976092704269369"/>
          <c:w val="0.21924253274426575"/>
          <c:h val="0.17888720212792683"/>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Results'!$U$138</c:f>
              <c:strCache>
                <c:ptCount val="1"/>
                <c:pt idx="0">
                  <c:v>MY20/21</c:v>
                </c:pt>
              </c:strCache>
            </c:strRef>
          </c:tx>
          <c:spPr>
            <a:solidFill>
              <a:srgbClr val="FFC981"/>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Results'!$V$119:$X$119</c:f>
              <c:strCache>
                <c:ptCount val="3"/>
                <c:pt idx="0">
                  <c:v>&lt;1.5</c:v>
                </c:pt>
                <c:pt idx="1">
                  <c:v>1.5-5.0</c:v>
                </c:pt>
                <c:pt idx="2">
                  <c:v>&gt;5.0</c:v>
                </c:pt>
              </c:strCache>
            </c:strRef>
          </c:cat>
          <c:val>
            <c:numRef>
              <c:f>'Historical Mycotoxin Results'!$V$138:$X$138</c:f>
              <c:numCache>
                <c:formatCode>#,##0.0_);\(#,##0.0\)</c:formatCode>
                <c:ptCount val="3"/>
                <c:pt idx="0">
                  <c:v>95.555555555555557</c:v>
                </c:pt>
                <c:pt idx="1">
                  <c:v>4.4444444444444446</c:v>
                </c:pt>
                <c:pt idx="2">
                  <c:v>0</c:v>
                </c:pt>
              </c:numCache>
            </c:numRef>
          </c:val>
          <c:extLst>
            <c:ext xmlns:c16="http://schemas.microsoft.com/office/drawing/2014/chart" uri="{C3380CC4-5D6E-409C-BE32-E72D297353CC}">
              <c16:uniqueId val="{00000000-A48D-443A-93C1-4DBC2F8782EC}"/>
            </c:ext>
          </c:extLst>
        </c:ser>
        <c:ser>
          <c:idx val="3"/>
          <c:order val="1"/>
          <c:tx>
            <c:strRef>
              <c:f>'Historical Mycotoxin Results'!$U$139</c:f>
              <c:strCache>
                <c:ptCount val="1"/>
                <c:pt idx="0">
                  <c:v>MY21/22</c:v>
                </c:pt>
              </c:strCache>
            </c:strRef>
          </c:tx>
          <c:spPr>
            <a:solidFill>
              <a:srgbClr val="F7A63A"/>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nchorCtr="0"/>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Results'!$V$119:$X$119</c:f>
              <c:strCache>
                <c:ptCount val="3"/>
                <c:pt idx="0">
                  <c:v>&lt;1.5</c:v>
                </c:pt>
                <c:pt idx="1">
                  <c:v>1.5-5.0</c:v>
                </c:pt>
                <c:pt idx="2">
                  <c:v>&gt;5.0</c:v>
                </c:pt>
              </c:strCache>
            </c:strRef>
          </c:cat>
          <c:val>
            <c:numRef>
              <c:f>'Historical Mycotoxin Results'!$V$139:$X$139</c:f>
              <c:numCache>
                <c:formatCode>#,##0.0_);\(#,##0.0\)</c:formatCode>
                <c:ptCount val="3"/>
                <c:pt idx="0">
                  <c:v>100</c:v>
                </c:pt>
                <c:pt idx="1">
                  <c:v>0</c:v>
                </c:pt>
                <c:pt idx="2">
                  <c:v>0</c:v>
                </c:pt>
              </c:numCache>
            </c:numRef>
          </c:val>
          <c:extLst>
            <c:ext xmlns:c16="http://schemas.microsoft.com/office/drawing/2014/chart" uri="{C3380CC4-5D6E-409C-BE32-E72D297353CC}">
              <c16:uniqueId val="{00000001-A48D-443A-93C1-4DBC2F8782EC}"/>
            </c:ext>
          </c:extLst>
        </c:ser>
        <c:ser>
          <c:idx val="0"/>
          <c:order val="2"/>
          <c:tx>
            <c:strRef>
              <c:f>'Historical Mycotoxin Results'!$U$140</c:f>
              <c:strCache>
                <c:ptCount val="1"/>
                <c:pt idx="0">
                  <c:v>MY22/23</c:v>
                </c:pt>
              </c:strCache>
            </c:strRef>
          </c:tx>
          <c:spPr>
            <a:solidFill>
              <a:srgbClr val="DE8D1C"/>
            </a:solidFill>
            <a:effectLst/>
            <a:scene3d>
              <a:camera prst="orthographicFront"/>
              <a:lightRig rig="threePt" dir="t">
                <a:rot lat="0" lon="0" rev="1200000"/>
              </a:lightRig>
            </a:scene3d>
            <a:sp3d/>
          </c:spPr>
          <c:invertIfNegative val="0"/>
          <c:dLbls>
            <c:spPr>
              <a:noFill/>
              <a:ln>
                <a:noFill/>
              </a:ln>
              <a:effectLst/>
            </c:spPr>
            <c:txPr>
              <a:bodyPr rot="-5400000" vert="horz"/>
              <a:lstStyle/>
              <a:p>
                <a:pPr>
                  <a:defRPr sz="2000">
                    <a:solidFill>
                      <a:schemeClr val="tx2"/>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Results'!$V$119:$X$119</c:f>
              <c:strCache>
                <c:ptCount val="3"/>
                <c:pt idx="0">
                  <c:v>&lt;1.5</c:v>
                </c:pt>
                <c:pt idx="1">
                  <c:v>1.5-5.0</c:v>
                </c:pt>
                <c:pt idx="2">
                  <c:v>&gt;5.0</c:v>
                </c:pt>
              </c:strCache>
            </c:strRef>
          </c:cat>
          <c:val>
            <c:numRef>
              <c:f>'Historical Mycotoxin Results'!$V$140:$X$140</c:f>
              <c:numCache>
                <c:formatCode>#,##0.0_);\(#,##0.0\)</c:formatCode>
                <c:ptCount val="3"/>
                <c:pt idx="0">
                  <c:v>98.857142857142861</c:v>
                </c:pt>
                <c:pt idx="1">
                  <c:v>1.1428571428571428</c:v>
                </c:pt>
                <c:pt idx="2">
                  <c:v>0</c:v>
                </c:pt>
              </c:numCache>
            </c:numRef>
          </c:val>
          <c:extLst>
            <c:ext xmlns:c16="http://schemas.microsoft.com/office/drawing/2014/chart" uri="{C3380CC4-5D6E-409C-BE32-E72D297353CC}">
              <c16:uniqueId val="{00000002-A48D-443A-93C1-4DBC2F8782EC}"/>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6470035696987639"/>
          <c:y val="0.29976092704269369"/>
          <c:w val="0.21924253274426575"/>
          <c:h val="0.17888720212792683"/>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Results'!$V$58</c:f>
              <c:strCache>
                <c:ptCount val="1"/>
              </c:strCache>
            </c:strRef>
          </c:tx>
          <c:spPr>
            <a:solidFill>
              <a:srgbClr val="FFC981"/>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Results'!$AR$119:$AU$119</c:f>
              <c:strCache>
                <c:ptCount val="4"/>
                <c:pt idx="0">
                  <c:v>&lt;5.0</c:v>
                </c:pt>
                <c:pt idx="1">
                  <c:v>5.0-9.9</c:v>
                </c:pt>
                <c:pt idx="2">
                  <c:v>10.0-30.0</c:v>
                </c:pt>
                <c:pt idx="3">
                  <c:v>&gt;30.0</c:v>
                </c:pt>
              </c:strCache>
            </c:strRef>
          </c:cat>
          <c:val>
            <c:numRef>
              <c:f>'Historical Mycotoxin Results'!$W$58:$Z$58</c:f>
            </c:numRef>
          </c:val>
          <c:extLst>
            <c:ext xmlns:c16="http://schemas.microsoft.com/office/drawing/2014/chart" uri="{C3380CC4-5D6E-409C-BE32-E72D297353CC}">
              <c16:uniqueId val="{00000000-7241-43DA-92B8-0F27665A8187}"/>
            </c:ext>
          </c:extLst>
        </c:ser>
        <c:ser>
          <c:idx val="3"/>
          <c:order val="1"/>
          <c:tx>
            <c:strRef>
              <c:f>'Historical Mycotoxin Results'!$AQ$130</c:f>
              <c:strCache>
                <c:ptCount val="1"/>
                <c:pt idx="0">
                  <c:v>MY20/21</c:v>
                </c:pt>
              </c:strCache>
            </c:strRef>
          </c:tx>
          <c:spPr>
            <a:solidFill>
              <a:srgbClr val="FFC981"/>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nchorCtr="0"/>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Results'!$AR$119:$AU$119</c:f>
              <c:strCache>
                <c:ptCount val="4"/>
                <c:pt idx="0">
                  <c:v>&lt;5.0</c:v>
                </c:pt>
                <c:pt idx="1">
                  <c:v>5.0-9.9</c:v>
                </c:pt>
                <c:pt idx="2">
                  <c:v>10.0-30.0</c:v>
                </c:pt>
                <c:pt idx="3">
                  <c:v>&gt;30.0</c:v>
                </c:pt>
              </c:strCache>
            </c:strRef>
          </c:cat>
          <c:val>
            <c:numRef>
              <c:f>'Historical Mycotoxin Results'!$AR$130:$AU$130</c:f>
              <c:numCache>
                <c:formatCode>#,##0.0_);\(#,##0.0\)</c:formatCode>
                <c:ptCount val="4"/>
                <c:pt idx="0">
                  <c:v>99.444444444444443</c:v>
                </c:pt>
                <c:pt idx="1">
                  <c:v>0.55555555555555558</c:v>
                </c:pt>
                <c:pt idx="2">
                  <c:v>0</c:v>
                </c:pt>
                <c:pt idx="3">
                  <c:v>0</c:v>
                </c:pt>
              </c:numCache>
            </c:numRef>
          </c:val>
          <c:extLst>
            <c:ext xmlns:c16="http://schemas.microsoft.com/office/drawing/2014/chart" uri="{C3380CC4-5D6E-409C-BE32-E72D297353CC}">
              <c16:uniqueId val="{00000001-7241-43DA-92B8-0F27665A8187}"/>
            </c:ext>
          </c:extLst>
        </c:ser>
        <c:ser>
          <c:idx val="0"/>
          <c:order val="2"/>
          <c:tx>
            <c:strRef>
              <c:f>'Historical Mycotoxin Results'!$AQ$131</c:f>
              <c:strCache>
                <c:ptCount val="1"/>
                <c:pt idx="0">
                  <c:v>MY21/22</c:v>
                </c:pt>
              </c:strCache>
            </c:strRef>
          </c:tx>
          <c:spPr>
            <a:solidFill>
              <a:srgbClr val="F7A63A"/>
            </a:solidFill>
            <a:effectLst/>
            <a:scene3d>
              <a:camera prst="orthographicFront"/>
              <a:lightRig rig="threePt" dir="t">
                <a:rot lat="0" lon="0" rev="1200000"/>
              </a:lightRig>
            </a:scene3d>
            <a:sp3d/>
          </c:spPr>
          <c:invertIfNegative val="0"/>
          <c:dLbls>
            <c:spPr>
              <a:noFill/>
              <a:ln>
                <a:noFill/>
              </a:ln>
              <a:effectLst/>
            </c:spPr>
            <c:txPr>
              <a:bodyPr rot="0" vert="horz" anchorCtr="0"/>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Results'!$AR$119:$AU$119</c:f>
              <c:strCache>
                <c:ptCount val="4"/>
                <c:pt idx="0">
                  <c:v>&lt;5.0</c:v>
                </c:pt>
                <c:pt idx="1">
                  <c:v>5.0-9.9</c:v>
                </c:pt>
                <c:pt idx="2">
                  <c:v>10.0-30.0</c:v>
                </c:pt>
                <c:pt idx="3">
                  <c:v>&gt;30.0</c:v>
                </c:pt>
              </c:strCache>
            </c:strRef>
          </c:cat>
          <c:val>
            <c:numRef>
              <c:f>'Historical Mycotoxin Results'!$AR$131:$AU$131</c:f>
              <c:numCache>
                <c:formatCode>#,##0.0_);\(#,##0.0\)</c:formatCode>
                <c:ptCount val="4"/>
                <c:pt idx="0">
                  <c:v>100</c:v>
                </c:pt>
                <c:pt idx="1">
                  <c:v>0</c:v>
                </c:pt>
                <c:pt idx="2">
                  <c:v>0</c:v>
                </c:pt>
                <c:pt idx="3">
                  <c:v>0</c:v>
                </c:pt>
              </c:numCache>
            </c:numRef>
          </c:val>
          <c:extLst>
            <c:ext xmlns:c16="http://schemas.microsoft.com/office/drawing/2014/chart" uri="{C3380CC4-5D6E-409C-BE32-E72D297353CC}">
              <c16:uniqueId val="{00000002-7241-43DA-92B8-0F27665A8187}"/>
            </c:ext>
          </c:extLst>
        </c:ser>
        <c:ser>
          <c:idx val="1"/>
          <c:order val="3"/>
          <c:tx>
            <c:strRef>
              <c:f>'Historical Mycotoxin Results'!$AQ$132</c:f>
              <c:strCache>
                <c:ptCount val="1"/>
                <c:pt idx="0">
                  <c:v>MY22/23</c:v>
                </c:pt>
              </c:strCache>
            </c:strRef>
          </c:tx>
          <c:spPr>
            <a:solidFill>
              <a:srgbClr val="DE8D1C"/>
            </a:solidFill>
            <a:effectLst/>
            <a:scene3d>
              <a:camera prst="orthographicFront"/>
              <a:lightRig rig="threePt" dir="t">
                <a:rot lat="0" lon="0" rev="1200000"/>
              </a:lightRig>
            </a:scene3d>
            <a:sp3d/>
          </c:spPr>
          <c:invertIfNegative val="0"/>
          <c:dLbls>
            <c:spPr>
              <a:noFill/>
              <a:ln>
                <a:noFill/>
              </a:ln>
              <a:effectLst/>
            </c:spPr>
            <c:txPr>
              <a:bodyPr rot="-5400000" vert="horz" wrap="square" lIns="38100" tIns="19050" rIns="38100" bIns="19050" anchor="ctr" anchorCtr="0">
                <a:spAutoFit/>
              </a:bodyPr>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Results'!$AR$119:$AU$119</c:f>
              <c:strCache>
                <c:ptCount val="4"/>
                <c:pt idx="0">
                  <c:v>&lt;5.0</c:v>
                </c:pt>
                <c:pt idx="1">
                  <c:v>5.0-9.9</c:v>
                </c:pt>
                <c:pt idx="2">
                  <c:v>10.0-30.0</c:v>
                </c:pt>
                <c:pt idx="3">
                  <c:v>&gt;30.0</c:v>
                </c:pt>
              </c:strCache>
            </c:strRef>
          </c:cat>
          <c:val>
            <c:numRef>
              <c:f>'Historical Mycotoxin Results'!$AR$132:$AU$132</c:f>
              <c:numCache>
                <c:formatCode>#,##0.0_);\(#,##0.0\)</c:formatCode>
                <c:ptCount val="4"/>
                <c:pt idx="0">
                  <c:v>94.285714285714278</c:v>
                </c:pt>
                <c:pt idx="1">
                  <c:v>5.1428571428571423</c:v>
                </c:pt>
                <c:pt idx="2">
                  <c:v>0</c:v>
                </c:pt>
                <c:pt idx="3">
                  <c:v>0.5714285714285714</c:v>
                </c:pt>
              </c:numCache>
            </c:numRef>
          </c:val>
          <c:extLst>
            <c:ext xmlns:c16="http://schemas.microsoft.com/office/drawing/2014/chart" uri="{C3380CC4-5D6E-409C-BE32-E72D297353CC}">
              <c16:uniqueId val="{0000000B-90E7-4198-9D1C-3AAFFD8048CD}"/>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6470035696987639"/>
          <c:y val="0.29976092704269369"/>
          <c:w val="0.16538504744140561"/>
          <c:h val="0.17423691523853635"/>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Results'!$AY$120</c:f>
              <c:strCache>
                <c:ptCount val="1"/>
              </c:strCache>
            </c:strRef>
          </c:tx>
          <c:spPr>
            <a:solidFill>
              <a:srgbClr val="F7A63A"/>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Results'!$AZ$119:$BB$119</c:f>
              <c:strCache>
                <c:ptCount val="3"/>
                <c:pt idx="0">
                  <c:v>&lt;5.0</c:v>
                </c:pt>
                <c:pt idx="1">
                  <c:v>5.0-10.0</c:v>
                </c:pt>
                <c:pt idx="2">
                  <c:v>&gt;10.0</c:v>
                </c:pt>
              </c:strCache>
            </c:strRef>
          </c:cat>
          <c:val>
            <c:numRef>
              <c:f>'Historical Mycotoxin Results'!$AZ$120:$BB$120</c:f>
            </c:numRef>
          </c:val>
          <c:extLst>
            <c:ext xmlns:c16="http://schemas.microsoft.com/office/drawing/2014/chart" uri="{C3380CC4-5D6E-409C-BE32-E72D297353CC}">
              <c16:uniqueId val="{00000000-337F-4B1E-94FC-E9B67A25415A}"/>
            </c:ext>
          </c:extLst>
        </c:ser>
        <c:ser>
          <c:idx val="3"/>
          <c:order val="1"/>
          <c:tx>
            <c:strRef>
              <c:f>'Historical Mycotoxin Results'!$AY$121</c:f>
              <c:strCache>
                <c:ptCount val="1"/>
              </c:strCache>
            </c:strRef>
          </c:tx>
          <c:spPr>
            <a:solidFill>
              <a:srgbClr val="DE8D1C"/>
            </a:solidFill>
            <a:effectLst/>
            <a:scene3d>
              <a:camera prst="orthographicFront"/>
              <a:lightRig rig="threePt" dir="t">
                <a:rot lat="0" lon="0" rev="1200000"/>
              </a:lightRig>
            </a:scene3d>
            <a:sp3d/>
          </c:spPr>
          <c:invertIfNegative val="0"/>
          <c:dLbls>
            <c:numFmt formatCode="#,##0.0" sourceLinked="0"/>
            <c:spPr>
              <a:noFill/>
              <a:ln>
                <a:noFill/>
              </a:ln>
              <a:effectLst/>
            </c:spPr>
            <c:txPr>
              <a:bodyPr rot="-5400000" vert="horz" anchorCtr="0"/>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Results'!$AZ$119:$BB$119</c:f>
              <c:strCache>
                <c:ptCount val="3"/>
                <c:pt idx="0">
                  <c:v>&lt;5.0</c:v>
                </c:pt>
                <c:pt idx="1">
                  <c:v>5.0-10.0</c:v>
                </c:pt>
                <c:pt idx="2">
                  <c:v>&gt;10.0</c:v>
                </c:pt>
              </c:strCache>
            </c:strRef>
          </c:cat>
          <c:val>
            <c:numRef>
              <c:f>'Historical Mycotoxin Results'!$AZ$121:$BB$121</c:f>
            </c:numRef>
          </c:val>
          <c:extLst>
            <c:ext xmlns:c16="http://schemas.microsoft.com/office/drawing/2014/chart" uri="{C3380CC4-5D6E-409C-BE32-E72D297353CC}">
              <c16:uniqueId val="{00000001-337F-4B1E-94FC-E9B67A25415A}"/>
            </c:ext>
          </c:extLst>
        </c:ser>
        <c:ser>
          <c:idx val="0"/>
          <c:order val="2"/>
          <c:tx>
            <c:strRef>
              <c:f>'Historical Mycotoxin Results'!$AY$122</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Results'!$AZ$122:$BB$122</c:f>
            </c:numRef>
          </c:val>
          <c:extLst>
            <c:ext xmlns:c16="http://schemas.microsoft.com/office/drawing/2014/chart" uri="{C3380CC4-5D6E-409C-BE32-E72D297353CC}">
              <c16:uniqueId val="{00000000-1795-4276-A99B-ECE713C3CCB4}"/>
            </c:ext>
          </c:extLst>
        </c:ser>
        <c:ser>
          <c:idx val="1"/>
          <c:order val="3"/>
          <c:tx>
            <c:strRef>
              <c:f>'Historical Mycotoxin Results'!$AY$123</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Results'!$AZ$123:$BB$123</c:f>
            </c:numRef>
          </c:val>
          <c:extLst>
            <c:ext xmlns:c16="http://schemas.microsoft.com/office/drawing/2014/chart" uri="{C3380CC4-5D6E-409C-BE32-E72D297353CC}">
              <c16:uniqueId val="{00000001-1795-4276-A99B-ECE713C3CCB4}"/>
            </c:ext>
          </c:extLst>
        </c:ser>
        <c:ser>
          <c:idx val="4"/>
          <c:order val="4"/>
          <c:tx>
            <c:strRef>
              <c:f>'Historical Mycotoxin Results'!$AY$124</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Results'!$AZ$124:$BB$124</c:f>
            </c:numRef>
          </c:val>
          <c:extLst>
            <c:ext xmlns:c16="http://schemas.microsoft.com/office/drawing/2014/chart" uri="{C3380CC4-5D6E-409C-BE32-E72D297353CC}">
              <c16:uniqueId val="{00000002-1795-4276-A99B-ECE713C3CCB4}"/>
            </c:ext>
          </c:extLst>
        </c:ser>
        <c:ser>
          <c:idx val="5"/>
          <c:order val="5"/>
          <c:tx>
            <c:strRef>
              <c:f>'Historical Mycotoxin Results'!$AY$125</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Results'!$AZ$125:$BB$125</c:f>
            </c:numRef>
          </c:val>
          <c:extLst>
            <c:ext xmlns:c16="http://schemas.microsoft.com/office/drawing/2014/chart" uri="{C3380CC4-5D6E-409C-BE32-E72D297353CC}">
              <c16:uniqueId val="{00000003-1795-4276-A99B-ECE713C3CCB4}"/>
            </c:ext>
          </c:extLst>
        </c:ser>
        <c:ser>
          <c:idx val="6"/>
          <c:order val="6"/>
          <c:tx>
            <c:strRef>
              <c:f>'Historical Mycotoxin Results'!$AY$126</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Results'!$AZ$126:$BB$126</c:f>
            </c:numRef>
          </c:val>
          <c:extLst>
            <c:ext xmlns:c16="http://schemas.microsoft.com/office/drawing/2014/chart" uri="{C3380CC4-5D6E-409C-BE32-E72D297353CC}">
              <c16:uniqueId val="{00000004-1795-4276-A99B-ECE713C3CCB4}"/>
            </c:ext>
          </c:extLst>
        </c:ser>
        <c:ser>
          <c:idx val="7"/>
          <c:order val="7"/>
          <c:tx>
            <c:strRef>
              <c:f>'Historical Mycotoxin Results'!$AY$127</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Results'!$AZ$127:$BB$127</c:f>
            </c:numRef>
          </c:val>
          <c:extLst>
            <c:ext xmlns:c16="http://schemas.microsoft.com/office/drawing/2014/chart" uri="{C3380CC4-5D6E-409C-BE32-E72D297353CC}">
              <c16:uniqueId val="{00000005-1795-4276-A99B-ECE713C3CCB4}"/>
            </c:ext>
          </c:extLst>
        </c:ser>
        <c:ser>
          <c:idx val="8"/>
          <c:order val="8"/>
          <c:tx>
            <c:strRef>
              <c:f>'Historical Mycotoxin Results'!$AY$128</c:f>
              <c:strCache>
                <c:ptCount val="1"/>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Results'!$AZ$128:$BB$128</c:f>
            </c:numRef>
          </c:val>
          <c:extLst>
            <c:ext xmlns:c16="http://schemas.microsoft.com/office/drawing/2014/chart" uri="{C3380CC4-5D6E-409C-BE32-E72D297353CC}">
              <c16:uniqueId val="{00000006-1795-4276-A99B-ECE713C3CCB4}"/>
            </c:ext>
          </c:extLst>
        </c:ser>
        <c:ser>
          <c:idx val="9"/>
          <c:order val="9"/>
          <c:tx>
            <c:strRef>
              <c:f>'Historical Mycotoxin Results'!$AY$129</c:f>
              <c:strCache>
                <c:ptCount val="1"/>
                <c:pt idx="0">
                  <c:v>MY21/22</c:v>
                </c:pt>
              </c:strCache>
            </c:strRef>
          </c:tx>
          <c:spPr>
            <a:solidFill>
              <a:srgbClr val="F7A63A"/>
            </a:solidFill>
            <a:effectLst/>
            <a:scene3d>
              <a:camera prst="orthographicFront"/>
              <a:lightRig rig="threePt" dir="t">
                <a:rot lat="0" lon="0" rev="1200000"/>
              </a:lightRig>
            </a:scene3d>
            <a:sp3d/>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Results'!$AZ$129:$BB$129</c:f>
              <c:numCache>
                <c:formatCode>#,##0.0_);\(#,##0.0\)</c:formatCode>
                <c:ptCount val="3"/>
                <c:pt idx="0">
                  <c:v>80.219780219780219</c:v>
                </c:pt>
                <c:pt idx="1">
                  <c:v>19.780219780219781</c:v>
                </c:pt>
                <c:pt idx="2">
                  <c:v>0</c:v>
                </c:pt>
              </c:numCache>
            </c:numRef>
          </c:val>
          <c:extLst>
            <c:ext xmlns:c16="http://schemas.microsoft.com/office/drawing/2014/chart" uri="{C3380CC4-5D6E-409C-BE32-E72D297353CC}">
              <c16:uniqueId val="{00000007-1795-4276-A99B-ECE713C3CCB4}"/>
            </c:ext>
          </c:extLst>
        </c:ser>
        <c:ser>
          <c:idx val="10"/>
          <c:order val="10"/>
          <c:tx>
            <c:strRef>
              <c:f>'Historical Mycotoxin Results'!$AY$130</c:f>
              <c:strCache>
                <c:ptCount val="1"/>
                <c:pt idx="0">
                  <c:v>MY22/23</c:v>
                </c:pt>
              </c:strCache>
            </c:strRef>
          </c:tx>
          <c:spPr>
            <a:solidFill>
              <a:srgbClr val="DE8D1C"/>
            </a:solidFill>
            <a:effectLst/>
            <a:scene3d>
              <a:camera prst="orthographicFront"/>
              <a:lightRig rig="threePt" dir="t">
                <a:rot lat="0" lon="0" rev="1200000"/>
              </a:lightRig>
            </a:scene3d>
            <a:sp3d/>
          </c:spPr>
          <c:invertIfNegative val="0"/>
          <c:dLbls>
            <c:spPr>
              <a:noFill/>
              <a:ln>
                <a:noFill/>
              </a:ln>
              <a:effectLst/>
            </c:spPr>
            <c:txPr>
              <a:bodyPr rot="-5400000" vert="horz" wrap="square" lIns="38100" tIns="19050" rIns="38100" bIns="19050" anchor="ctr" anchorCtr="0">
                <a:spAutoFit/>
              </a:bodyPr>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Results'!$AZ$119:$BB$119</c:f>
              <c:strCache>
                <c:ptCount val="3"/>
                <c:pt idx="0">
                  <c:v>&lt;5.0</c:v>
                </c:pt>
                <c:pt idx="1">
                  <c:v>5.0-10.0</c:v>
                </c:pt>
                <c:pt idx="2">
                  <c:v>&gt;10.0</c:v>
                </c:pt>
              </c:strCache>
            </c:strRef>
          </c:cat>
          <c:val>
            <c:numRef>
              <c:f>'Historical Mycotoxin Results'!$AZ$130:$BB$130</c:f>
              <c:numCache>
                <c:formatCode>#,##0.0_);\(#,##0.0\)</c:formatCode>
                <c:ptCount val="3"/>
                <c:pt idx="0">
                  <c:v>96.571428571428569</c:v>
                </c:pt>
                <c:pt idx="1">
                  <c:v>2.8571428571428572</c:v>
                </c:pt>
                <c:pt idx="2">
                  <c:v>0.5714285714285714</c:v>
                </c:pt>
              </c:numCache>
            </c:numRef>
          </c:val>
          <c:extLst>
            <c:ext xmlns:c16="http://schemas.microsoft.com/office/drawing/2014/chart" uri="{C3380CC4-5D6E-409C-BE32-E72D297353CC}">
              <c16:uniqueId val="{00000008-1795-4276-A99B-ECE713C3CCB4}"/>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6470035696987639"/>
          <c:y val="0.29976092704269369"/>
          <c:w val="0.16538504744140561"/>
          <c:h val="0.11615794349235757"/>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Results'!$BH$129</c:f>
              <c:strCache>
                <c:ptCount val="1"/>
                <c:pt idx="0">
                  <c:v>MY21/22</c:v>
                </c:pt>
              </c:strCache>
            </c:strRef>
          </c:tx>
          <c:spPr>
            <a:solidFill>
              <a:srgbClr val="F7A63A"/>
            </a:solidFill>
            <a:effectLst/>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Results'!$BI$90:$BK$90</c:f>
              <c:strCache>
                <c:ptCount val="3"/>
                <c:pt idx="0">
                  <c:v>&lt;1.5</c:v>
                </c:pt>
                <c:pt idx="1">
                  <c:v>1.5-5.0</c:v>
                </c:pt>
                <c:pt idx="2">
                  <c:v>&gt;5.0</c:v>
                </c:pt>
              </c:strCache>
            </c:strRef>
          </c:cat>
          <c:val>
            <c:numRef>
              <c:f>'Historical Mycotoxin Results'!$BI$129:$BK$129</c:f>
              <c:numCache>
                <c:formatCode>#,##0.0_);\(#,##0.0\)</c:formatCode>
                <c:ptCount val="3"/>
                <c:pt idx="0">
                  <c:v>100</c:v>
                </c:pt>
                <c:pt idx="1">
                  <c:v>0</c:v>
                </c:pt>
                <c:pt idx="2">
                  <c:v>0</c:v>
                </c:pt>
              </c:numCache>
            </c:numRef>
          </c:val>
          <c:extLst>
            <c:ext xmlns:c16="http://schemas.microsoft.com/office/drawing/2014/chart" uri="{C3380CC4-5D6E-409C-BE32-E72D297353CC}">
              <c16:uniqueId val="{00000000-F023-4545-8DFA-0728066DB5F0}"/>
            </c:ext>
          </c:extLst>
        </c:ser>
        <c:ser>
          <c:idx val="3"/>
          <c:order val="1"/>
          <c:tx>
            <c:strRef>
              <c:f>'Historical Mycotoxin Results'!$BH$130</c:f>
              <c:strCache>
                <c:ptCount val="1"/>
                <c:pt idx="0">
                  <c:v>MY22/23</c:v>
                </c:pt>
              </c:strCache>
            </c:strRef>
          </c:tx>
          <c:spPr>
            <a:solidFill>
              <a:srgbClr val="DE8D1C"/>
            </a:solidFill>
            <a:effectLst/>
          </c:spPr>
          <c:invertIfNegative val="0"/>
          <c:dLbls>
            <c:numFmt formatCode="#,##0.0" sourceLinked="0"/>
            <c:spPr>
              <a:noFill/>
              <a:ln>
                <a:noFill/>
              </a:ln>
              <a:effectLst/>
            </c:spPr>
            <c:txPr>
              <a:bodyPr rot="-5400000" vert="horz" anchorCtr="0"/>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Results'!$BI$90:$BK$90</c:f>
              <c:strCache>
                <c:ptCount val="3"/>
                <c:pt idx="0">
                  <c:v>&lt;1.5</c:v>
                </c:pt>
                <c:pt idx="1">
                  <c:v>1.5-5.0</c:v>
                </c:pt>
                <c:pt idx="2">
                  <c:v>&gt;5.0</c:v>
                </c:pt>
              </c:strCache>
            </c:strRef>
          </c:cat>
          <c:val>
            <c:numRef>
              <c:f>'Historical Mycotoxin Results'!$BI$130:$BK$130</c:f>
              <c:numCache>
                <c:formatCode>#,##0.0_);\(#,##0.0\)</c:formatCode>
                <c:ptCount val="3"/>
                <c:pt idx="0">
                  <c:v>100</c:v>
                </c:pt>
                <c:pt idx="1">
                  <c:v>0</c:v>
                </c:pt>
                <c:pt idx="2">
                  <c:v>0</c:v>
                </c:pt>
              </c:numCache>
            </c:numRef>
          </c:val>
          <c:extLst>
            <c:ext xmlns:c16="http://schemas.microsoft.com/office/drawing/2014/chart" uri="{C3380CC4-5D6E-409C-BE32-E72D297353CC}">
              <c16:uniqueId val="{00000001-F023-4545-8DFA-0728066DB5F0}"/>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3397840904641101"/>
          <c:y val="0.29730990427667137"/>
          <c:w val="0.21924253274426575"/>
          <c:h val="0.12006368689207966"/>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177986085627639E-2"/>
          <c:y val="0.14093250222861403"/>
          <c:w val="0.93271931311012357"/>
          <c:h val="0.68850683186660488"/>
        </c:manualLayout>
      </c:layout>
      <c:barChart>
        <c:barDir val="col"/>
        <c:grouping val="clustered"/>
        <c:varyColors val="0"/>
        <c:ser>
          <c:idx val="2"/>
          <c:order val="0"/>
          <c:tx>
            <c:strRef>
              <c:f>'Historical Mycotoxin Results'!$AR$57</c:f>
              <c:strCache>
                <c:ptCount val="1"/>
              </c:strCache>
            </c:strRef>
          </c:tx>
          <c:spPr>
            <a:solidFill>
              <a:srgbClr val="F7A63A"/>
            </a:solidFill>
            <a:effectLst/>
            <a:scene3d>
              <a:camera prst="orthographicFront"/>
              <a:lightRig rig="threePt" dir="t">
                <a:rot lat="0" lon="0" rev="1200000"/>
              </a:lightRig>
            </a:scene3d>
            <a:sp3d/>
          </c:spPr>
          <c:invertIfNegative val="0"/>
          <c:dLbls>
            <c:numFmt formatCode="#,##0.0" sourceLinked="0"/>
            <c:spPr>
              <a:noFill/>
              <a:ln>
                <a:noFill/>
              </a:ln>
              <a:effectLst/>
            </c:spPr>
            <c:txPr>
              <a:bodyPr rot="0" vert="horz"/>
              <a:lstStyle/>
              <a:p>
                <a:pPr>
                  <a:defRPr sz="1100" b="1">
                    <a:solidFill>
                      <a:schemeClr val="tx2"/>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Results'!$BV$119:$BX$119</c:f>
              <c:strCache>
                <c:ptCount val="3"/>
                <c:pt idx="0">
                  <c:v>&lt;1.5</c:v>
                </c:pt>
                <c:pt idx="1">
                  <c:v>1.5-5.0</c:v>
                </c:pt>
                <c:pt idx="2">
                  <c:v>&gt;5.0</c:v>
                </c:pt>
              </c:strCache>
            </c:strRef>
          </c:cat>
          <c:val>
            <c:numRef>
              <c:f>'Historical Mycotoxin Results'!$AS$57:$AU$57</c:f>
            </c:numRef>
          </c:val>
          <c:extLst>
            <c:ext xmlns:c16="http://schemas.microsoft.com/office/drawing/2014/chart" uri="{C3380CC4-5D6E-409C-BE32-E72D297353CC}">
              <c16:uniqueId val="{00000000-29DD-4E6F-A528-1660C80FCF81}"/>
            </c:ext>
          </c:extLst>
        </c:ser>
        <c:ser>
          <c:idx val="3"/>
          <c:order val="1"/>
          <c:tx>
            <c:strRef>
              <c:f>'Historical Mycotoxin Results'!$AR$58</c:f>
              <c:strCache>
                <c:ptCount val="1"/>
              </c:strCache>
            </c:strRef>
          </c:tx>
          <c:spPr>
            <a:solidFill>
              <a:srgbClr val="DE8D1C"/>
            </a:solidFill>
            <a:effectLst/>
            <a:scene3d>
              <a:camera prst="orthographicFront"/>
              <a:lightRig rig="threePt" dir="t">
                <a:rot lat="0" lon="0" rev="1200000"/>
              </a:lightRig>
            </a:scene3d>
            <a:sp3d/>
          </c:spPr>
          <c:invertIfNegative val="0"/>
          <c:dLbls>
            <c:numFmt formatCode="#,##0.0" sourceLinked="0"/>
            <c:spPr>
              <a:noFill/>
              <a:ln>
                <a:noFill/>
              </a:ln>
              <a:effectLst/>
            </c:spPr>
            <c:txPr>
              <a:bodyPr rot="-5400000" vert="horz" anchorCtr="0"/>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Mycotoxin Results'!$BV$119:$BX$119</c:f>
              <c:strCache>
                <c:ptCount val="3"/>
                <c:pt idx="0">
                  <c:v>&lt;1.5</c:v>
                </c:pt>
                <c:pt idx="1">
                  <c:v>1.5-5.0</c:v>
                </c:pt>
                <c:pt idx="2">
                  <c:v>&gt;5.0</c:v>
                </c:pt>
              </c:strCache>
            </c:strRef>
          </c:cat>
          <c:val>
            <c:numRef>
              <c:f>'Historical Mycotoxin Results'!$AS$58:$AU$58</c:f>
            </c:numRef>
          </c:val>
          <c:extLst>
            <c:ext xmlns:c16="http://schemas.microsoft.com/office/drawing/2014/chart" uri="{C3380CC4-5D6E-409C-BE32-E72D297353CC}">
              <c16:uniqueId val="{00000001-29DD-4E6F-A528-1660C80FCF81}"/>
            </c:ext>
          </c:extLst>
        </c:ser>
        <c:ser>
          <c:idx val="0"/>
          <c:order val="2"/>
          <c:tx>
            <c:strRef>
              <c:f>'Historical Mycotoxin Results'!$BU$129</c:f>
              <c:strCache>
                <c:ptCount val="1"/>
                <c:pt idx="0">
                  <c:v>MY21/22</c:v>
                </c:pt>
              </c:strCache>
            </c:strRef>
          </c:tx>
          <c:spPr>
            <a:solidFill>
              <a:srgbClr val="F7A63A"/>
            </a:solidFill>
            <a:effectLst/>
          </c:spPr>
          <c:invertIfNegative val="0"/>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Results'!$BV$119:$BX$119</c:f>
              <c:strCache>
                <c:ptCount val="3"/>
                <c:pt idx="0">
                  <c:v>&lt;1.5</c:v>
                </c:pt>
                <c:pt idx="1">
                  <c:v>1.5-5.0</c:v>
                </c:pt>
                <c:pt idx="2">
                  <c:v>&gt;5.0</c:v>
                </c:pt>
              </c:strCache>
            </c:strRef>
          </c:cat>
          <c:val>
            <c:numRef>
              <c:f>'Historical Mycotoxin Results'!$BV$129:$BX$129</c:f>
              <c:numCache>
                <c:formatCode>#,##0.0_);\(#,##0.0\)</c:formatCode>
                <c:ptCount val="3"/>
                <c:pt idx="0">
                  <c:v>100</c:v>
                </c:pt>
                <c:pt idx="1">
                  <c:v>0</c:v>
                </c:pt>
                <c:pt idx="2">
                  <c:v>0</c:v>
                </c:pt>
              </c:numCache>
            </c:numRef>
          </c:val>
          <c:extLst>
            <c:ext xmlns:c16="http://schemas.microsoft.com/office/drawing/2014/chart" uri="{C3380CC4-5D6E-409C-BE32-E72D297353CC}">
              <c16:uniqueId val="{00000000-2095-4943-8B63-6E61C57F1134}"/>
            </c:ext>
          </c:extLst>
        </c:ser>
        <c:ser>
          <c:idx val="1"/>
          <c:order val="3"/>
          <c:tx>
            <c:strRef>
              <c:f>'Historical Mycotoxin Results'!$BU$130</c:f>
              <c:strCache>
                <c:ptCount val="1"/>
                <c:pt idx="0">
                  <c:v>MY22/23</c:v>
                </c:pt>
              </c:strCache>
            </c:strRef>
          </c:tx>
          <c:spPr>
            <a:solidFill>
              <a:srgbClr val="DE8D1C"/>
            </a:solidFill>
            <a:ln>
              <a:noFill/>
            </a:ln>
          </c:spPr>
          <c:invertIfNegative val="0"/>
          <c:dPt>
            <c:idx val="0"/>
            <c:invertIfNegative val="0"/>
            <c:bubble3D val="0"/>
            <c:spPr>
              <a:solidFill>
                <a:srgbClr val="DE8D1C"/>
              </a:solidFill>
              <a:ln>
                <a:noFill/>
              </a:ln>
              <a:effectLst/>
            </c:spPr>
            <c:extLst>
              <c:ext xmlns:c16="http://schemas.microsoft.com/office/drawing/2014/chart" uri="{C3380CC4-5D6E-409C-BE32-E72D297353CC}">
                <c16:uniqueId val="{00000002-2095-4943-8B63-6E61C57F1134}"/>
              </c:ext>
            </c:extLst>
          </c:dPt>
          <c:dLbls>
            <c:spPr>
              <a:noFill/>
              <a:ln>
                <a:noFill/>
              </a:ln>
              <a:effectLst/>
            </c:spPr>
            <c:txPr>
              <a:bodyPr rot="-5400000" vert="horz" wrap="square" lIns="38100" tIns="19050" rIns="38100" bIns="19050" anchor="ctr" anchorCtr="0">
                <a:spAutoFit/>
              </a:bodyPr>
              <a:lstStyle/>
              <a:p>
                <a:pPr algn="ctr">
                  <a:defRPr lang="en-US" sz="2000" b="0" i="0" u="none" strike="noStrike" kern="1200" baseline="0">
                    <a:solidFill>
                      <a:schemeClr val="tx2"/>
                    </a:solidFill>
                    <a:latin typeface="Arial" panose="020B0604020202020204" pitchFamily="34" charset="0"/>
                    <a:ea typeface="Verdana"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 Mycotoxin Results'!$BV$119:$BX$119</c:f>
              <c:strCache>
                <c:ptCount val="3"/>
                <c:pt idx="0">
                  <c:v>&lt;1.5</c:v>
                </c:pt>
                <c:pt idx="1">
                  <c:v>1.5-5.0</c:v>
                </c:pt>
                <c:pt idx="2">
                  <c:v>&gt;5.0</c:v>
                </c:pt>
              </c:strCache>
            </c:strRef>
          </c:cat>
          <c:val>
            <c:numRef>
              <c:f>'Historical Mycotoxin Results'!$BV$130:$BX$130</c:f>
              <c:numCache>
                <c:formatCode>#,##0.0_);\(#,##0.0\)</c:formatCode>
                <c:ptCount val="3"/>
                <c:pt idx="0">
                  <c:v>100</c:v>
                </c:pt>
                <c:pt idx="1">
                  <c:v>0</c:v>
                </c:pt>
                <c:pt idx="2">
                  <c:v>0</c:v>
                </c:pt>
              </c:numCache>
            </c:numRef>
          </c:val>
          <c:extLst>
            <c:ext xmlns:c16="http://schemas.microsoft.com/office/drawing/2014/chart" uri="{C3380CC4-5D6E-409C-BE32-E72D297353CC}">
              <c16:uniqueId val="{00000001-2095-4943-8B63-6E61C57F1134}"/>
            </c:ext>
          </c:extLst>
        </c:ser>
        <c:dLbls>
          <c:showLegendKey val="0"/>
          <c:showVal val="1"/>
          <c:showCatName val="0"/>
          <c:showSerName val="0"/>
          <c:showPercent val="0"/>
          <c:showBubbleSize val="0"/>
        </c:dLbls>
        <c:gapWidth val="150"/>
        <c:axId val="528146928"/>
        <c:axId val="528149672"/>
      </c:barChart>
      <c:catAx>
        <c:axId val="528146928"/>
        <c:scaling>
          <c:orientation val="minMax"/>
        </c:scaling>
        <c:delete val="0"/>
        <c:axPos val="b"/>
        <c:numFmt formatCode="General" sourceLinked="0"/>
        <c:majorTickMark val="out"/>
        <c:minorTickMark val="none"/>
        <c:tickLblPos val="nextTo"/>
        <c:spPr>
          <a:ln>
            <a:solidFill>
              <a:srgbClr val="F1F1F1"/>
            </a:solidFill>
          </a:ln>
        </c:spPr>
        <c:txPr>
          <a:bodyPr rot="0" vert="horz"/>
          <a:lstStyle/>
          <a:p>
            <a:pPr algn="ctr">
              <a:defRPr sz="1400" b="1">
                <a:solidFill>
                  <a:schemeClr val="tx2"/>
                </a:solidFill>
                <a:latin typeface="Arial" panose="020B0604020202020204" pitchFamily="34" charset="0"/>
                <a:cs typeface="Arial" panose="020B0604020202020204" pitchFamily="34" charset="0"/>
              </a:defRPr>
            </a:pPr>
            <a:endParaRPr lang="en-US"/>
          </a:p>
        </c:txPr>
        <c:crossAx val="528149672"/>
        <c:crosses val="autoZero"/>
        <c:auto val="1"/>
        <c:lblAlgn val="ctr"/>
        <c:lblOffset val="100"/>
        <c:noMultiLvlLbl val="0"/>
      </c:catAx>
      <c:valAx>
        <c:axId val="528149672"/>
        <c:scaling>
          <c:orientation val="minMax"/>
        </c:scaling>
        <c:delete val="1"/>
        <c:axPos val="l"/>
        <c:numFmt formatCode="#,##0.0_);\(#,##0.0\)" sourceLinked="1"/>
        <c:majorTickMark val="out"/>
        <c:minorTickMark val="none"/>
        <c:tickLblPos val="none"/>
        <c:crossAx val="528146928"/>
        <c:crosses val="autoZero"/>
        <c:crossBetween val="between"/>
      </c:valAx>
      <c:spPr>
        <a:noFill/>
        <a:ln>
          <a:noFill/>
        </a:ln>
        <a:effectLst/>
      </c:spPr>
    </c:plotArea>
    <c:legend>
      <c:legendPos val="r"/>
      <c:layout>
        <c:manualLayout>
          <c:xMode val="edge"/>
          <c:yMode val="edge"/>
          <c:x val="0.66470035696987639"/>
          <c:y val="0.29976092704269369"/>
          <c:w val="0.16538504744140561"/>
          <c:h val="0.11615794349235757"/>
        </c:manualLayout>
      </c:layout>
      <c:overlay val="0"/>
      <c:txPr>
        <a:bodyPr/>
        <a:lstStyle/>
        <a:p>
          <a:pPr>
            <a:defRPr sz="16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2400">
          <a:solidFill>
            <a:sysClr val="windowText" lastClr="000000"/>
          </a:solidFill>
          <a:latin typeface="Franklin Gothic Demi" panose="020B0703020102020204" pitchFamily="34" charset="0"/>
          <a:ea typeface="Verdana" pitchFamily="34" charset="0"/>
          <a:cs typeface="Arial" panose="020B0604020202020204"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DC170A-B698-4D7B-8DB2-15E5C28F1679}"/>
              </a:ext>
            </a:extLst>
          </p:cNvPr>
          <p:cNvSpPr>
            <a:spLocks noGrp="1"/>
          </p:cNvSpPr>
          <p:nvPr>
            <p:ph type="hdr" sz="quarter"/>
          </p:nvPr>
        </p:nvSpPr>
        <p:spPr>
          <a:xfrm>
            <a:off x="1" y="3"/>
            <a:ext cx="3034983" cy="465770"/>
          </a:xfrm>
          <a:prstGeom prst="rect">
            <a:avLst/>
          </a:prstGeom>
        </p:spPr>
        <p:txBody>
          <a:bodyPr vert="horz" lIns="91199" tIns="45599" rIns="91199" bIns="45599" rtlCol="0"/>
          <a:lstStyle>
            <a:lvl1pPr algn="l">
              <a:defRPr sz="1200"/>
            </a:lvl1pPr>
          </a:lstStyle>
          <a:p>
            <a:endParaRPr lang="en-US" dirty="0"/>
          </a:p>
        </p:txBody>
      </p:sp>
      <p:sp>
        <p:nvSpPr>
          <p:cNvPr id="3" name="Date Placeholder 2">
            <a:extLst>
              <a:ext uri="{FF2B5EF4-FFF2-40B4-BE49-F238E27FC236}">
                <a16:creationId xmlns:a16="http://schemas.microsoft.com/office/drawing/2014/main" id="{0570FD7C-B163-4AFE-B5D9-DBB4F6B1C463}"/>
              </a:ext>
            </a:extLst>
          </p:cNvPr>
          <p:cNvSpPr>
            <a:spLocks noGrp="1"/>
          </p:cNvSpPr>
          <p:nvPr>
            <p:ph type="dt" sz="quarter" idx="1"/>
          </p:nvPr>
        </p:nvSpPr>
        <p:spPr>
          <a:xfrm>
            <a:off x="3967485" y="3"/>
            <a:ext cx="3034983" cy="465770"/>
          </a:xfrm>
          <a:prstGeom prst="rect">
            <a:avLst/>
          </a:prstGeom>
        </p:spPr>
        <p:txBody>
          <a:bodyPr vert="horz" lIns="91199" tIns="45599" rIns="91199" bIns="45599" rtlCol="0"/>
          <a:lstStyle>
            <a:lvl1pPr algn="r">
              <a:defRPr sz="1200"/>
            </a:lvl1pPr>
          </a:lstStyle>
          <a:p>
            <a:fld id="{D69DF19C-01C4-4647-A2A1-D675E1315D17}" type="datetimeFigureOut">
              <a:rPr lang="en-US" smtClean="0"/>
              <a:t>8/2/2023</a:t>
            </a:fld>
            <a:endParaRPr lang="en-US" dirty="0"/>
          </a:p>
        </p:txBody>
      </p:sp>
      <p:sp>
        <p:nvSpPr>
          <p:cNvPr id="4" name="Footer Placeholder 3">
            <a:extLst>
              <a:ext uri="{FF2B5EF4-FFF2-40B4-BE49-F238E27FC236}">
                <a16:creationId xmlns:a16="http://schemas.microsoft.com/office/drawing/2014/main" id="{2295B81D-6B75-49CB-8275-9CDFCE0121B1}"/>
              </a:ext>
            </a:extLst>
          </p:cNvPr>
          <p:cNvSpPr>
            <a:spLocks noGrp="1"/>
          </p:cNvSpPr>
          <p:nvPr>
            <p:ph type="ftr" sz="quarter" idx="2"/>
          </p:nvPr>
        </p:nvSpPr>
        <p:spPr>
          <a:xfrm>
            <a:off x="1" y="8824284"/>
            <a:ext cx="3034983" cy="465770"/>
          </a:xfrm>
          <a:prstGeom prst="rect">
            <a:avLst/>
          </a:prstGeom>
        </p:spPr>
        <p:txBody>
          <a:bodyPr vert="horz" lIns="91199" tIns="45599" rIns="91199" bIns="4559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F345FBC-BDB1-4970-9942-B616822F8237}"/>
              </a:ext>
            </a:extLst>
          </p:cNvPr>
          <p:cNvSpPr>
            <a:spLocks noGrp="1"/>
          </p:cNvSpPr>
          <p:nvPr>
            <p:ph type="sldNum" sz="quarter" idx="3"/>
          </p:nvPr>
        </p:nvSpPr>
        <p:spPr>
          <a:xfrm>
            <a:off x="3967485" y="8824284"/>
            <a:ext cx="3034983" cy="465770"/>
          </a:xfrm>
          <a:prstGeom prst="rect">
            <a:avLst/>
          </a:prstGeom>
        </p:spPr>
        <p:txBody>
          <a:bodyPr vert="horz" lIns="91199" tIns="45599" rIns="91199" bIns="45599" rtlCol="0" anchor="b"/>
          <a:lstStyle>
            <a:lvl1pPr algn="r">
              <a:defRPr sz="1200"/>
            </a:lvl1pPr>
          </a:lstStyle>
          <a:p>
            <a:fld id="{A0E9A0B0-A5F3-4E49-9D5B-38FAD46A9720}" type="slidenum">
              <a:rPr lang="en-US" smtClean="0"/>
              <a:t>‹#›</a:t>
            </a:fld>
            <a:endParaRPr lang="en-US" dirty="0"/>
          </a:p>
        </p:txBody>
      </p:sp>
    </p:spTree>
    <p:extLst>
      <p:ext uri="{BB962C8B-B14F-4D97-AF65-F5344CB8AC3E}">
        <p14:creationId xmlns:p14="http://schemas.microsoft.com/office/powerpoint/2010/main" val="578841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5088" cy="466116"/>
          </a:xfrm>
          <a:prstGeom prst="rect">
            <a:avLst/>
          </a:prstGeom>
        </p:spPr>
        <p:txBody>
          <a:bodyPr vert="horz" lIns="93077" tIns="46539" rIns="93077" bIns="46539" rtlCol="0"/>
          <a:lstStyle>
            <a:lvl1pPr algn="l">
              <a:defRPr sz="1200"/>
            </a:lvl1pPr>
          </a:lstStyle>
          <a:p>
            <a:endParaRPr lang="en-US" dirty="0"/>
          </a:p>
        </p:txBody>
      </p:sp>
      <p:sp>
        <p:nvSpPr>
          <p:cNvPr id="3" name="Date Placeholder 2"/>
          <p:cNvSpPr>
            <a:spLocks noGrp="1"/>
          </p:cNvSpPr>
          <p:nvPr>
            <p:ph type="dt" idx="1"/>
          </p:nvPr>
        </p:nvSpPr>
        <p:spPr>
          <a:xfrm>
            <a:off x="3967344" y="2"/>
            <a:ext cx="3035088" cy="466116"/>
          </a:xfrm>
          <a:prstGeom prst="rect">
            <a:avLst/>
          </a:prstGeom>
        </p:spPr>
        <p:txBody>
          <a:bodyPr vert="horz" lIns="93077" tIns="46539" rIns="93077" bIns="46539" rtlCol="0"/>
          <a:lstStyle>
            <a:lvl1pPr algn="r">
              <a:defRPr sz="1200"/>
            </a:lvl1pPr>
          </a:lstStyle>
          <a:p>
            <a:fld id="{2D725756-277C-4306-BEA7-59F884E3B4AA}" type="datetimeFigureOut">
              <a:rPr lang="en-US" smtClean="0"/>
              <a:t>8/2/2023</a:t>
            </a:fld>
            <a:endParaRPr lang="en-US" dirty="0"/>
          </a:p>
        </p:txBody>
      </p:sp>
      <p:sp>
        <p:nvSpPr>
          <p:cNvPr id="4" name="Slide Image Placeholder 3"/>
          <p:cNvSpPr>
            <a:spLocks noGrp="1" noRot="1" noChangeAspect="1"/>
          </p:cNvSpPr>
          <p:nvPr>
            <p:ph type="sldImg" idx="2"/>
          </p:nvPr>
        </p:nvSpPr>
        <p:spPr>
          <a:xfrm>
            <a:off x="717550" y="1162050"/>
            <a:ext cx="5568950" cy="3133725"/>
          </a:xfrm>
          <a:prstGeom prst="rect">
            <a:avLst/>
          </a:prstGeom>
          <a:noFill/>
          <a:ln w="12700">
            <a:solidFill>
              <a:prstClr val="black"/>
            </a:solidFill>
          </a:ln>
        </p:spPr>
        <p:txBody>
          <a:bodyPr vert="horz" lIns="93077" tIns="46539" rIns="93077" bIns="46539" rtlCol="0" anchor="ctr"/>
          <a:lstStyle/>
          <a:p>
            <a:endParaRPr lang="en-US" dirty="0"/>
          </a:p>
        </p:txBody>
      </p:sp>
      <p:sp>
        <p:nvSpPr>
          <p:cNvPr id="5" name="Notes Placeholder 4"/>
          <p:cNvSpPr>
            <a:spLocks noGrp="1"/>
          </p:cNvSpPr>
          <p:nvPr>
            <p:ph type="body" sz="quarter" idx="3"/>
          </p:nvPr>
        </p:nvSpPr>
        <p:spPr>
          <a:xfrm>
            <a:off x="700405" y="4470837"/>
            <a:ext cx="5603240" cy="3657958"/>
          </a:xfrm>
          <a:prstGeom prst="rect">
            <a:avLst/>
          </a:prstGeom>
        </p:spPr>
        <p:txBody>
          <a:bodyPr vert="horz" lIns="93077" tIns="46539" rIns="93077" bIns="465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3937"/>
            <a:ext cx="3035088" cy="466115"/>
          </a:xfrm>
          <a:prstGeom prst="rect">
            <a:avLst/>
          </a:prstGeom>
        </p:spPr>
        <p:txBody>
          <a:bodyPr vert="horz" lIns="93077" tIns="46539" rIns="93077" bIns="465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4" y="8823937"/>
            <a:ext cx="3035088" cy="466115"/>
          </a:xfrm>
          <a:prstGeom prst="rect">
            <a:avLst/>
          </a:prstGeom>
        </p:spPr>
        <p:txBody>
          <a:bodyPr vert="horz" lIns="93077" tIns="46539" rIns="93077" bIns="46539" rtlCol="0" anchor="b"/>
          <a:lstStyle>
            <a:lvl1pPr algn="r">
              <a:defRPr sz="1200"/>
            </a:lvl1pPr>
          </a:lstStyle>
          <a:p>
            <a:fld id="{93A734EC-F2EC-455A-8A2A-6BBAB7CF60D6}" type="slidenum">
              <a:rPr lang="en-US" smtClean="0"/>
              <a:t>‹#›</a:t>
            </a:fld>
            <a:endParaRPr lang="en-US" dirty="0"/>
          </a:p>
        </p:txBody>
      </p:sp>
    </p:spTree>
    <p:extLst>
      <p:ext uri="{BB962C8B-B14F-4D97-AF65-F5344CB8AC3E}">
        <p14:creationId xmlns:p14="http://schemas.microsoft.com/office/powerpoint/2010/main" val="703115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5982">
              <a:defRPr/>
            </a:pPr>
            <a:r>
              <a:rPr lang="en-US" dirty="0"/>
              <a:t>The U.S. Grains Council is pleased to present our twelfth annual U.S. Corn Export</a:t>
            </a:r>
            <a:r>
              <a:rPr lang="en-US" baseline="0" dirty="0"/>
              <a:t> Cargo Quality Report, which provides the results from early 2022/2023 corn exports. </a:t>
            </a:r>
            <a:endParaRPr lang="en-US" b="0" dirty="0"/>
          </a:p>
        </p:txBody>
      </p:sp>
      <p:sp>
        <p:nvSpPr>
          <p:cNvPr id="4" name="Slide Number Placeholder 3"/>
          <p:cNvSpPr>
            <a:spLocks noGrp="1"/>
          </p:cNvSpPr>
          <p:nvPr>
            <p:ph type="sldNum" sz="quarter" idx="10"/>
          </p:nvPr>
        </p:nvSpPr>
        <p:spPr/>
        <p:txBody>
          <a:bodyPr/>
          <a:lstStyle/>
          <a:p>
            <a:pPr defTabSz="911965">
              <a:defRPr/>
            </a:pPr>
            <a:fld id="{D9B9040E-B5B4-D447-BAEB-F3ED1E1D7B45}" type="slidenum">
              <a:rPr lang="en-US">
                <a:solidFill>
                  <a:prstClr val="black"/>
                </a:solidFill>
                <a:latin typeface="Calibri" panose="020F0502020204030204"/>
              </a:rPr>
              <a:pPr defTabSz="911965">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0991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9B9040E-B5B4-D447-BAEB-F3ED1E1D7B45}" type="slidenum">
              <a:rPr lang="en-US" smtClean="0"/>
              <a:t>10</a:t>
            </a:fld>
            <a:endParaRPr lang="en-US" dirty="0"/>
          </a:p>
        </p:txBody>
      </p:sp>
    </p:spTree>
    <p:extLst>
      <p:ext uri="{BB962C8B-B14F-4D97-AF65-F5344CB8AC3E}">
        <p14:creationId xmlns:p14="http://schemas.microsoft.com/office/powerpoint/2010/main" val="249707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corn is traded based on grades established by the U.S. government. In order to meet the requirements for a given grade of corn, a load of corn must achieve the minimum standards for test weight and not exceed maximum standards for heat damage, total damaged</a:t>
            </a:r>
            <a:r>
              <a:rPr lang="en-US" baseline="0" dirty="0"/>
              <a:t> kernels and BCFM </a:t>
            </a:r>
            <a:r>
              <a:rPr lang="en-US" dirty="0"/>
              <a:t>of that grade.</a:t>
            </a:r>
          </a:p>
          <a:p>
            <a:endParaRPr lang="en-US" dirty="0"/>
          </a:p>
          <a:p>
            <a:r>
              <a:rPr lang="en-US" dirty="0"/>
              <a:t>The key grading factors as shown here are:  </a:t>
            </a:r>
          </a:p>
          <a:p>
            <a:pPr marL="167194" indent="-167194">
              <a:buFont typeface="Arial" pitchFamily="34" charset="0"/>
              <a:buChar char="•"/>
            </a:pPr>
            <a:r>
              <a:rPr lang="en-US" dirty="0"/>
              <a:t>Test weight – the chart reports</a:t>
            </a:r>
            <a:r>
              <a:rPr lang="en-US" baseline="0" dirty="0"/>
              <a:t> the minimum test weight for each grade; for example, the corn must have a minimum test weight of 54.0 lb/bu to be U.S. Grade No. 2</a:t>
            </a:r>
            <a:endParaRPr lang="en-US" dirty="0"/>
          </a:p>
          <a:p>
            <a:pPr marL="167194" indent="-167194">
              <a:buFont typeface="Arial" pitchFamily="34" charset="0"/>
              <a:buChar char="•"/>
            </a:pPr>
            <a:r>
              <a:rPr lang="en-US" dirty="0"/>
              <a:t>The chart reports the maximum</a:t>
            </a:r>
            <a:r>
              <a:rPr lang="en-US" baseline="0" dirty="0"/>
              <a:t> level for each of the following three factors:</a:t>
            </a:r>
            <a:endParaRPr lang="en-US" dirty="0"/>
          </a:p>
          <a:p>
            <a:pPr marL="618091" lvl="1" indent="-167194">
              <a:buFont typeface="Arial" pitchFamily="34" charset="0"/>
              <a:buChar char="•"/>
            </a:pPr>
            <a:r>
              <a:rPr lang="en-US" dirty="0"/>
              <a:t>Heat damage, which is a</a:t>
            </a:r>
            <a:r>
              <a:rPr lang="en-US" baseline="0" dirty="0"/>
              <a:t> sub-set of total damage</a:t>
            </a:r>
            <a:endParaRPr lang="en-US" dirty="0"/>
          </a:p>
          <a:p>
            <a:pPr marL="618091" lvl="1" indent="-167194" defTabSz="891873">
              <a:buFont typeface="Arial" pitchFamily="34" charset="0"/>
              <a:buChar char="•"/>
              <a:defRPr/>
            </a:pPr>
            <a:r>
              <a:rPr lang="en-US" dirty="0"/>
              <a:t>Total damage, and </a:t>
            </a:r>
          </a:p>
          <a:p>
            <a:pPr marL="618091" lvl="1" indent="-167194" defTabSz="891873">
              <a:buFont typeface="Arial" pitchFamily="34" charset="0"/>
              <a:buChar char="•"/>
              <a:defRPr/>
            </a:pPr>
            <a:r>
              <a:rPr lang="en-US" dirty="0"/>
              <a:t>BCFM, which stands for “Broken Corn and Foreign Material”</a:t>
            </a:r>
          </a:p>
        </p:txBody>
      </p:sp>
      <p:sp>
        <p:nvSpPr>
          <p:cNvPr id="4" name="Slide Number Placeholder 3"/>
          <p:cNvSpPr>
            <a:spLocks noGrp="1"/>
          </p:cNvSpPr>
          <p:nvPr>
            <p:ph type="sldNum" sz="quarter" idx="10"/>
          </p:nvPr>
        </p:nvSpPr>
        <p:spPr/>
        <p:txBody>
          <a:bodyPr/>
          <a:lstStyle/>
          <a:p>
            <a:fld id="{F324C73A-DAE7-5742-8441-5129FD22EDD1}" type="slidenum">
              <a:rPr lang="en-US" smtClean="0"/>
              <a:t>11</a:t>
            </a:fld>
            <a:endParaRPr lang="en-US"/>
          </a:p>
        </p:txBody>
      </p:sp>
    </p:spTree>
    <p:extLst>
      <p:ext uri="{BB962C8B-B14F-4D97-AF65-F5344CB8AC3E}">
        <p14:creationId xmlns:p14="http://schemas.microsoft.com/office/powerpoint/2010/main" val="164153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This table presents the grade factors and moisture results at the U.S. Aggregate level. The U.S. Aggregate includes the entire number of samples collected and tested for this year’s Corn Export Cargo Quality Report.  The average, standard deviation, minimum and maximum values for each of the quality factors are shown here.  For example, we can see that the average test weight for the U.S. Aggregate was </a:t>
            </a:r>
            <a:r>
              <a:rPr lang="en-US" b="1" dirty="0"/>
              <a:t>58.0</a:t>
            </a:r>
            <a:r>
              <a:rPr lang="en-US" dirty="0"/>
              <a:t> pounds per bushel or </a:t>
            </a:r>
            <a:r>
              <a:rPr lang="en-US" b="1" dirty="0"/>
              <a:t>74.6</a:t>
            </a:r>
            <a:r>
              <a:rPr lang="en-US" dirty="0"/>
              <a:t> kilograms per hectoliter.  The standard deviation for test weight was </a:t>
            </a:r>
            <a:r>
              <a:rPr lang="en-US" b="1" dirty="0"/>
              <a:t>0.63</a:t>
            </a:r>
            <a:r>
              <a:rPr lang="en-US" dirty="0"/>
              <a:t> lb/bu or </a:t>
            </a:r>
            <a:r>
              <a:rPr lang="en-US" b="1" dirty="0"/>
              <a:t>0.81</a:t>
            </a:r>
            <a:r>
              <a:rPr lang="en-US" dirty="0"/>
              <a:t> kg/hl.  The lowest and highest test weights seen in the </a:t>
            </a:r>
            <a:r>
              <a:rPr lang="en-US" b="1" dirty="0"/>
              <a:t>297 </a:t>
            </a:r>
            <a:r>
              <a:rPr lang="en-US" dirty="0"/>
              <a:t>observations were </a:t>
            </a:r>
            <a:r>
              <a:rPr lang="en-US" b="1" dirty="0"/>
              <a:t>55.6 </a:t>
            </a:r>
            <a:r>
              <a:rPr lang="en-US" dirty="0"/>
              <a:t>and </a:t>
            </a:r>
            <a:r>
              <a:rPr lang="en-US" b="1" dirty="0"/>
              <a:t>61.3</a:t>
            </a:r>
            <a:r>
              <a:rPr lang="en-US" dirty="0"/>
              <a:t> lb/bu, respectively (or </a:t>
            </a:r>
            <a:r>
              <a:rPr lang="en-US" b="1" dirty="0"/>
              <a:t>71.6 </a:t>
            </a:r>
            <a:r>
              <a:rPr lang="en-US" sz="1200" kern="1200" dirty="0">
                <a:solidFill>
                  <a:schemeClr val="tx1"/>
                </a:solidFill>
                <a:latin typeface="+mn-lt"/>
                <a:ea typeface="+mn-ea"/>
                <a:cs typeface="+mn-cs"/>
              </a:rPr>
              <a:t>and </a:t>
            </a:r>
            <a:r>
              <a:rPr lang="en-US" b="1" dirty="0"/>
              <a:t>78.9</a:t>
            </a:r>
            <a:r>
              <a:rPr lang="en-US" dirty="0"/>
              <a:t> kg/hl).</a:t>
            </a:r>
          </a:p>
          <a:p>
            <a:pPr rtl="0" fontAlgn="base"/>
            <a:r>
              <a:rPr lang="en-US" dirty="0"/>
              <a:t>​</a:t>
            </a:r>
          </a:p>
          <a:p>
            <a:pPr rtl="0" fontAlgn="base"/>
            <a:r>
              <a:rPr lang="en-US" dirty="0"/>
              <a:t>We will review the results for each of the quality factors on the following slides.</a:t>
            </a:r>
          </a:p>
        </p:txBody>
      </p:sp>
      <p:sp>
        <p:nvSpPr>
          <p:cNvPr id="4" name="Slide Number Placeholder 3"/>
          <p:cNvSpPr>
            <a:spLocks noGrp="1"/>
          </p:cNvSpPr>
          <p:nvPr>
            <p:ph type="sldNum" sz="quarter" idx="10"/>
          </p:nvPr>
        </p:nvSpPr>
        <p:spPr/>
        <p:txBody>
          <a:bodyPr/>
          <a:lstStyle/>
          <a:p>
            <a:fld id="{F324C73A-DAE7-5742-8441-5129FD22EDD1}" type="slidenum">
              <a:rPr lang="en-US" smtClean="0"/>
              <a:t>12</a:t>
            </a:fld>
            <a:endParaRPr lang="en-US"/>
          </a:p>
        </p:txBody>
      </p:sp>
    </p:spTree>
    <p:extLst>
      <p:ext uri="{BB962C8B-B14F-4D97-AF65-F5344CB8AC3E}">
        <p14:creationId xmlns:p14="http://schemas.microsoft.com/office/powerpoint/2010/main" val="39492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pPr defTabSz="915082">
              <a:defRPr/>
            </a:pPr>
            <a:r>
              <a:rPr lang="en-US" dirty="0"/>
              <a:t>Protein</a:t>
            </a:r>
            <a:r>
              <a:rPr lang="en-US" baseline="0" dirty="0"/>
              <a:t> is important for poultry and livestock feeding and supplies essential amino acids.  Protein content is influenced by genetics, weather, crop yields and available nitrogen during the growing season.</a:t>
            </a:r>
          </a:p>
          <a:p>
            <a:pPr defTabSz="915082">
              <a:defRPr/>
            </a:pPr>
            <a:endParaRPr lang="en-US" baseline="0" dirty="0"/>
          </a:p>
          <a:p>
            <a:pPr defTabSz="915082">
              <a:defRPr/>
            </a:pPr>
            <a:r>
              <a:rPr lang="en-US" baseline="0" dirty="0"/>
              <a:t>Starch is important for wet millers and dry-grind ethanol manufacturers, while oil is an important by-product of wet and dry milling, and an essential feed component.  Both starch and oil contents are influenced by genetics, weather and crop yields.</a:t>
            </a:r>
          </a:p>
          <a:p>
            <a:pPr defTabSz="915082">
              <a:defRPr/>
            </a:pPr>
            <a:endParaRPr lang="en-US" baseline="0" dirty="0"/>
          </a:p>
          <a:p>
            <a:pPr defTabSz="915082">
              <a:defRPr/>
            </a:pPr>
            <a:r>
              <a:rPr lang="en-US" dirty="0"/>
              <a:t>The weather conditions during the grain-filling period in July and August are critical to determining final grain composition. During this time, moderate rainfall and cooler-than-average temperatures, especially overnight temperatures, promote starch and oil accumulation and increased yields. Moderate rainfall and warm temperatures in the second half of grain-fill (August to September) also aid continued nitrogen uptake and photosynthesis. Nitrogen also remobilizes from the leaves to the grain during late grain-filling, leading to increases in grain protein.</a:t>
            </a:r>
            <a:r>
              <a:rPr lang="en-US" baseline="0" dirty="0"/>
              <a:t> </a:t>
            </a:r>
            <a:br>
              <a:rPr lang="en-US" baseline="0" dirty="0"/>
            </a:br>
            <a:endParaRPr lang="en-US" baseline="0" dirty="0"/>
          </a:p>
          <a:p>
            <a:pPr defTabSz="915082">
              <a:defRPr/>
            </a:pPr>
            <a:endParaRPr lang="en-US" dirty="0"/>
          </a:p>
          <a:p>
            <a:pPr defTabSz="933673">
              <a:defRPr/>
            </a:pPr>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pPr/>
              <a:t>13</a:t>
            </a:fld>
            <a:endParaRPr lang="en-US"/>
          </a:p>
        </p:txBody>
      </p:sp>
    </p:spTree>
    <p:extLst>
      <p:ext uri="{BB962C8B-B14F-4D97-AF65-F5344CB8AC3E}">
        <p14:creationId xmlns:p14="http://schemas.microsoft.com/office/powerpoint/2010/main" val="62815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presents the results for chemical composition for the U.S. Aggregate.  The U.S. Aggregate includes the entire 462 samples collected and tested for this year’s Corn Export Cargo Quality Report.  The average, standard deviation, minimum, and maximum values for each of the quality factors are shown here.  For example, we can see that the average protein for the U.S. Aggregate was 8.7% on a dry basis.  The standard deviation for protein was 0.34%.  The lowest and highest protein values in the samples were 7.7% and 9.9%, respectively.</a:t>
            </a:r>
          </a:p>
          <a:p>
            <a:endParaRPr lang="en-US" dirty="0"/>
          </a:p>
          <a:p>
            <a:r>
              <a:rPr lang="en-US" dirty="0"/>
              <a:t>We will review the results for each of the quality factors on the following slides.</a:t>
            </a:r>
          </a:p>
        </p:txBody>
      </p:sp>
      <p:sp>
        <p:nvSpPr>
          <p:cNvPr id="4" name="Slide Number Placeholder 3"/>
          <p:cNvSpPr>
            <a:spLocks noGrp="1"/>
          </p:cNvSpPr>
          <p:nvPr>
            <p:ph type="sldNum" sz="quarter" idx="10"/>
          </p:nvPr>
        </p:nvSpPr>
        <p:spPr/>
        <p:txBody>
          <a:bodyPr/>
          <a:lstStyle/>
          <a:p>
            <a:fld id="{F324C73A-DAE7-5742-8441-5129FD22EDD1}" type="slidenum">
              <a:rPr lang="en-US" smtClean="0"/>
              <a:t>14</a:t>
            </a:fld>
            <a:endParaRPr lang="en-US"/>
          </a:p>
        </p:txBody>
      </p:sp>
    </p:spTree>
    <p:extLst>
      <p:ext uri="{BB962C8B-B14F-4D97-AF65-F5344CB8AC3E}">
        <p14:creationId xmlns:p14="http://schemas.microsoft.com/office/powerpoint/2010/main" val="153413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95325"/>
            <a:ext cx="4419600" cy="2486025"/>
          </a:xfrm>
        </p:spPr>
      </p:sp>
      <p:sp>
        <p:nvSpPr>
          <p:cNvPr id="3" name="Notes Placeholder 2"/>
          <p:cNvSpPr>
            <a:spLocks noGrp="1"/>
          </p:cNvSpPr>
          <p:nvPr>
            <p:ph type="body" idx="1"/>
          </p:nvPr>
        </p:nvSpPr>
        <p:spPr>
          <a:xfrm>
            <a:off x="699929" y="3428332"/>
            <a:ext cx="5604195" cy="5164557"/>
          </a:xfrm>
        </p:spPr>
        <p:txBody>
          <a:bodyPr>
            <a:normAutofit/>
          </a:bodyPr>
          <a:lstStyle/>
          <a:p>
            <a:pPr rtl="0" fontAlgn="base"/>
            <a:r>
              <a:rPr lang="en-US" dirty="0"/>
              <a:t>No specific levels of the mycotoxins are reported. </a:t>
            </a:r>
          </a:p>
          <a:p>
            <a:pPr rtl="0" fontAlgn="base"/>
            <a:r>
              <a:rPr lang="en-US" dirty="0"/>
              <a:t>A total of 175 samples collected for the report were tested for aflatoxin, DON, fumonisin, ochratoxin A, trichothecenes (T-2) and zearalenone.</a:t>
            </a:r>
          </a:p>
          <a:p>
            <a:pPr rtl="0" fontAlgn="base"/>
            <a:r>
              <a:rPr lang="en-US" dirty="0"/>
              <a:t>The results are reported in frequency distribution charts rather than as aggregate averages. </a:t>
            </a:r>
          </a:p>
          <a:p>
            <a:pPr rtl="0" fontAlgn="base"/>
            <a:r>
              <a:rPr lang="en-US" dirty="0"/>
              <a:t>​</a:t>
            </a:r>
          </a:p>
          <a:p>
            <a:pPr rtl="0" fontAlgn="base"/>
            <a:r>
              <a:rPr lang="en-US" dirty="0"/>
              <a:t>For more information about mycotoxins, mycotoxin testing and U.S. government limitations on mycotoxins in food and feed, see the Export Cargo Report text. ​</a:t>
            </a:r>
          </a:p>
          <a:p>
            <a:pPr rtl="0" fontAlgn="base"/>
            <a:r>
              <a:rPr lang="en-US" dirty="0"/>
              <a:t>​</a:t>
            </a:r>
          </a:p>
          <a:p>
            <a:pPr rtl="0" fontAlgn="base"/>
            <a:r>
              <a:rPr lang="en-US" dirty="0"/>
              <a:t>These results should be used only as one indicator of the potential for mycotoxin infection. Over several years, the </a:t>
            </a:r>
            <a:r>
              <a:rPr lang="en-US" i="1" dirty="0"/>
              <a:t>Export Cargo Reports</a:t>
            </a:r>
            <a:r>
              <a:rPr lang="en-US" dirty="0"/>
              <a:t> will reflect the year-to-year pattern of mycotoxin presence in corn exports early in the marketing year, and the change in mycotoxin presence in corn from harvest to export point.</a:t>
            </a:r>
          </a:p>
          <a:p>
            <a:endParaRPr lang="en-US"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15</a:t>
            </a:fld>
            <a:endParaRPr lang="en-US" dirty="0"/>
          </a:p>
        </p:txBody>
      </p:sp>
      <p:sp>
        <p:nvSpPr>
          <p:cNvPr id="5" name="Date Placeholder 4"/>
          <p:cNvSpPr>
            <a:spLocks noGrp="1"/>
          </p:cNvSpPr>
          <p:nvPr>
            <p:ph type="dt" idx="11"/>
          </p:nvPr>
        </p:nvSpPr>
        <p:spPr/>
        <p:txBody>
          <a:bodyPr/>
          <a:lstStyle/>
          <a:p>
            <a:fld id="{9083E8C1-DCB8-4DEA-B93F-00799AEFD97C}" type="datetime1">
              <a:rPr lang="en-US" smtClean="0"/>
              <a:t>8/2/2023</a:t>
            </a:fld>
            <a:endParaRPr lang="en-US" dirty="0"/>
          </a:p>
        </p:txBody>
      </p:sp>
    </p:spTree>
    <p:extLst>
      <p:ext uri="{BB962C8B-B14F-4D97-AF65-F5344CB8AC3E}">
        <p14:creationId xmlns:p14="http://schemas.microsoft.com/office/powerpoint/2010/main" val="2031849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95325"/>
            <a:ext cx="4419600" cy="2486025"/>
          </a:xfrm>
        </p:spPr>
      </p:sp>
      <p:sp>
        <p:nvSpPr>
          <p:cNvPr id="3" name="Notes Placeholder 2"/>
          <p:cNvSpPr>
            <a:spLocks noGrp="1"/>
          </p:cNvSpPr>
          <p:nvPr>
            <p:ph type="body" idx="1"/>
          </p:nvPr>
        </p:nvSpPr>
        <p:spPr>
          <a:xfrm>
            <a:off x="699929" y="3428332"/>
            <a:ext cx="5604195" cy="5164557"/>
          </a:xfrm>
        </p:spPr>
        <p:txBody>
          <a:bodyPr>
            <a:normAutofit fontScale="92500" lnSpcReduction="10000"/>
          </a:bodyPr>
          <a:lstStyle/>
          <a:p>
            <a:pPr defTabSz="880643" fontAlgn="base">
              <a:defRPr/>
            </a:pPr>
            <a:r>
              <a:rPr lang="en-US" sz="1200" kern="1200" dirty="0">
                <a:solidFill>
                  <a:schemeClr val="tx1"/>
                </a:solidFill>
                <a:latin typeface="+mn-lt"/>
                <a:ea typeface="+mn-ea"/>
                <a:cs typeface="+mn-cs"/>
              </a:rPr>
              <a:t>A total of 175 samples collected for the report were tested for aflatoxin.</a:t>
            </a:r>
          </a:p>
          <a:p>
            <a:pPr rtl="0" fontAlgn="base"/>
            <a:endParaRPr lang="en-US" dirty="0"/>
          </a:p>
          <a:p>
            <a:pPr rtl="0" fontAlgn="base"/>
            <a:r>
              <a:rPr lang="en-US" dirty="0"/>
              <a:t>The </a:t>
            </a:r>
            <a:r>
              <a:rPr lang="en-US" dirty="0" err="1"/>
              <a:t>EnviroLogix</a:t>
            </a:r>
            <a:r>
              <a:rPr lang="en-US" dirty="0"/>
              <a:t> AQ 309 BG test kit was used to conduct the 2022/2023 aflatoxin tests.  It has a limit of detection (LOD) for the is 2.7 parts per billion for aflatoxin. This kit’s LOD is more sensitive than the threshold established by the USDA FGIS, known as the “Lower Conformance Level” (LCL), to determine whether a detectable level of aflatoxin appeared in the sample. The LCL for this year’s report was 5 parts per billion (ppb) for aflatoxin. This was used to define the boundary for the first bucket of the frequency distribution displayed in the chart above. </a:t>
            </a:r>
          </a:p>
          <a:p>
            <a:pPr rtl="0" fontAlgn="base"/>
            <a:endParaRPr lang="en-US" dirty="0"/>
          </a:p>
          <a:p>
            <a:pPr rtl="0" fontAlgn="base"/>
            <a:r>
              <a:rPr lang="en-US" dirty="0"/>
              <a:t>Illinois Crop Improvement Association provided aflatoxin test results for samples in the 2022/2023 Export Cargo Report.  This represents a change from the previous reports as nearly all aflatoxin results were provided by FGIS. In previous reports, samples were tested at Illinois Crop Improvement Association only when this information was lacking from the FGIS pan tickets (testing certificates) included with the samples or when one or more of the three composited sub-samples from the Southern Rail ECA has &gt;5ppb.  In these cases, the composited sample was tested for aflatoxin. ​</a:t>
            </a:r>
          </a:p>
          <a:p>
            <a:pPr rtl="0" fontAlgn="base"/>
            <a:endParaRPr lang="en-US" dirty="0"/>
          </a:p>
          <a:p>
            <a:r>
              <a:rPr lang="en-US" dirty="0"/>
              <a:t>​</a:t>
            </a:r>
            <a:r>
              <a:rPr lang="en-US" b="0" baseline="0" dirty="0"/>
              <a:t>There are four types of aflatoxin naturally found in foods – aflatoxins B1, B2, G1, and G2. These four aflatoxins are commonly referred to as “aflatoxin”, “aflatoxins”, “total aflatoxin” or “total aflatoxins.” </a:t>
            </a:r>
          </a:p>
          <a:p>
            <a:endParaRPr lang="en-US" b="0" baseline="0" dirty="0"/>
          </a:p>
          <a:p>
            <a:pPr defTabSz="912205">
              <a:defRPr/>
            </a:pPr>
            <a:r>
              <a:rPr lang="en-US" b="1" dirty="0"/>
              <a:t>Aflatoxin</a:t>
            </a:r>
            <a:r>
              <a:rPr lang="en-US" dirty="0"/>
              <a:t> production by the </a:t>
            </a:r>
            <a:r>
              <a:rPr lang="en-US" i="1" dirty="0"/>
              <a:t>Aspergillus</a:t>
            </a:r>
            <a:r>
              <a:rPr lang="en-US" dirty="0"/>
              <a:t> family of molds is induced by stress of hot temperatures, low precipitation and drought conditions during flowering followed by periods of high humidity with warmth. While it was hot and mostly dry throughout the corn-growing region before pollination, temperatures moderated and cooled for grain-fill. </a:t>
            </a:r>
            <a:r>
              <a:rPr lang="en-US" i="1" dirty="0"/>
              <a:t>Therefore, weather conditions in 2021 were not conducive to the development of aflatoxins.</a:t>
            </a:r>
            <a:endParaRPr lang="en-US" b="0" baseline="0" dirty="0"/>
          </a:p>
          <a:p>
            <a:endParaRPr lang="en-US" b="0" baseline="0" dirty="0"/>
          </a:p>
          <a:p>
            <a:r>
              <a:rPr lang="en-US" dirty="0" err="1"/>
              <a:t>EnviroLogix</a:t>
            </a:r>
            <a:r>
              <a:rPr lang="en-US" dirty="0"/>
              <a:t> AQ 309 BG quantitative test kit was used for the aflatoxin analysis. The aflatoxin was extracted with buffered water (3:1). The extracts were tested using the </a:t>
            </a:r>
            <a:r>
              <a:rPr lang="en-US" dirty="0" err="1"/>
              <a:t>EnviroLogix</a:t>
            </a:r>
            <a:r>
              <a:rPr lang="en-US" dirty="0"/>
              <a:t> </a:t>
            </a:r>
            <a:r>
              <a:rPr lang="en-US" dirty="0" err="1"/>
              <a:t>QuickTox</a:t>
            </a:r>
            <a:r>
              <a:rPr lang="en-US" dirty="0"/>
              <a:t> lateral flow strips, and the </a:t>
            </a:r>
            <a:r>
              <a:rPr lang="en-US" dirty="0" err="1"/>
              <a:t>QuickScan</a:t>
            </a:r>
            <a:r>
              <a:rPr lang="en-US" dirty="0"/>
              <a:t> system quantified the mycotoxins. The limit of detection for the </a:t>
            </a:r>
            <a:r>
              <a:rPr lang="en-US" dirty="0" err="1"/>
              <a:t>EnviroLogix</a:t>
            </a:r>
            <a:r>
              <a:rPr lang="en-US" dirty="0"/>
              <a:t> AQ 309 BG is 2.7 parts per billion for aflatoxin. </a:t>
            </a:r>
            <a:endParaRPr lang="en-US" b="0" baseline="0" dirty="0"/>
          </a:p>
          <a:p>
            <a:pPr rtl="0" fontAlgn="base"/>
            <a:endParaRPr lang="en-US" dirty="0"/>
          </a:p>
          <a:p>
            <a:pPr defTabSz="461008">
              <a:defRPr/>
            </a:pPr>
            <a:endParaRPr lang="en-US" b="1"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16</a:t>
            </a:fld>
            <a:endParaRPr lang="en-US" dirty="0"/>
          </a:p>
        </p:txBody>
      </p:sp>
      <p:sp>
        <p:nvSpPr>
          <p:cNvPr id="5" name="Date Placeholder 4"/>
          <p:cNvSpPr>
            <a:spLocks noGrp="1"/>
          </p:cNvSpPr>
          <p:nvPr>
            <p:ph type="dt" idx="11"/>
          </p:nvPr>
        </p:nvSpPr>
        <p:spPr/>
        <p:txBody>
          <a:bodyPr/>
          <a:lstStyle/>
          <a:p>
            <a:fld id="{EBA04A16-0E42-4FAF-BBC5-2F03ECC40A2E}" type="datetime1">
              <a:rPr lang="en-US" smtClean="0"/>
              <a:t>8/2/2023</a:t>
            </a:fld>
            <a:endParaRPr lang="en-US" dirty="0"/>
          </a:p>
        </p:txBody>
      </p:sp>
    </p:spTree>
    <p:extLst>
      <p:ext uri="{BB962C8B-B14F-4D97-AF65-F5344CB8AC3E}">
        <p14:creationId xmlns:p14="http://schemas.microsoft.com/office/powerpoint/2010/main" val="3279780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95325"/>
            <a:ext cx="4419600" cy="2486025"/>
          </a:xfrm>
        </p:spPr>
      </p:sp>
      <p:sp>
        <p:nvSpPr>
          <p:cNvPr id="3" name="Notes Placeholder 2"/>
          <p:cNvSpPr>
            <a:spLocks noGrp="1"/>
          </p:cNvSpPr>
          <p:nvPr>
            <p:ph type="body" idx="1"/>
          </p:nvPr>
        </p:nvSpPr>
        <p:spPr>
          <a:xfrm>
            <a:off x="699929" y="3428332"/>
            <a:ext cx="5604195" cy="5164557"/>
          </a:xfrm>
        </p:spPr>
        <p:txBody>
          <a:bodyPr>
            <a:normAutofit/>
          </a:bodyPr>
          <a:lstStyle/>
          <a:p>
            <a:pPr defTabSz="880643" fontAlgn="base">
              <a:defRPr/>
            </a:pPr>
            <a:r>
              <a:rPr lang="en-US" b="1" dirty="0"/>
              <a:t>A total of 175 samples collected for the report were tested for DON.</a:t>
            </a:r>
          </a:p>
          <a:p>
            <a:pPr defTabSz="880643" fontAlgn="base">
              <a:defRPr/>
            </a:pPr>
            <a:endParaRPr lang="en-US" b="1" dirty="0"/>
          </a:p>
          <a:p>
            <a:pPr marL="0" marR="0" lvl="0" indent="0" algn="l" defTabSz="880643" rtl="0" eaLnBrk="1" fontAlgn="base" latinLnBrk="0" hangingPunct="1">
              <a:lnSpc>
                <a:spcPct val="100000"/>
              </a:lnSpc>
              <a:spcBef>
                <a:spcPts val="0"/>
              </a:spcBef>
              <a:spcAft>
                <a:spcPts val="0"/>
              </a:spcAft>
              <a:buClrTx/>
              <a:buSzTx/>
              <a:buFontTx/>
              <a:buNone/>
              <a:tabLst/>
              <a:defRPr/>
            </a:pPr>
            <a:r>
              <a:rPr lang="en-US" dirty="0"/>
              <a:t>The </a:t>
            </a:r>
            <a:r>
              <a:rPr lang="en-US" dirty="0" err="1"/>
              <a:t>EnviroLogix</a:t>
            </a:r>
            <a:r>
              <a:rPr lang="en-US" dirty="0"/>
              <a:t> AQ 304 BG test kit was used to conduct the 2022/2023 DON tests.  It has a limit of detection (LOD) for the is 0.1 parts per million for DON.</a:t>
            </a:r>
            <a:endParaRPr lang="en-US" b="1" dirty="0"/>
          </a:p>
          <a:p>
            <a:pPr rtl="0" fontAlgn="base"/>
            <a:endParaRPr lang="en-US" dirty="0"/>
          </a:p>
          <a:p>
            <a:pPr rtl="0" fontAlgn="base"/>
            <a:r>
              <a:rPr lang="en-US" dirty="0"/>
              <a:t>All samples in the Export Cargo Report were tested by a private lab (Illinois Crop Improvement Association).</a:t>
            </a:r>
          </a:p>
          <a:p>
            <a:pPr rtl="0" fontAlgn="base"/>
            <a:r>
              <a:rPr lang="en-US" dirty="0"/>
              <a:t>​</a:t>
            </a:r>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17</a:t>
            </a:fld>
            <a:endParaRPr lang="en-US" dirty="0"/>
          </a:p>
        </p:txBody>
      </p:sp>
      <p:sp>
        <p:nvSpPr>
          <p:cNvPr id="5" name="Date Placeholder 4"/>
          <p:cNvSpPr>
            <a:spLocks noGrp="1"/>
          </p:cNvSpPr>
          <p:nvPr>
            <p:ph type="dt" idx="11"/>
          </p:nvPr>
        </p:nvSpPr>
        <p:spPr/>
        <p:txBody>
          <a:bodyPr/>
          <a:lstStyle/>
          <a:p>
            <a:fld id="{B010C61F-27B8-46A5-A9A0-2968F2515E37}" type="datetime1">
              <a:rPr lang="en-US" smtClean="0"/>
              <a:t>8/2/2023</a:t>
            </a:fld>
            <a:endParaRPr lang="en-US" dirty="0"/>
          </a:p>
        </p:txBody>
      </p:sp>
    </p:spTree>
    <p:extLst>
      <p:ext uri="{BB962C8B-B14F-4D97-AF65-F5344CB8AC3E}">
        <p14:creationId xmlns:p14="http://schemas.microsoft.com/office/powerpoint/2010/main" val="390633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95325"/>
            <a:ext cx="4419600" cy="2486025"/>
          </a:xfrm>
        </p:spPr>
      </p:sp>
      <p:sp>
        <p:nvSpPr>
          <p:cNvPr id="3" name="Notes Placeholder 2"/>
          <p:cNvSpPr>
            <a:spLocks noGrp="1"/>
          </p:cNvSpPr>
          <p:nvPr>
            <p:ph type="body" idx="1"/>
          </p:nvPr>
        </p:nvSpPr>
        <p:spPr>
          <a:xfrm>
            <a:off x="699929" y="3428332"/>
            <a:ext cx="5604195" cy="5164557"/>
          </a:xfrm>
        </p:spPr>
        <p:txBody>
          <a:bodyPr>
            <a:normAutofit/>
          </a:bodyPr>
          <a:lstStyle/>
          <a:p>
            <a:pPr defTabSz="880643" fontAlgn="base">
              <a:defRPr/>
            </a:pPr>
            <a:r>
              <a:rPr lang="en-US" b="1" dirty="0"/>
              <a:t>A total of 175 samples collected for the report were tested for fumonisin.</a:t>
            </a:r>
          </a:p>
          <a:p>
            <a:pPr defTabSz="880643" fontAlgn="base">
              <a:defRPr/>
            </a:pPr>
            <a:endParaRPr lang="en-US" b="1" dirty="0"/>
          </a:p>
          <a:p>
            <a:pPr marL="0" marR="0" lvl="0" indent="0" algn="l" defTabSz="880643" rtl="0" eaLnBrk="1" fontAlgn="base" latinLnBrk="0" hangingPunct="1">
              <a:lnSpc>
                <a:spcPct val="100000"/>
              </a:lnSpc>
              <a:spcBef>
                <a:spcPts val="0"/>
              </a:spcBef>
              <a:spcAft>
                <a:spcPts val="0"/>
              </a:spcAft>
              <a:buClrTx/>
              <a:buSzTx/>
              <a:buFontTx/>
              <a:buNone/>
              <a:tabLst/>
              <a:defRPr/>
            </a:pPr>
            <a:r>
              <a:rPr lang="en-US" dirty="0"/>
              <a:t>This is the fourth year of fumonisin testing in both the </a:t>
            </a:r>
            <a:r>
              <a:rPr lang="en-US" i="1" dirty="0"/>
              <a:t>Harvest </a:t>
            </a:r>
            <a:r>
              <a:rPr lang="en-US" dirty="0"/>
              <a:t>and </a:t>
            </a:r>
            <a:r>
              <a:rPr lang="en-US" i="1" dirty="0"/>
              <a:t>Export Cargo Reports</a:t>
            </a:r>
            <a:r>
              <a:rPr lang="en-US" dirty="0"/>
              <a:t>.</a:t>
            </a:r>
          </a:p>
          <a:p>
            <a:pPr marL="0" marR="0" lvl="0" indent="0" algn="l" defTabSz="880643" rtl="0" eaLnBrk="1" fontAlgn="base" latinLnBrk="0" hangingPunct="1">
              <a:lnSpc>
                <a:spcPct val="100000"/>
              </a:lnSpc>
              <a:spcBef>
                <a:spcPts val="0"/>
              </a:spcBef>
              <a:spcAft>
                <a:spcPts val="0"/>
              </a:spcAft>
              <a:buClrTx/>
              <a:buSzTx/>
              <a:buFontTx/>
              <a:buNone/>
              <a:tabLst/>
              <a:defRPr/>
            </a:pPr>
            <a:endParaRPr lang="en-US" dirty="0"/>
          </a:p>
          <a:p>
            <a:pPr marL="0" marR="0" lvl="0" indent="0" algn="l" defTabSz="880643" rtl="0" eaLnBrk="1" fontAlgn="base" latinLnBrk="0" hangingPunct="1">
              <a:lnSpc>
                <a:spcPct val="100000"/>
              </a:lnSpc>
              <a:spcBef>
                <a:spcPts val="0"/>
              </a:spcBef>
              <a:spcAft>
                <a:spcPts val="0"/>
              </a:spcAft>
              <a:buClrTx/>
              <a:buSzTx/>
              <a:buFontTx/>
              <a:buNone/>
              <a:tabLst/>
              <a:defRPr/>
            </a:pPr>
            <a:r>
              <a:rPr lang="en-US" dirty="0"/>
              <a:t>The </a:t>
            </a:r>
            <a:r>
              <a:rPr lang="en-US" dirty="0" err="1"/>
              <a:t>EnviroLogix</a:t>
            </a:r>
            <a:r>
              <a:rPr lang="en-US" dirty="0"/>
              <a:t> AQ 411 BG test kit was used to conduct the 2022/2023 fumonisin tests.  It has a limit of detection (LOD) for the is 0.1 parts per million for fumonisin.</a:t>
            </a:r>
          </a:p>
          <a:p>
            <a:pPr defTabSz="880643" fontAlgn="base">
              <a:defRPr/>
            </a:pPr>
            <a:endParaRPr lang="en-US" dirty="0"/>
          </a:p>
          <a:p>
            <a:pPr defTabSz="880643" fontAlgn="base">
              <a:defRPr/>
            </a:pPr>
            <a:r>
              <a:rPr lang="en-US" dirty="0"/>
              <a:t>All samples in the Export Cargo Report were tested by a private lab (Illinois Crop Improvement Association).</a:t>
            </a:r>
          </a:p>
          <a:p>
            <a:pPr defTabSz="880643" fontAlgn="base">
              <a:defRPr/>
            </a:pPr>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18</a:t>
            </a:fld>
            <a:endParaRPr lang="en-US" dirty="0"/>
          </a:p>
        </p:txBody>
      </p:sp>
      <p:sp>
        <p:nvSpPr>
          <p:cNvPr id="5" name="Date Placeholder 4"/>
          <p:cNvSpPr>
            <a:spLocks noGrp="1"/>
          </p:cNvSpPr>
          <p:nvPr>
            <p:ph type="dt" idx="11"/>
          </p:nvPr>
        </p:nvSpPr>
        <p:spPr/>
        <p:txBody>
          <a:bodyPr/>
          <a:lstStyle/>
          <a:p>
            <a:fld id="{B010C61F-27B8-46A5-A9A0-2968F2515E37}" type="datetime1">
              <a:rPr lang="en-US" smtClean="0"/>
              <a:t>8/2/2023</a:t>
            </a:fld>
            <a:endParaRPr lang="en-US" dirty="0"/>
          </a:p>
        </p:txBody>
      </p:sp>
    </p:spTree>
    <p:extLst>
      <p:ext uri="{BB962C8B-B14F-4D97-AF65-F5344CB8AC3E}">
        <p14:creationId xmlns:p14="http://schemas.microsoft.com/office/powerpoint/2010/main" val="138823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711200"/>
            <a:ext cx="4495800" cy="2528888"/>
          </a:xfrm>
        </p:spPr>
      </p:sp>
      <p:sp>
        <p:nvSpPr>
          <p:cNvPr id="3" name="Notes Placeholder 2"/>
          <p:cNvSpPr>
            <a:spLocks noGrp="1"/>
          </p:cNvSpPr>
          <p:nvPr>
            <p:ph type="body" idx="1"/>
          </p:nvPr>
        </p:nvSpPr>
        <p:spPr>
          <a:xfrm>
            <a:off x="701835" y="3492613"/>
            <a:ext cx="5619439" cy="526139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2022/2023 is the second year of ochratoxin A testing in the Export Cargo Report. A total of 175 samples were tested.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96.6% of samples tested in the 2022/2023 report tested below 5 ppb, a higher proportion than in 2021/2022 (80.2%).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European Commission established a maximum level for ochratoxin A in raw cereals at 5 ug/kg (5 ppb). The FDA has issued no advisory levels for ochratoxin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Ochratoxin was tested in the 2022, 2021 and 2020 Harvest Reports. 100.0%, 95.6% and 100.0% of samples tested below 5 ppb in the 2022, 2021 and 2020 reports,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Aspergillus</a:t>
            </a:r>
            <a:r>
              <a:rPr lang="en-US" sz="1200" kern="1200" dirty="0">
                <a:solidFill>
                  <a:schemeClr val="tx1"/>
                </a:solidFill>
                <a:effectLst/>
                <a:latin typeface="+mn-lt"/>
                <a:ea typeface="+mn-ea"/>
                <a:cs typeface="+mn-cs"/>
              </a:rPr>
              <a:t> species and</a:t>
            </a:r>
            <a:r>
              <a:rPr lang="en-US" sz="1200" i="1" kern="1200" dirty="0">
                <a:solidFill>
                  <a:schemeClr val="tx1"/>
                </a:solidFill>
                <a:effectLst/>
                <a:latin typeface="+mn-lt"/>
                <a:ea typeface="+mn-ea"/>
                <a:cs typeface="+mn-cs"/>
              </a:rPr>
              <a:t> Penicillium verrucosum</a:t>
            </a:r>
            <a:r>
              <a:rPr lang="en-US" sz="1200" kern="1200" dirty="0">
                <a:solidFill>
                  <a:schemeClr val="tx1"/>
                </a:solidFill>
                <a:effectLst/>
                <a:latin typeface="+mn-lt"/>
                <a:ea typeface="+mn-ea"/>
                <a:cs typeface="+mn-cs"/>
              </a:rPr>
              <a:t>also can produce the mycotoxin </a:t>
            </a:r>
            <a:r>
              <a:rPr lang="en-US" sz="1200" b="1" kern="1200" dirty="0">
                <a:solidFill>
                  <a:schemeClr val="tx1"/>
                </a:solidFill>
                <a:effectLst/>
                <a:latin typeface="+mn-lt"/>
                <a:ea typeface="+mn-ea"/>
                <a:cs typeface="+mn-cs"/>
              </a:rPr>
              <a:t>ochratoxin A</a:t>
            </a:r>
            <a:r>
              <a:rPr lang="en-US" sz="1200" kern="1200" dirty="0">
                <a:solidFill>
                  <a:schemeClr val="tx1"/>
                </a:solidFill>
                <a:effectLst/>
                <a:latin typeface="+mn-lt"/>
                <a:ea typeface="+mn-ea"/>
                <a:cs typeface="+mn-cs"/>
              </a:rPr>
              <a:t>. Although ochratoxin A can be produced by Aspergillus pre-harvest, recent studies suggest that conditions during grain storage are more likely to foster production. Development of this mycotoxin is thought to be favored by temperatures fluctuations from warm (28 to 20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to cool (15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with high humidity.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EnviroLogix AQ 113 BG quantitative test kit used for the ochratoxin A tests has a limit of detection of 1.5 parts per billion. The ochratoxin A was extracted with a grain buffer (five milliliters per gram).</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Ochratoxin A is often abbreviated as 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19</a:t>
            </a:fld>
            <a:endParaRPr lang="en-US"/>
          </a:p>
        </p:txBody>
      </p:sp>
    </p:spTree>
    <p:extLst>
      <p:ext uri="{BB962C8B-B14F-4D97-AF65-F5344CB8AC3E}">
        <p14:creationId xmlns:p14="http://schemas.microsoft.com/office/powerpoint/2010/main" val="371280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success of the U.S. corn export system over the past 50 years has been built on a tradition of quality, reliability and transparency in our marketing system. </a:t>
            </a:r>
          </a:p>
          <a:p>
            <a:endParaRPr lang="en-US" dirty="0"/>
          </a:p>
          <a:p>
            <a:r>
              <a:rPr lang="en-US" dirty="0"/>
              <a:t>The U.S. Grains Council has worked for more than 50 years to build partnerships based on trust with importers of U.S. corn, as your bridge to the most reliable supplier of corn to the world.</a:t>
            </a:r>
          </a:p>
          <a:p>
            <a:endParaRPr lang="en-US" dirty="0"/>
          </a:p>
          <a:p>
            <a:pPr defTabSz="906519">
              <a:defRPr/>
            </a:pPr>
            <a:r>
              <a:rPr lang="en-US" dirty="0"/>
              <a:t>To enhance the quality of information we provide to export customers about the quality of the U.S. corn supply, the U.S. Grains Council in 2011 initiated a series of annual Corn Quality Reports that we develop in two parts: First, a Harvest Quality</a:t>
            </a:r>
            <a:r>
              <a:rPr lang="en-US" baseline="0" dirty="0"/>
              <a:t> Report surveys U.S. c</a:t>
            </a:r>
            <a:r>
              <a:rPr lang="en-US" dirty="0"/>
              <a:t>orn</a:t>
            </a:r>
            <a:r>
              <a:rPr lang="en-US" baseline="0" dirty="0"/>
              <a:t> quality at harvest as it enters the marketing system and is published in November. Then a follow-up report, the </a:t>
            </a:r>
            <a:r>
              <a:rPr lang="en-US" dirty="0"/>
              <a:t>Export Cargo Quality Report, looks at the</a:t>
            </a:r>
            <a:r>
              <a:rPr lang="en-US" baseline="0" dirty="0"/>
              <a:t> quality of the corn crop as it is assembled for export early in the marketing year. </a:t>
            </a:r>
          </a:p>
          <a:p>
            <a:pPr defTabSz="906519">
              <a:defRPr/>
            </a:pPr>
            <a:endParaRPr lang="en-US" baseline="0" dirty="0"/>
          </a:p>
          <a:p>
            <a:pPr defTabSz="906519">
              <a:defRPr/>
            </a:pPr>
            <a:r>
              <a:rPr lang="en-US" baseline="0" dirty="0"/>
              <a:t>These two reports</a:t>
            </a:r>
            <a:r>
              <a:rPr lang="en-US" dirty="0"/>
              <a:t> provide a systematic annual </a:t>
            </a:r>
            <a:r>
              <a:rPr lang="en-US" dirty="0">
                <a:solidFill>
                  <a:schemeClr val="tx1"/>
                </a:solidFill>
              </a:rPr>
              <a:t>look at the quality of the U.S. corn crop, using reliable data and a transparent, consistent methodology each year.  </a:t>
            </a:r>
            <a:r>
              <a:rPr lang="en-US" baseline="0" dirty="0">
                <a:solidFill>
                  <a:schemeClr val="tx1"/>
                </a:solidFill>
              </a:rPr>
              <a:t>We have established processes for sample collection and testing, and in following those processes year after year, we are assembling a valuable database of information about U.S. corn quality.</a:t>
            </a:r>
          </a:p>
          <a:p>
            <a:pPr defTabSz="906519">
              <a:defRPr/>
            </a:pPr>
            <a:endParaRPr lang="en-US" dirty="0">
              <a:solidFill>
                <a:schemeClr val="tx1"/>
              </a:solidFill>
            </a:endParaRPr>
          </a:p>
          <a:p>
            <a:pPr defTabSz="906519">
              <a:defRPr/>
            </a:pPr>
            <a:r>
              <a:rPr lang="en-US" dirty="0">
                <a:solidFill>
                  <a:schemeClr val="tx1"/>
                </a:solidFill>
              </a:rPr>
              <a:t>It is important to study BOTH the Harvest Quality Report and the Export Cargo Quality Report. As we accumulate</a:t>
            </a:r>
            <a:r>
              <a:rPr lang="en-US" baseline="0" dirty="0">
                <a:solidFill>
                  <a:schemeClr val="tx1"/>
                </a:solidFill>
              </a:rPr>
              <a:t> additional years of </a:t>
            </a:r>
            <a:r>
              <a:rPr lang="en-US" dirty="0">
                <a:solidFill>
                  <a:schemeClr val="tx1"/>
                </a:solidFill>
              </a:rPr>
              <a:t>these reports, they are becoming more valuable in giving export customers an understanding of the relationship between growing conditions, harvest quality and early export quality of U.S. corn. </a:t>
            </a:r>
          </a:p>
        </p:txBody>
      </p:sp>
      <p:sp>
        <p:nvSpPr>
          <p:cNvPr id="4" name="Slide Number Placeholder 3"/>
          <p:cNvSpPr>
            <a:spLocks noGrp="1"/>
          </p:cNvSpPr>
          <p:nvPr>
            <p:ph type="sldNum" sz="quarter" idx="10"/>
          </p:nvPr>
        </p:nvSpPr>
        <p:spPr/>
        <p:txBody>
          <a:bodyPr/>
          <a:lstStyle/>
          <a:p>
            <a:fld id="{F324C73A-DAE7-5742-8441-5129FD22EDD1}" type="slidenum">
              <a:rPr lang="en-US" smtClean="0"/>
              <a:t>2</a:t>
            </a:fld>
            <a:endParaRPr lang="en-US"/>
          </a:p>
        </p:txBody>
      </p:sp>
    </p:spTree>
    <p:extLst>
      <p:ext uri="{BB962C8B-B14F-4D97-AF65-F5344CB8AC3E}">
        <p14:creationId xmlns:p14="http://schemas.microsoft.com/office/powerpoint/2010/main" val="325267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711200"/>
            <a:ext cx="4495800" cy="2528888"/>
          </a:xfrm>
        </p:spPr>
      </p:sp>
      <p:sp>
        <p:nvSpPr>
          <p:cNvPr id="3" name="Notes Placeholder 2"/>
          <p:cNvSpPr>
            <a:spLocks noGrp="1"/>
          </p:cNvSpPr>
          <p:nvPr>
            <p:ph type="body" idx="1"/>
          </p:nvPr>
        </p:nvSpPr>
        <p:spPr>
          <a:xfrm>
            <a:off x="701835" y="3492613"/>
            <a:ext cx="5619439" cy="526139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2022/2023 is the second year of T-2 testing in the Export Cargo Report. A total of 175 samples were tested.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samples in both the 2022/2023 and 2021/2022 Export Cargo Reports tested below 1.5 ppm.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Trichothecenes (T-2)</a:t>
            </a:r>
            <a:r>
              <a:rPr lang="en-US" sz="1200" kern="1200" dirty="0">
                <a:solidFill>
                  <a:schemeClr val="tx1"/>
                </a:solidFill>
                <a:effectLst/>
                <a:latin typeface="+mn-lt"/>
                <a:ea typeface="+mn-ea"/>
                <a:cs typeface="+mn-cs"/>
              </a:rPr>
              <a:t>, produced by </a:t>
            </a:r>
            <a:r>
              <a:rPr lang="en-US" sz="1200" i="1" kern="1200" dirty="0">
                <a:solidFill>
                  <a:schemeClr val="tx1"/>
                </a:solidFill>
                <a:effectLst/>
                <a:latin typeface="+mn-lt"/>
                <a:ea typeface="+mn-ea"/>
                <a:cs typeface="+mn-cs"/>
              </a:rPr>
              <a:t>F. </a:t>
            </a:r>
            <a:r>
              <a:rPr lang="en-US" sz="1200" i="1" kern="1200" dirty="0" err="1">
                <a:solidFill>
                  <a:schemeClr val="tx1"/>
                </a:solidFill>
                <a:effectLst/>
                <a:latin typeface="+mn-lt"/>
                <a:ea typeface="+mn-ea"/>
                <a:cs typeface="+mn-cs"/>
              </a:rPr>
              <a:t>langsethiae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F. </a:t>
            </a:r>
            <a:r>
              <a:rPr lang="en-US" sz="1200" i="1" kern="1200" dirty="0" err="1">
                <a:solidFill>
                  <a:schemeClr val="tx1"/>
                </a:solidFill>
                <a:effectLst/>
                <a:latin typeface="+mn-lt"/>
                <a:ea typeface="+mn-ea"/>
                <a:cs typeface="+mn-cs"/>
              </a:rPr>
              <a:t>sporotrichioides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F. graminearum</a:t>
            </a:r>
            <a:r>
              <a:rPr lang="en-US" sz="1200" kern="1200" dirty="0">
                <a:solidFill>
                  <a:schemeClr val="tx1"/>
                </a:solidFill>
                <a:effectLst/>
                <a:latin typeface="+mn-lt"/>
                <a:ea typeface="+mn-ea"/>
                <a:cs typeface="+mn-cs"/>
              </a:rPr>
              <a:t>- may be produced when it’s cool and rainy for about 2 weeks before pollination, then warm (20-30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for early grain-fill (3 weeks after anthesis), with high humidity</a:t>
            </a:r>
            <a:r>
              <a:rPr lang="en-US"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T-2 was tested in the 2022, 2021 and 2020 Harvest Reports. 100.0% of samples tested below 1.5 ppm in all three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sz="1200" b="0" i="0" kern="1200" dirty="0">
                <a:solidFill>
                  <a:schemeClr val="tx1"/>
                </a:solidFill>
                <a:effectLst/>
                <a:latin typeface="+mn-lt"/>
                <a:ea typeface="+mn-ea"/>
                <a:cs typeface="+mn-cs"/>
              </a:rPr>
              <a:t>For the T-2 tests, the AQ 314 BG quantitative test kit has a limit of detection of 0.05 parts per million (50 parts per billion). T-2 was extracted with water (five milliliters per gram).</a:t>
            </a:r>
            <a:endParaRPr lang="en-US" b="0"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20</a:t>
            </a:fld>
            <a:endParaRPr lang="en-US"/>
          </a:p>
        </p:txBody>
      </p:sp>
    </p:spTree>
    <p:extLst>
      <p:ext uri="{BB962C8B-B14F-4D97-AF65-F5344CB8AC3E}">
        <p14:creationId xmlns:p14="http://schemas.microsoft.com/office/powerpoint/2010/main" val="1380269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711200"/>
            <a:ext cx="4495800" cy="2528888"/>
          </a:xfrm>
        </p:spPr>
      </p:sp>
      <p:sp>
        <p:nvSpPr>
          <p:cNvPr id="3" name="Notes Placeholder 2"/>
          <p:cNvSpPr>
            <a:spLocks noGrp="1"/>
          </p:cNvSpPr>
          <p:nvPr>
            <p:ph type="body" idx="1"/>
          </p:nvPr>
        </p:nvSpPr>
        <p:spPr>
          <a:xfrm>
            <a:off x="701835" y="3492613"/>
            <a:ext cx="5619439" cy="526139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2022/2023 is the second year of Zearalenone testing in the Export Cargo Report. A total of 175 samples were tested.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All samples in both the 2022/2023 and 2021/2022 Export Cargo Reports tested below 1.5 ppm.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mycotoxin </a:t>
            </a:r>
            <a:r>
              <a:rPr lang="en-US" sz="1200" b="1" kern="1200" dirty="0">
                <a:solidFill>
                  <a:schemeClr val="tx1"/>
                </a:solidFill>
                <a:effectLst/>
                <a:latin typeface="+mn-lt"/>
                <a:ea typeface="+mn-ea"/>
                <a:cs typeface="+mn-cs"/>
              </a:rPr>
              <a:t>zearalenone </a:t>
            </a:r>
            <a:r>
              <a:rPr lang="en-US" sz="1200" kern="1200" dirty="0">
                <a:solidFill>
                  <a:schemeClr val="tx1"/>
                </a:solidFill>
                <a:effectLst/>
                <a:latin typeface="+mn-lt"/>
                <a:ea typeface="+mn-ea"/>
                <a:cs typeface="+mn-cs"/>
              </a:rPr>
              <a:t>also can be produced primarily by </a:t>
            </a:r>
            <a:r>
              <a:rPr lang="en-US" sz="1200" i="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graminearum</a:t>
            </a:r>
            <a:r>
              <a:rPr lang="en-US" sz="1200" kern="1200" dirty="0">
                <a:solidFill>
                  <a:schemeClr val="tx1"/>
                </a:solidFill>
                <a:effectLst/>
                <a:latin typeface="+mn-lt"/>
                <a:ea typeface="+mn-ea"/>
                <a:cs typeface="+mn-cs"/>
              </a:rPr>
              <a:t> or</a:t>
            </a:r>
            <a:r>
              <a:rPr lang="en-US" sz="1200" i="1" kern="1200" dirty="0">
                <a:solidFill>
                  <a:schemeClr val="tx1"/>
                </a:solidFill>
                <a:effectLst/>
                <a:latin typeface="+mn-lt"/>
                <a:ea typeface="+mn-ea"/>
                <a:cs typeface="+mn-cs"/>
              </a:rPr>
              <a:t> G. zeae</a:t>
            </a:r>
            <a:r>
              <a:rPr lang="en-US" sz="1200" kern="1200" dirty="0">
                <a:solidFill>
                  <a:schemeClr val="tx1"/>
                </a:solidFill>
                <a:effectLst/>
                <a:latin typeface="+mn-lt"/>
                <a:ea typeface="+mn-ea"/>
                <a:cs typeface="+mn-cs"/>
              </a:rPr>
              <a:t>, with moderate temperatures (25 to 30 </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C) and humid conditions favoring mycotoxin production. A quick temperature drop to 15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for a month has been noted to increase zearalenone levels, but exact weather conditions for zearalenone development are unclear.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Zearalenone was tested in the 2022, 2021 and 2020 Harvest Reports. 100.0%, 100.0% and 99.4% of samples tested below 1.5 ppb in the 2022, 2021 and 2020 reports, respectively.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Levels of as little as 0.1 ppm to 5 ppm (100 to 5000 ppb) have been shown to cause reproductive problems in swine so great care should be used when feeding grains that are possibly contaminated to pigs.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EnviroLogix AQ 412 BG quantitative test kit used for the zearalenone tests has a limit of detection of 0.05 parts per million (50 parts per billion). The zearalenone test uses a 25-gram test portion of corn. The zearalenone was extracted using a reagent of EB17 extraction powder and a water buffer of 75 milliliters per sample.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Zearalenone is often abbreviated as 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21</a:t>
            </a:fld>
            <a:endParaRPr lang="en-US"/>
          </a:p>
        </p:txBody>
      </p:sp>
    </p:spTree>
    <p:extLst>
      <p:ext uri="{BB962C8B-B14F-4D97-AF65-F5344CB8AC3E}">
        <p14:creationId xmlns:p14="http://schemas.microsoft.com/office/powerpoint/2010/main" val="75671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t>22</a:t>
            </a:fld>
            <a:endParaRPr lang="en-US" dirty="0"/>
          </a:p>
        </p:txBody>
      </p:sp>
    </p:spTree>
    <p:extLst>
      <p:ext uri="{BB962C8B-B14F-4D97-AF65-F5344CB8AC3E}">
        <p14:creationId xmlns:p14="http://schemas.microsoft.com/office/powerpoint/2010/main" val="10403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Corn Export Cargo Quality Report includes these additional sections that I will not review in detail today. These sections are in the published report, and I will be happy to answer any questions you may have about them. </a:t>
            </a:r>
          </a:p>
          <a:p>
            <a:endParaRPr lang="en-US"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23</a:t>
            </a:fld>
            <a:endParaRPr lang="en-US" dirty="0"/>
          </a:p>
        </p:txBody>
      </p:sp>
    </p:spTree>
    <p:extLst>
      <p:ext uri="{BB962C8B-B14F-4D97-AF65-F5344CB8AC3E}">
        <p14:creationId xmlns:p14="http://schemas.microsoft.com/office/powerpoint/2010/main" val="116836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709613"/>
            <a:ext cx="6299200" cy="3543300"/>
          </a:xfrm>
        </p:spPr>
      </p:sp>
      <p:sp>
        <p:nvSpPr>
          <p:cNvPr id="3" name="Notes Placeholder 2"/>
          <p:cNvSpPr>
            <a:spLocks noGrp="1"/>
          </p:cNvSpPr>
          <p:nvPr>
            <p:ph type="body" idx="1"/>
          </p:nvPr>
        </p:nvSpPr>
        <p:spPr/>
        <p:txBody>
          <a:bodyPr/>
          <a:lstStyle/>
          <a:p>
            <a:r>
              <a:rPr lang="en-US" dirty="0"/>
              <a:t>That</a:t>
            </a:r>
            <a:r>
              <a:rPr lang="en-US" baseline="0" dirty="0"/>
              <a:t> is a summary of the U.S. Grains Council </a:t>
            </a:r>
            <a:r>
              <a:rPr lang="en-US" i="1" baseline="0" dirty="0"/>
              <a:t>2022/2023 Corn Export Cargo Quality Report</a:t>
            </a:r>
            <a:r>
              <a:rPr lang="en-US" baseline="0" dirty="0"/>
              <a:t>. This completes the twelfth year of an annual series of corn quality reports for our export customers. </a:t>
            </a:r>
          </a:p>
          <a:p>
            <a:r>
              <a:rPr lang="en-US" baseline="0" dirty="0"/>
              <a:t> </a:t>
            </a:r>
          </a:p>
          <a:p>
            <a:r>
              <a:rPr lang="en-US" baseline="0" dirty="0"/>
              <a:t>W</a:t>
            </a:r>
            <a:r>
              <a:rPr lang="en-US" dirty="0"/>
              <a:t>e are committed to continuing this report and the related Harvest Quality Report each year. We are continuing to build onto the foundation of this ongoing systematic survey of U.S. corn crop quality. </a:t>
            </a:r>
          </a:p>
          <a:p>
            <a:endParaRPr lang="en-US" dirty="0"/>
          </a:p>
          <a:p>
            <a:r>
              <a:rPr lang="en-US" baseline="0" dirty="0"/>
              <a:t>Our goal with these reports is to build the confidence of our export customers in the availability and quality of U.S. corn, and to reaffirm the commitment of U.S. corn producers to their export customers. </a:t>
            </a:r>
          </a:p>
          <a:p>
            <a:endParaRPr lang="en-US" baseline="0" dirty="0"/>
          </a:p>
          <a:p>
            <a:r>
              <a:rPr lang="en-US" baseline="0" dirty="0"/>
              <a:t>If you have any recommendations for how we can improve the usefulness of this report, please share your comments with us.  We</a:t>
            </a:r>
            <a:r>
              <a:rPr lang="en-US" dirty="0"/>
              <a:t> look forward to receiving</a:t>
            </a:r>
            <a:r>
              <a:rPr lang="en-US" baseline="0" dirty="0"/>
              <a:t> your feedback.</a:t>
            </a:r>
            <a:endParaRPr lang="en-US" dirty="0"/>
          </a:p>
          <a:p>
            <a:endParaRPr lang="en-US" dirty="0"/>
          </a:p>
        </p:txBody>
      </p:sp>
      <p:sp>
        <p:nvSpPr>
          <p:cNvPr id="4" name="Slide Number Placeholder 3"/>
          <p:cNvSpPr>
            <a:spLocks noGrp="1"/>
          </p:cNvSpPr>
          <p:nvPr>
            <p:ph type="sldNum" sz="quarter" idx="10"/>
          </p:nvPr>
        </p:nvSpPr>
        <p:spPr/>
        <p:txBody>
          <a:bodyPr/>
          <a:lstStyle/>
          <a:p>
            <a:fld id="{F324C73A-DAE7-5742-8441-5129FD22EDD1}" type="slidenum">
              <a:rPr lang="en-US" smtClean="0"/>
              <a:t>24</a:t>
            </a:fld>
            <a:endParaRPr lang="en-US" dirty="0"/>
          </a:p>
        </p:txBody>
      </p:sp>
    </p:spTree>
    <p:extLst>
      <p:ext uri="{BB962C8B-B14F-4D97-AF65-F5344CB8AC3E}">
        <p14:creationId xmlns:p14="http://schemas.microsoft.com/office/powerpoint/2010/main" val="11216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734EC-F2EC-455A-8A2A-6BBAB7CF60D6}" type="slidenum">
              <a:rPr lang="en-US" smtClean="0"/>
              <a:t>3</a:t>
            </a:fld>
            <a:endParaRPr lang="en-US" dirty="0"/>
          </a:p>
        </p:txBody>
      </p:sp>
    </p:spTree>
    <p:extLst>
      <p:ext uri="{BB962C8B-B14F-4D97-AF65-F5344CB8AC3E}">
        <p14:creationId xmlns:p14="http://schemas.microsoft.com/office/powerpoint/2010/main" val="341078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pPr defTabSz="906519">
              <a:defRPr/>
            </a:pPr>
            <a:r>
              <a:rPr lang="en-US" dirty="0"/>
              <a:t>The Harvest Quality</a:t>
            </a:r>
            <a:r>
              <a:rPr lang="en-US" baseline="0" dirty="0"/>
              <a:t> Report and the Export Cargo Report complement each other because of the information they provide about U.S. corn quality at harvest, and then at export after the corn has passed through the U.S. corn marketing system. </a:t>
            </a:r>
            <a:endParaRPr lang="en-US" dirty="0"/>
          </a:p>
          <a:p>
            <a:endParaRPr lang="en-US" dirty="0"/>
          </a:p>
          <a:p>
            <a:pPr defTabSz="906519">
              <a:defRPr/>
            </a:pPr>
            <a:r>
              <a:rPr lang="en-US" baseline="0" dirty="0"/>
              <a:t>The Harvest Quality Report provides quality parameters for samples of corn taken at harvest from local grain elevators.</a:t>
            </a:r>
          </a:p>
          <a:p>
            <a:pPr defTabSz="906519">
              <a:defRPr/>
            </a:pPr>
            <a:r>
              <a:rPr lang="en-US" baseline="0" dirty="0"/>
              <a:t>At harvest, the corn has generally been handled only once or twice: from the field to a truck and directly to the local grain elevator, or from the field to a truck to on-farm storage, and again onto a truck for transport to the local grain elevator.</a:t>
            </a:r>
          </a:p>
          <a:p>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pPr/>
              <a:t>4</a:t>
            </a:fld>
            <a:endParaRPr lang="en-US" dirty="0"/>
          </a:p>
        </p:txBody>
      </p:sp>
      <p:sp>
        <p:nvSpPr>
          <p:cNvPr id="5" name="Date Placeholder 4"/>
          <p:cNvSpPr>
            <a:spLocks noGrp="1"/>
          </p:cNvSpPr>
          <p:nvPr>
            <p:ph type="dt" idx="11"/>
          </p:nvPr>
        </p:nvSpPr>
        <p:spPr/>
        <p:txBody>
          <a:bodyPr/>
          <a:lstStyle/>
          <a:p>
            <a:fld id="{1D80FE8D-38E3-4037-881E-D6B9A6FA812D}" type="datetime1">
              <a:rPr lang="en-US" smtClean="0"/>
              <a:t>8/2/2023</a:t>
            </a:fld>
            <a:endParaRPr lang="en-US" dirty="0"/>
          </a:p>
        </p:txBody>
      </p:sp>
    </p:spTree>
    <p:extLst>
      <p:ext uri="{BB962C8B-B14F-4D97-AF65-F5344CB8AC3E}">
        <p14:creationId xmlns:p14="http://schemas.microsoft.com/office/powerpoint/2010/main" val="1553097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pPr defTabSz="914597">
              <a:defRPr/>
            </a:pPr>
            <a:r>
              <a:rPr lang="en-US" baseline="0" dirty="0"/>
              <a:t>The Export Cargo Report assesses corn as it is prepared for loading into ships or railcars for final export. The corn loaded for export has been handled several times since harvest as it was loaded into trucks, railcars, and barges and transported in one, two or three steps to the export elevators. In the process, the corn has been conditioned to reduce moisture levels, and has been mixed with corn from other farms and elevators. In many cases, corn is blended to not exceed the limits of U.S. grading standards, and each stage of handling can affect some of the quality parameters of the corn.</a:t>
            </a:r>
            <a:endParaRPr lang="en-US" dirty="0"/>
          </a:p>
          <a:p>
            <a:pPr defTabSz="914597">
              <a:defRPr/>
            </a:pPr>
            <a:endParaRPr lang="en-US" dirty="0"/>
          </a:p>
          <a:p>
            <a:pPr defTabSz="914597">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pPr/>
              <a:t>5</a:t>
            </a:fld>
            <a:endParaRPr lang="en-US" dirty="0"/>
          </a:p>
        </p:txBody>
      </p:sp>
      <p:sp>
        <p:nvSpPr>
          <p:cNvPr id="5" name="Date Placeholder 4"/>
          <p:cNvSpPr>
            <a:spLocks noGrp="1"/>
          </p:cNvSpPr>
          <p:nvPr>
            <p:ph type="dt" idx="11"/>
          </p:nvPr>
        </p:nvSpPr>
        <p:spPr/>
        <p:txBody>
          <a:bodyPr/>
          <a:lstStyle/>
          <a:p>
            <a:fld id="{DB991183-62D2-4883-A3E0-0D7648A7A419}" type="datetime1">
              <a:rPr lang="en-US" smtClean="0"/>
              <a:t>8/2/2023</a:t>
            </a:fld>
            <a:endParaRPr lang="en-US" dirty="0"/>
          </a:p>
        </p:txBody>
      </p:sp>
    </p:spTree>
    <p:extLst>
      <p:ext uri="{BB962C8B-B14F-4D97-AF65-F5344CB8AC3E}">
        <p14:creationId xmlns:p14="http://schemas.microsoft.com/office/powerpoint/2010/main" val="2888269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pPr defTabSz="906610">
              <a:defRPr/>
            </a:pPr>
            <a:r>
              <a:rPr lang="en-US" baseline="0" dirty="0">
                <a:latin typeface="Arial" pitchFamily="34" charset="0"/>
                <a:cs typeface="Arial" pitchFamily="34" charset="0"/>
              </a:rPr>
              <a:t>This is the twelfth year in which these corn quality surveys have been conducted.  When studied along with the Harvest Quality Report, these annual reports e</a:t>
            </a:r>
            <a:r>
              <a:rPr lang="en-US" dirty="0">
                <a:latin typeface="Arial" pitchFamily="34" charset="0"/>
                <a:cs typeface="Arial" pitchFamily="34" charset="0"/>
              </a:rPr>
              <a:t>nable readers to compare the following:</a:t>
            </a:r>
          </a:p>
          <a:p>
            <a:pPr defTabSz="906610">
              <a:defRPr/>
            </a:pPr>
            <a:r>
              <a:rPr lang="en-US" dirty="0">
                <a:latin typeface="Arial" pitchFamily="34" charset="0"/>
                <a:cs typeface="Arial" pitchFamily="34" charset="0"/>
              </a:rPr>
              <a:t>1- Quality factors at export with those same factors</a:t>
            </a:r>
            <a:r>
              <a:rPr lang="en-US" baseline="0" dirty="0">
                <a:latin typeface="Arial" pitchFamily="34" charset="0"/>
                <a:cs typeface="Arial" pitchFamily="34" charset="0"/>
              </a:rPr>
              <a:t> </a:t>
            </a:r>
            <a:r>
              <a:rPr lang="en-US" dirty="0">
                <a:latin typeface="Arial" pitchFamily="34" charset="0"/>
                <a:cs typeface="Arial" pitchFamily="34" charset="0"/>
              </a:rPr>
              <a:t>at harvest.</a:t>
            </a:r>
          </a:p>
          <a:p>
            <a:pPr defTabSz="906610">
              <a:defRPr/>
            </a:pPr>
            <a:r>
              <a:rPr lang="en-US" baseline="0" dirty="0">
                <a:latin typeface="Arial" pitchFamily="34" charset="0"/>
                <a:cs typeface="Arial" pitchFamily="34" charset="0"/>
              </a:rPr>
              <a:t>2- The corn quality produced and exported across different crop years.  </a:t>
            </a:r>
          </a:p>
          <a:p>
            <a:pPr defTabSz="906610">
              <a:defRPr/>
            </a:pPr>
            <a:endParaRPr lang="en-US" baseline="0" dirty="0">
              <a:latin typeface="Arial" pitchFamily="34" charset="0"/>
              <a:cs typeface="Arial" pitchFamily="34" charset="0"/>
            </a:endParaRPr>
          </a:p>
          <a:p>
            <a:pPr defTabSz="906610">
              <a:defRPr/>
            </a:pPr>
            <a:r>
              <a:rPr lang="en-US" baseline="0" dirty="0">
                <a:latin typeface="Arial" pitchFamily="34" charset="0"/>
                <a:cs typeface="Arial" pitchFamily="34" charset="0"/>
              </a:rPr>
              <a:t>As these reports are accumulating, they are helping export customers b</a:t>
            </a:r>
            <a:r>
              <a:rPr lang="en-US" dirty="0">
                <a:latin typeface="Arial" pitchFamily="34" charset="0"/>
                <a:cs typeface="Arial" pitchFamily="34" charset="0"/>
              </a:rPr>
              <a:t>uild an understanding of what they can expect in the quality of U.S. corn exports.</a:t>
            </a:r>
          </a:p>
          <a:p>
            <a:endParaRPr lang="en-US" dirty="0"/>
          </a:p>
        </p:txBody>
      </p:sp>
      <p:sp>
        <p:nvSpPr>
          <p:cNvPr id="4" name="Slide Number Placeholder 3"/>
          <p:cNvSpPr>
            <a:spLocks noGrp="1"/>
          </p:cNvSpPr>
          <p:nvPr>
            <p:ph type="sldNum" sz="quarter" idx="10"/>
          </p:nvPr>
        </p:nvSpPr>
        <p:spPr/>
        <p:txBody>
          <a:bodyPr/>
          <a:lstStyle/>
          <a:p>
            <a:fld id="{26319D4E-F26F-4C21-BC85-428564844F1C}" type="slidenum">
              <a:rPr lang="en-US" smtClean="0"/>
              <a:pPr/>
              <a:t>6</a:t>
            </a:fld>
            <a:endParaRPr lang="en-US" dirty="0"/>
          </a:p>
        </p:txBody>
      </p:sp>
      <p:sp>
        <p:nvSpPr>
          <p:cNvPr id="5" name="Date Placeholder 4"/>
          <p:cNvSpPr>
            <a:spLocks noGrp="1"/>
          </p:cNvSpPr>
          <p:nvPr>
            <p:ph type="dt" idx="11"/>
          </p:nvPr>
        </p:nvSpPr>
        <p:spPr/>
        <p:txBody>
          <a:bodyPr/>
          <a:lstStyle/>
          <a:p>
            <a:fld id="{4CCA93E9-77BD-4E8F-9DD4-129743C71AEB}" type="datetime1">
              <a:rPr lang="en-US" smtClean="0"/>
              <a:t>8/2/2023</a:t>
            </a:fld>
            <a:endParaRPr lang="en-US" dirty="0"/>
          </a:p>
        </p:txBody>
      </p:sp>
    </p:spTree>
    <p:extLst>
      <p:ext uri="{BB962C8B-B14F-4D97-AF65-F5344CB8AC3E}">
        <p14:creationId xmlns:p14="http://schemas.microsoft.com/office/powerpoint/2010/main" val="284908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97600" cy="3486150"/>
          </a:xfrm>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A total of 430 samples were </a:t>
            </a:r>
            <a:r>
              <a:rPr lang="en-US" b="1" dirty="0">
                <a:latin typeface="Arial" pitchFamily="34" charset="0"/>
                <a:cs typeface="Arial" pitchFamily="34" charset="0"/>
              </a:rPr>
              <a:t>targeted</a:t>
            </a:r>
            <a:r>
              <a:rPr lang="en-US" dirty="0">
                <a:latin typeface="Arial" pitchFamily="34" charset="0"/>
                <a:cs typeface="Arial" pitchFamily="34" charset="0"/>
              </a:rPr>
              <a:t> for this year’s Export Cargo</a:t>
            </a:r>
            <a:r>
              <a:rPr lang="en-US" baseline="0" dirty="0">
                <a:latin typeface="Arial" pitchFamily="34" charset="0"/>
                <a:cs typeface="Arial" pitchFamily="34" charset="0"/>
              </a:rPr>
              <a:t> Report.  </a:t>
            </a:r>
          </a:p>
          <a:p>
            <a:r>
              <a:rPr lang="en-US" baseline="0" dirty="0">
                <a:latin typeface="Arial" pitchFamily="34" charset="0"/>
                <a:cs typeface="Arial" pitchFamily="34" charset="0"/>
              </a:rPr>
              <a:t>A total of 474 </a:t>
            </a:r>
            <a:r>
              <a:rPr lang="en-US" dirty="0">
                <a:latin typeface="Arial" pitchFamily="34" charset="0"/>
                <a:cs typeface="Arial" pitchFamily="34" charset="0"/>
              </a:rPr>
              <a:t>samples were </a:t>
            </a:r>
            <a:r>
              <a:rPr lang="en-US" b="1" dirty="0">
                <a:latin typeface="Arial" pitchFamily="34" charset="0"/>
                <a:cs typeface="Arial" pitchFamily="34" charset="0"/>
              </a:rPr>
              <a:t>collected</a:t>
            </a:r>
            <a:r>
              <a:rPr lang="en-US" dirty="0">
                <a:latin typeface="Arial" pitchFamily="34" charset="0"/>
                <a:cs typeface="Arial" pitchFamily="34" charset="0"/>
              </a:rPr>
              <a:t> from U.S. corn lots</a:t>
            </a:r>
            <a:r>
              <a:rPr lang="en-US" baseline="0" dirty="0">
                <a:latin typeface="Arial" pitchFamily="34" charset="0"/>
                <a:cs typeface="Arial" pitchFamily="34" charset="0"/>
              </a:rPr>
              <a:t> being assembled </a:t>
            </a:r>
            <a:r>
              <a:rPr lang="en-US" dirty="0">
                <a:latin typeface="Arial" pitchFamily="34" charset="0"/>
                <a:cs typeface="Arial" pitchFamily="34" charset="0"/>
              </a:rPr>
              <a:t>for export.  </a:t>
            </a:r>
          </a:p>
          <a:p>
            <a:endParaRPr lang="en-US" baseline="0" dirty="0">
              <a:latin typeface="Arial" pitchFamily="34" charset="0"/>
              <a:cs typeface="Arial" pitchFamily="34" charset="0"/>
            </a:endParaRPr>
          </a:p>
          <a:p>
            <a:r>
              <a:rPr lang="en-US" dirty="0"/>
              <a:t>For the 2022/2023 Export Cargo Report,</a:t>
            </a:r>
            <a:r>
              <a:rPr lang="en-US" baseline="0" dirty="0"/>
              <a:t> corn</a:t>
            </a:r>
            <a:r>
              <a:rPr lang="en-US" dirty="0"/>
              <a:t> samples were drawn by FGIS officials from three major export regions:</a:t>
            </a:r>
            <a:r>
              <a:rPr lang="en-US" baseline="0" dirty="0"/>
              <a:t> </a:t>
            </a:r>
          </a:p>
          <a:p>
            <a:endParaRPr lang="en-US" baseline="0" dirty="0"/>
          </a:p>
          <a:p>
            <a:pPr marL="171488" indent="-171488">
              <a:buFont typeface="Arial" pitchFamily="34" charset="0"/>
              <a:buChar char="•"/>
            </a:pPr>
            <a:r>
              <a:rPr lang="en-US" baseline="0" dirty="0"/>
              <a:t>Gulf - Ports in Louisiana; sampling proportion – 55.9%; </a:t>
            </a:r>
            <a:r>
              <a:rPr lang="en-US" b="1" baseline="0" dirty="0"/>
              <a:t>240 </a:t>
            </a:r>
            <a:r>
              <a:rPr lang="en-US" baseline="0" dirty="0"/>
              <a:t>samples targeted, </a:t>
            </a:r>
            <a:r>
              <a:rPr lang="en-US" b="1" baseline="0" dirty="0"/>
              <a:t>249</a:t>
            </a:r>
            <a:r>
              <a:rPr lang="en-US" baseline="0" dirty="0"/>
              <a:t> tested</a:t>
            </a:r>
          </a:p>
          <a:p>
            <a:pPr marL="171488" marR="0" lvl="0" indent="-1714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Pacific Northwest - Ports in Washington state; sampling proportion – 26.2%; </a:t>
            </a:r>
            <a:r>
              <a:rPr lang="en-US" b="1" baseline="0" dirty="0"/>
              <a:t>113 </a:t>
            </a:r>
            <a:r>
              <a:rPr lang="en-US" baseline="0" dirty="0"/>
              <a:t>samples targeted, </a:t>
            </a:r>
            <a:r>
              <a:rPr lang="en-US" b="1" baseline="0" dirty="0"/>
              <a:t>138 </a:t>
            </a:r>
            <a:r>
              <a:rPr lang="en-US" baseline="0" dirty="0"/>
              <a:t>collected</a:t>
            </a:r>
          </a:p>
          <a:p>
            <a:pPr marL="171488" indent="-171488">
              <a:buFont typeface="Arial" pitchFamily="34" charset="0"/>
              <a:buChar char="•"/>
            </a:pPr>
            <a:r>
              <a:rPr lang="en-US" baseline="0" dirty="0"/>
              <a:t>Southern Rail - Interior FGIS-designated domestic official service providers; sampling proportion – 17.9%; </a:t>
            </a:r>
            <a:r>
              <a:rPr lang="en-US" b="1" baseline="0" dirty="0"/>
              <a:t>77</a:t>
            </a:r>
            <a:r>
              <a:rPr lang="en-US" baseline="0" dirty="0"/>
              <a:t> samples targeted, </a:t>
            </a:r>
            <a:r>
              <a:rPr lang="en-US" b="1" baseline="0" dirty="0"/>
              <a:t>87 </a:t>
            </a:r>
            <a:r>
              <a:rPr lang="en-US" baseline="0" dirty="0"/>
              <a:t>tested.</a:t>
            </a:r>
          </a:p>
          <a:p>
            <a:pPr marL="171488" indent="-171488">
              <a:buFont typeface="Arial" pitchFamily="34" charset="0"/>
              <a:buChar char="•"/>
            </a:pPr>
            <a:endParaRPr lang="en-US" baseline="0" dirty="0"/>
          </a:p>
          <a:p>
            <a:pPr marL="171488" indent="-171488">
              <a:buFont typeface="Arial" pitchFamily="34" charset="0"/>
              <a:buChar char="•"/>
            </a:pPr>
            <a:r>
              <a:rPr lang="en-US" baseline="0" dirty="0"/>
              <a:t>The sampling period for this survey was from November 2022 through March 2023.  The test results for the samples are reported for the U.S. Aggregate, in addition to the three ECAs.</a:t>
            </a:r>
          </a:p>
          <a:p>
            <a:endParaRPr lang="en-US" baseline="0" dirty="0"/>
          </a:p>
        </p:txBody>
      </p:sp>
      <p:sp>
        <p:nvSpPr>
          <p:cNvPr id="4" name="Slide Number Placeholder 3"/>
          <p:cNvSpPr>
            <a:spLocks noGrp="1"/>
          </p:cNvSpPr>
          <p:nvPr>
            <p:ph type="sldNum" sz="quarter" idx="10"/>
          </p:nvPr>
        </p:nvSpPr>
        <p:spPr/>
        <p:txBody>
          <a:bodyPr/>
          <a:lstStyle/>
          <a:p>
            <a:pPr>
              <a:defRPr/>
            </a:pPr>
            <a:fld id="{10E29B5B-5F4E-4947-8777-6513151D64EE}" type="slidenum">
              <a:rPr lang="en-US" smtClean="0"/>
              <a:pPr>
                <a:defRPr/>
              </a:pPr>
              <a:t>7</a:t>
            </a:fld>
            <a:endParaRPr lang="en-US" dirty="0"/>
          </a:p>
        </p:txBody>
      </p:sp>
      <p:sp>
        <p:nvSpPr>
          <p:cNvPr id="5" name="Date Placeholder 4"/>
          <p:cNvSpPr>
            <a:spLocks noGrp="1"/>
          </p:cNvSpPr>
          <p:nvPr>
            <p:ph type="dt" idx="11"/>
          </p:nvPr>
        </p:nvSpPr>
        <p:spPr/>
        <p:txBody>
          <a:bodyPr/>
          <a:lstStyle/>
          <a:p>
            <a:fld id="{8652A78A-8E2F-46F9-B01B-9970956DF991}" type="datetime1">
              <a:rPr lang="en-US" smtClean="0"/>
              <a:t>8/2/2023</a:t>
            </a:fld>
            <a:endParaRPr lang="en-US" dirty="0"/>
          </a:p>
        </p:txBody>
      </p:sp>
    </p:spTree>
    <p:extLst>
      <p:ext uri="{BB962C8B-B14F-4D97-AF65-F5344CB8AC3E}">
        <p14:creationId xmlns:p14="http://schemas.microsoft.com/office/powerpoint/2010/main" val="131987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Export Cargo Quality</a:t>
            </a:r>
            <a:r>
              <a:rPr lang="en-US" baseline="0" dirty="0"/>
              <a:t> Report includes quality tests for the following factors:</a:t>
            </a:r>
          </a:p>
          <a:p>
            <a:pPr marL="223791" indent="-223791" defTabSz="895158">
              <a:buFont typeface="+mj-lt"/>
              <a:buAutoNum type="arabicPeriod"/>
              <a:defRPr/>
            </a:pPr>
            <a:r>
              <a:rPr lang="en-US" baseline="0" dirty="0"/>
              <a:t>U.S. Grade factors – this includes test weight, “broken corn and foreign material” commonly referred to as BCFM, total damage and heat damage, a subset of total damage. </a:t>
            </a:r>
          </a:p>
          <a:p>
            <a:pPr marL="223791" indent="-223791" defTabSz="895158">
              <a:buFont typeface="+mj-lt"/>
              <a:buAutoNum type="arabicPeriod"/>
              <a:defRPr/>
            </a:pPr>
            <a:r>
              <a:rPr lang="en-US" baseline="0" dirty="0"/>
              <a:t>Chemical composition consisting of protein, starch and oil,</a:t>
            </a:r>
          </a:p>
          <a:p>
            <a:pPr marL="223791" indent="-223791" defTabSz="895158">
              <a:buFont typeface="+mj-lt"/>
              <a:buAutoNum type="arabicPeriod"/>
              <a:defRPr/>
            </a:pPr>
            <a:r>
              <a:rPr lang="en-US" baseline="0" dirty="0"/>
              <a:t>Physical factors measuring stress cracks, true density, whole kernels and horneous or hard endosperm; and</a:t>
            </a:r>
          </a:p>
          <a:p>
            <a:pPr marL="223791" indent="-223791" defTabSz="895158">
              <a:buFont typeface="+mj-lt"/>
              <a:buAutoNum type="arabicPeriod"/>
              <a:defRPr/>
            </a:pPr>
            <a:r>
              <a:rPr lang="en-US" baseline="0" dirty="0"/>
              <a:t>Mycotoxins.  This report tests for the following mycotoxins of interest – aflatoxin, deoxynivalenol (DON) or vomitoxin, fumonisin, </a:t>
            </a:r>
            <a:r>
              <a:rPr lang="en-US" dirty="0"/>
              <a:t>ochratoxin A, T-2 and zearalenone</a:t>
            </a:r>
            <a:r>
              <a:rPr lang="en-US" baseline="0" dirty="0"/>
              <a:t>. </a:t>
            </a:r>
            <a:endParaRPr lang="en-US" dirty="0"/>
          </a:p>
        </p:txBody>
      </p:sp>
      <p:sp>
        <p:nvSpPr>
          <p:cNvPr id="4" name="Slide Number Placeholder 3"/>
          <p:cNvSpPr>
            <a:spLocks noGrp="1"/>
          </p:cNvSpPr>
          <p:nvPr>
            <p:ph type="sldNum" sz="quarter" idx="10"/>
          </p:nvPr>
        </p:nvSpPr>
        <p:spPr/>
        <p:txBody>
          <a:bodyPr/>
          <a:lstStyle/>
          <a:p>
            <a:fld id="{D9B9040E-B5B4-D447-BAEB-F3ED1E1D7B45}" type="slidenum">
              <a:rPr lang="en-US" smtClean="0"/>
              <a:t>8</a:t>
            </a:fld>
            <a:endParaRPr lang="en-US"/>
          </a:p>
        </p:txBody>
      </p:sp>
    </p:spTree>
    <p:extLst>
      <p:ext uri="{BB962C8B-B14F-4D97-AF65-F5344CB8AC3E}">
        <p14:creationId xmlns:p14="http://schemas.microsoft.com/office/powerpoint/2010/main" val="225287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quality factor’s 2022/2023 average must be statistically different than the 5YA at the 95% confidence level to be described as Higher, Lower, Slightly Higher, or Slightly Lower.</a:t>
            </a:r>
          </a:p>
          <a:p>
            <a:endParaRPr lang="en-US" dirty="0"/>
          </a:p>
          <a:p>
            <a:endParaRPr lang="en-US" dirty="0"/>
          </a:p>
        </p:txBody>
      </p:sp>
      <p:sp>
        <p:nvSpPr>
          <p:cNvPr id="4" name="Slide Number Placeholder 3"/>
          <p:cNvSpPr>
            <a:spLocks noGrp="1"/>
          </p:cNvSpPr>
          <p:nvPr>
            <p:ph type="sldNum" sz="quarter" idx="10"/>
          </p:nvPr>
        </p:nvSpPr>
        <p:spPr/>
        <p:txBody>
          <a:bodyPr/>
          <a:lstStyle/>
          <a:p>
            <a:fld id="{D9B9040E-B5B4-D447-BAEB-F3ED1E1D7B45}" type="slidenum">
              <a:rPr lang="en-US" smtClean="0"/>
              <a:t>9</a:t>
            </a:fld>
            <a:endParaRPr lang="en-US" dirty="0"/>
          </a:p>
        </p:txBody>
      </p:sp>
    </p:spTree>
    <p:extLst>
      <p:ext uri="{BB962C8B-B14F-4D97-AF65-F5344CB8AC3E}">
        <p14:creationId xmlns:p14="http://schemas.microsoft.com/office/powerpoint/2010/main" val="1502160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3463290" y="1122363"/>
            <a:ext cx="7715250" cy="2387600"/>
          </a:xfrm>
        </p:spPr>
        <p:txBody>
          <a:bodyPr anchor="b">
            <a:normAutofit/>
          </a:bodyPr>
          <a:lstStyle>
            <a:lvl1pPr algn="ctr">
              <a:defRPr sz="6000" b="1">
                <a:solidFill>
                  <a:srgbClr val="003E7E"/>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3463289" y="3509963"/>
            <a:ext cx="7715251" cy="139414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1CE0A537-483E-D240-9F63-38A1420CF285}"/>
              </a:ext>
            </a:extLst>
          </p:cNvPr>
          <p:cNvSpPr>
            <a:spLocks noGrp="1"/>
          </p:cNvSpPr>
          <p:nvPr>
            <p:ph type="sldNum" sz="quarter" idx="12"/>
          </p:nvPr>
        </p:nvSpPr>
        <p:spPr/>
        <p:txBody>
          <a:bodyPr/>
          <a:lstStyle/>
          <a:p>
            <a:fld id="{58082A26-2D4C-4CA7-B3C5-2DE38278B3C4}" type="slidenum">
              <a:rPr lang="en-US" smtClean="0"/>
              <a:t>‹#›</a:t>
            </a:fld>
            <a:endParaRPr lang="en-US" dirty="0"/>
          </a:p>
        </p:txBody>
      </p:sp>
      <p:pic>
        <p:nvPicPr>
          <p:cNvPr id="5" name="Picture 4" descr="A close up of a logo&#10;&#10;Description automatically generated">
            <a:extLst>
              <a:ext uri="{FF2B5EF4-FFF2-40B4-BE49-F238E27FC236}">
                <a16:creationId xmlns:a16="http://schemas.microsoft.com/office/drawing/2014/main" id="{68D38392-31A5-254B-A231-51E2AC7EEE92}"/>
              </a:ext>
            </a:extLst>
          </p:cNvPr>
          <p:cNvPicPr>
            <a:picLocks noChangeAspect="1"/>
          </p:cNvPicPr>
          <p:nvPr/>
        </p:nvPicPr>
        <p:blipFill>
          <a:blip r:embed="rId3"/>
          <a:stretch>
            <a:fillRect/>
          </a:stretch>
        </p:blipFill>
        <p:spPr>
          <a:xfrm>
            <a:off x="0" y="0"/>
            <a:ext cx="2654300" cy="6858000"/>
          </a:xfrm>
          <a:prstGeom prst="rect">
            <a:avLst/>
          </a:prstGeom>
        </p:spPr>
      </p:pic>
    </p:spTree>
    <p:custDataLst>
      <p:tags r:id="rId1"/>
    </p:custDataLst>
    <p:extLst>
      <p:ext uri="{BB962C8B-B14F-4D97-AF65-F5344CB8AC3E}">
        <p14:creationId xmlns:p14="http://schemas.microsoft.com/office/powerpoint/2010/main" val="29160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solidFill>
                  <a:srgbClr val="003E7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658001"/>
          </a:xfrm>
        </p:spPr>
        <p:txBody>
          <a:bodyPr/>
          <a:lstStyle>
            <a:lvl1pPr>
              <a:defRPr sz="3200">
                <a:solidFill>
                  <a:srgbClr val="003E7E"/>
                </a:solidFill>
              </a:defRPr>
            </a:lvl1pPr>
            <a:lvl2pPr>
              <a:defRPr sz="2800">
                <a:solidFill>
                  <a:srgbClr val="003E7E"/>
                </a:solidFill>
              </a:defRPr>
            </a:lvl2pPr>
            <a:lvl3pPr>
              <a:defRPr sz="2400">
                <a:solidFill>
                  <a:srgbClr val="003E7E"/>
                </a:solidFill>
              </a:defRPr>
            </a:lvl3pPr>
            <a:lvl4pPr>
              <a:defRPr sz="2000">
                <a:solidFill>
                  <a:srgbClr val="003E7E"/>
                </a:solidFill>
              </a:defRPr>
            </a:lvl4pPr>
            <a:lvl5pPr>
              <a:defRPr sz="2000">
                <a:solidFill>
                  <a:srgbClr val="003E7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588026"/>
          </a:xfrm>
        </p:spPr>
        <p:txBody>
          <a:bodyPr/>
          <a:lstStyle>
            <a:lvl1pPr marL="0" indent="0">
              <a:buNone/>
              <a:defRPr sz="1600">
                <a:solidFill>
                  <a:srgbClr val="003E7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590DE6F6-2D0B-BB49-AB1C-E927B9EA5E68}"/>
              </a:ext>
            </a:extLst>
          </p:cNvPr>
          <p:cNvPicPr>
            <a:picLocks noChangeAspect="1"/>
          </p:cNvPicPr>
          <p:nvPr/>
        </p:nvPicPr>
        <p:blipFill>
          <a:blip r:embed="rId3"/>
          <a:stretch>
            <a:fillRect/>
          </a:stretch>
        </p:blipFill>
        <p:spPr>
          <a:xfrm>
            <a:off x="457200" y="5868988"/>
            <a:ext cx="11277600" cy="571500"/>
          </a:xfrm>
          <a:prstGeom prst="rect">
            <a:avLst/>
          </a:prstGeom>
        </p:spPr>
      </p:pic>
    </p:spTree>
    <p:custDataLst>
      <p:tags r:id="rId1"/>
    </p:custDataLst>
    <p:extLst>
      <p:ext uri="{BB962C8B-B14F-4D97-AF65-F5344CB8AC3E}">
        <p14:creationId xmlns:p14="http://schemas.microsoft.com/office/powerpoint/2010/main" val="176585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31DE-21E0-3E4F-9F9C-E0482B537893}"/>
              </a:ext>
            </a:extLst>
          </p:cNvPr>
          <p:cNvSpPr>
            <a:spLocks noGrp="1"/>
          </p:cNvSpPr>
          <p:nvPr>
            <p:ph type="title"/>
          </p:nvPr>
        </p:nvSpPr>
        <p:spPr>
          <a:xfrm>
            <a:off x="839788" y="457200"/>
            <a:ext cx="3932237" cy="1600200"/>
          </a:xfrm>
        </p:spPr>
        <p:txBody>
          <a:bodyPr anchor="b"/>
          <a:lstStyle>
            <a:lvl1pPr>
              <a:defRPr sz="3200">
                <a:solidFill>
                  <a:srgbClr val="003E7E"/>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518182F5-F7D4-8A4F-B673-98E81C8C92B3}"/>
              </a:ext>
            </a:extLst>
          </p:cNvPr>
          <p:cNvSpPr>
            <a:spLocks noGrp="1"/>
          </p:cNvSpPr>
          <p:nvPr>
            <p:ph type="pic" idx="1"/>
          </p:nvPr>
        </p:nvSpPr>
        <p:spPr>
          <a:xfrm>
            <a:off x="5183188" y="987425"/>
            <a:ext cx="6172200" cy="4873625"/>
          </a:xfrm>
        </p:spPr>
        <p:txBody>
          <a:bodyPr/>
          <a:lstStyle>
            <a:lvl1pPr marL="0" indent="0">
              <a:buNone/>
              <a:defRPr sz="3200">
                <a:solidFill>
                  <a:srgbClr val="003E7E"/>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2BAD0C8-4EFE-7447-A06B-58E9BCCF4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28D46B66-E732-1D44-AD38-F8840461BC1E}"/>
              </a:ext>
            </a:extLst>
          </p:cNvPr>
          <p:cNvPicPr>
            <a:picLocks noChangeAspect="1"/>
          </p:cNvPicPr>
          <p:nvPr/>
        </p:nvPicPr>
        <p:blipFill>
          <a:blip r:embed="rId3"/>
          <a:stretch>
            <a:fillRect/>
          </a:stretch>
        </p:blipFill>
        <p:spPr>
          <a:xfrm>
            <a:off x="0" y="6248400"/>
            <a:ext cx="11595100" cy="609600"/>
          </a:xfrm>
          <a:prstGeom prst="rect">
            <a:avLst/>
          </a:prstGeom>
        </p:spPr>
      </p:pic>
    </p:spTree>
    <p:custDataLst>
      <p:tags r:id="rId1"/>
    </p:custDataLst>
    <p:extLst>
      <p:ext uri="{BB962C8B-B14F-4D97-AF65-F5344CB8AC3E}">
        <p14:creationId xmlns:p14="http://schemas.microsoft.com/office/powerpoint/2010/main" val="282182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White 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45662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5_Title &amp; 2 Content - White/Logo lower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232BF1-869F-4AD1-94C1-9E9E2F36A234}"/>
              </a:ext>
            </a:extLst>
          </p:cNvPr>
          <p:cNvSpPr/>
          <p:nvPr userDrawn="1"/>
        </p:nvSpPr>
        <p:spPr bwMode="white">
          <a:xfrm>
            <a:off x="0" y="733926"/>
            <a:ext cx="5512285" cy="6152649"/>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12" name="Content Placeholder 2"/>
          <p:cNvSpPr>
            <a:spLocks noGrp="1"/>
          </p:cNvSpPr>
          <p:nvPr>
            <p:ph sz="half" idx="1"/>
          </p:nvPr>
        </p:nvSpPr>
        <p:spPr>
          <a:xfrm>
            <a:off x="838199" y="1831521"/>
            <a:ext cx="4563979" cy="5026478"/>
          </a:xfrm>
          <a:prstGeom prst="rect">
            <a:avLst/>
          </a:prstGeom>
        </p:spPr>
        <p:txBody>
          <a:bodyPr lIns="91436" tIns="45718" rIns="91436" bIns="45718"/>
          <a:lstStyle>
            <a:lvl1pPr marL="0" indent="0" algn="l">
              <a:lnSpc>
                <a:spcPct val="85000"/>
              </a:lnSpc>
              <a:spcBef>
                <a:spcPts val="1200"/>
              </a:spcBef>
              <a:spcAft>
                <a:spcPts val="1200"/>
              </a:spcAft>
              <a:buFont typeface="Arial" panose="020B0604020202020204" pitchFamily="34" charset="0"/>
              <a:buNone/>
              <a:defRPr sz="2800" b="1">
                <a:solidFill>
                  <a:srgbClr val="003E7E"/>
                </a:solidFill>
                <a:latin typeface="+mj-lt"/>
              </a:defRPr>
            </a:lvl1pPr>
            <a:lvl2pPr marL="227013" indent="0" algn="l">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buNone/>
              <a:defRPr sz="2400"/>
            </a:lvl3pPr>
            <a:lvl4pPr marL="915987" indent="0">
              <a:buNone/>
              <a:defRPr sz="2400"/>
            </a:lvl4pPr>
            <a:lvl5pPr marL="1144587" indent="0">
              <a:buNone/>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20" name="Rectangle 19">
            <a:extLst>
              <a:ext uri="{FF2B5EF4-FFF2-40B4-BE49-F238E27FC236}">
                <a16:creationId xmlns:a16="http://schemas.microsoft.com/office/drawing/2014/main" id="{8147E9C2-93A1-432A-BE3A-A6EC3B5D782A}"/>
              </a:ext>
            </a:extLst>
          </p:cNvPr>
          <p:cNvSpPr/>
          <p:nvPr/>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FBE2E7EE-942A-4862-A2BA-00635682F4A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3114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6_Title &amp; 2 Content - White/Logo lower right">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838199" y="1831521"/>
            <a:ext cx="4563979" cy="5026478"/>
          </a:xfrm>
          <a:prstGeom prst="rect">
            <a:avLst/>
          </a:prstGeom>
        </p:spPr>
        <p:txBody>
          <a:bodyPr lIns="91436" tIns="45718" rIns="91436" bIns="45718"/>
          <a:lstStyle>
            <a:lvl1pPr marL="0" indent="0" algn="l">
              <a:lnSpc>
                <a:spcPct val="85000"/>
              </a:lnSpc>
              <a:spcBef>
                <a:spcPts val="1200"/>
              </a:spcBef>
              <a:spcAft>
                <a:spcPts val="1200"/>
              </a:spcAft>
              <a:buFont typeface="Arial" panose="020B0604020202020204" pitchFamily="34" charset="0"/>
              <a:buNone/>
              <a:defRPr sz="2800" b="1">
                <a:solidFill>
                  <a:srgbClr val="003E7E"/>
                </a:solidFill>
                <a:latin typeface="+mj-lt"/>
              </a:defRPr>
            </a:lvl1pPr>
            <a:lvl2pPr marL="227013" indent="0" algn="l">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buNone/>
              <a:defRPr sz="2400"/>
            </a:lvl3pPr>
            <a:lvl4pPr marL="915987" indent="0">
              <a:buNone/>
              <a:defRPr sz="2400"/>
            </a:lvl4pPr>
            <a:lvl5pPr marL="1144587" indent="0">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20" name="Rectangle 19">
            <a:extLst>
              <a:ext uri="{FF2B5EF4-FFF2-40B4-BE49-F238E27FC236}">
                <a16:creationId xmlns:a16="http://schemas.microsoft.com/office/drawing/2014/main" id="{8147E9C2-93A1-432A-BE3A-A6EC3B5D782A}"/>
              </a:ext>
            </a:extLst>
          </p:cNvPr>
          <p:cNvSpPr/>
          <p:nvPr/>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FBE2E7EE-942A-4862-A2BA-00635682F4A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231714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itle &amp; 2 Content - White/Logo lower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0D79E0-3134-45A8-8C16-B21A5888D0BB}"/>
              </a:ext>
            </a:extLst>
          </p:cNvPr>
          <p:cNvSpPr/>
          <p:nvPr/>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D92D930-1608-4D04-AF42-A75355A5B592}"/>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5770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7_Title &amp; 2 Content - White/Logo lower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F90DA9-9A22-42F9-8EAC-16FC1CC74CCB}"/>
              </a:ext>
            </a:extLst>
          </p:cNvPr>
          <p:cNvSpPr/>
          <p:nvPr/>
        </p:nvSpPr>
        <p:spPr bwMode="white">
          <a:xfrm>
            <a:off x="0" y="829800"/>
            <a:ext cx="1568824" cy="6056776"/>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ysClr val="windowText" lastClr="000000"/>
              </a:solidFill>
            </a:endParaRPr>
          </a:p>
        </p:txBody>
      </p:sp>
      <p:sp>
        <p:nvSpPr>
          <p:cNvPr id="5" name="Rectangle 4">
            <a:extLst>
              <a:ext uri="{FF2B5EF4-FFF2-40B4-BE49-F238E27FC236}">
                <a16:creationId xmlns:a16="http://schemas.microsoft.com/office/drawing/2014/main" id="{960D79E0-3134-45A8-8C16-B21A5888D0BB}"/>
              </a:ext>
            </a:extLst>
          </p:cNvPr>
          <p:cNvSpPr/>
          <p:nvPr/>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D92D930-1608-4D04-AF42-A75355A5B592}"/>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0576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rgbClr val="003E7E"/>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4B583EAF-0E3F-CB4C-B1FC-BF628FBA14F9}"/>
              </a:ext>
            </a:extLst>
          </p:cNvPr>
          <p:cNvPicPr>
            <a:picLocks noChangeAspect="1"/>
          </p:cNvPicPr>
          <p:nvPr/>
        </p:nvPicPr>
        <p:blipFill>
          <a:blip r:embed="rId3"/>
          <a:stretch>
            <a:fillRect/>
          </a:stretch>
        </p:blipFill>
        <p:spPr>
          <a:xfrm>
            <a:off x="0" y="6248400"/>
            <a:ext cx="11595100" cy="609600"/>
          </a:xfrm>
          <a:prstGeom prst="rect">
            <a:avLst/>
          </a:prstGeom>
        </p:spPr>
      </p:pic>
    </p:spTree>
    <p:custDataLst>
      <p:tags r:id="rId1"/>
    </p:custDataLst>
    <p:extLst>
      <p:ext uri="{BB962C8B-B14F-4D97-AF65-F5344CB8AC3E}">
        <p14:creationId xmlns:p14="http://schemas.microsoft.com/office/powerpoint/2010/main" val="69475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rgbClr val="003E7E"/>
                </a:solidFill>
              </a:defRPr>
            </a:lvl1pPr>
          </a:lstStyle>
          <a:p>
            <a:r>
              <a:rPr lang="en-US" dirty="0"/>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1E0B4D93-DD86-7144-B89C-E4614A9D5F4E}"/>
              </a:ext>
            </a:extLst>
          </p:cNvPr>
          <p:cNvPicPr>
            <a:picLocks noChangeAspect="1"/>
          </p:cNvPicPr>
          <p:nvPr/>
        </p:nvPicPr>
        <p:blipFill>
          <a:blip r:embed="rId3"/>
          <a:stretch>
            <a:fillRect/>
          </a:stretch>
        </p:blipFill>
        <p:spPr>
          <a:xfrm>
            <a:off x="457200" y="5920740"/>
            <a:ext cx="11277600" cy="571500"/>
          </a:xfrm>
          <a:prstGeom prst="rect">
            <a:avLst/>
          </a:prstGeom>
        </p:spPr>
      </p:pic>
    </p:spTree>
    <p:custDataLst>
      <p:tags r:id="rId1"/>
    </p:custDataLst>
    <p:extLst>
      <p:ext uri="{BB962C8B-B14F-4D97-AF65-F5344CB8AC3E}">
        <p14:creationId xmlns:p14="http://schemas.microsoft.com/office/powerpoint/2010/main" val="316879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Head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AE607CC-7D84-F647-AEF4-0BC8CF26A369}"/>
              </a:ext>
            </a:extLst>
          </p:cNvPr>
          <p:cNvPicPr>
            <a:picLocks noChangeAspect="1"/>
          </p:cNvPicPr>
          <p:nvPr/>
        </p:nvPicPr>
        <p:blipFill>
          <a:blip r:embed="rId3"/>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a:xfrm>
            <a:off x="838200" y="228601"/>
            <a:ext cx="10515600" cy="103414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94205"/>
            <a:ext cx="10515600" cy="4335145"/>
          </a:xfrm>
        </p:spPr>
        <p:txBody>
          <a:bodyPr/>
          <a:lstStyle>
            <a:lvl1pPr>
              <a:spcBef>
                <a:spcPts val="1000"/>
              </a:spcBef>
              <a:spcAft>
                <a:spcPts val="600"/>
              </a:spcAft>
              <a:defRPr>
                <a:solidFill>
                  <a:srgbClr val="003E7E"/>
                </a:solidFill>
              </a:defRPr>
            </a:lvl1pPr>
            <a:lvl2pPr>
              <a:spcBef>
                <a:spcPts val="1000"/>
              </a:spcBef>
              <a:spcAft>
                <a:spcPts val="600"/>
              </a:spcAft>
              <a:defRPr>
                <a:solidFill>
                  <a:srgbClr val="003E7E"/>
                </a:solidFill>
              </a:defRPr>
            </a:lvl2pPr>
            <a:lvl3pPr>
              <a:defRPr>
                <a:solidFill>
                  <a:srgbClr val="003E7E"/>
                </a:solidFill>
              </a:defRPr>
            </a:lvl3pPr>
            <a:lvl4pPr>
              <a:defRPr>
                <a:solidFill>
                  <a:srgbClr val="003E7E"/>
                </a:solidFill>
              </a:defRPr>
            </a:lvl4pPr>
            <a:lvl5pPr>
              <a:defRPr>
                <a:solidFill>
                  <a:srgbClr val="003E7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AE03D7C0-61BD-EF4B-946D-20696A83E23C}"/>
              </a:ext>
            </a:extLst>
          </p:cNvPr>
          <p:cNvSpPr>
            <a:spLocks noGrp="1"/>
          </p:cNvSpPr>
          <p:nvPr>
            <p:ph type="dt" sz="half" idx="10"/>
          </p:nvPr>
        </p:nvSpPr>
        <p:spPr/>
        <p:txBody>
          <a:bodyPr/>
          <a:lstStyle/>
          <a:p>
            <a:fld id="{18EA53AB-7AD7-433D-B5D3-17BB0B47AD9F}" type="datetimeFigureOut">
              <a:rPr lang="en-US" smtClean="0"/>
              <a:t>8/2/2023</a:t>
            </a:fld>
            <a:endParaRPr lang="en-US" dirty="0"/>
          </a:p>
        </p:txBody>
      </p:sp>
      <p:sp>
        <p:nvSpPr>
          <p:cNvPr id="7" name="Footer Placeholder 6">
            <a:extLst>
              <a:ext uri="{FF2B5EF4-FFF2-40B4-BE49-F238E27FC236}">
                <a16:creationId xmlns:a16="http://schemas.microsoft.com/office/drawing/2014/main" id="{74307181-F450-374A-8EB9-38BB2E7717E2}"/>
              </a:ext>
            </a:extLst>
          </p:cNvPr>
          <p:cNvSpPr>
            <a:spLocks noGrp="1"/>
          </p:cNvSpPr>
          <p:nvPr>
            <p:ph type="ftr" sz="quarter" idx="11"/>
          </p:nvPr>
        </p:nvSpPr>
        <p:spPr/>
        <p:txBody>
          <a:bodyPr/>
          <a:lstStyle/>
          <a:p>
            <a:endParaRPr lang="en-US" dirty="0"/>
          </a:p>
        </p:txBody>
      </p:sp>
      <p:sp>
        <p:nvSpPr>
          <p:cNvPr id="14" name="Slide Number Placeholder 13">
            <a:extLst>
              <a:ext uri="{FF2B5EF4-FFF2-40B4-BE49-F238E27FC236}">
                <a16:creationId xmlns:a16="http://schemas.microsoft.com/office/drawing/2014/main" id="{B5C5400D-12C0-5B40-9B85-E2CEE72D09E6}"/>
              </a:ext>
            </a:extLst>
          </p:cNvPr>
          <p:cNvSpPr>
            <a:spLocks noGrp="1"/>
          </p:cNvSpPr>
          <p:nvPr>
            <p:ph type="sldNum" sz="quarter" idx="12"/>
          </p:nvPr>
        </p:nvSpPr>
        <p:spPr/>
        <p:txBody>
          <a:bodyPr/>
          <a:lstStyle/>
          <a:p>
            <a:fld id="{58082A26-2D4C-4CA7-B3C5-2DE38278B3C4}" type="slidenum">
              <a:rPr lang="en-US" smtClean="0"/>
              <a:t>‹#›</a:t>
            </a:fld>
            <a:endParaRPr lang="en-US" dirty="0"/>
          </a:p>
        </p:txBody>
      </p:sp>
    </p:spTree>
    <p:custDataLst>
      <p:tags r:id="rId1"/>
    </p:custDataLst>
    <p:extLst>
      <p:ext uri="{BB962C8B-B14F-4D97-AF65-F5344CB8AC3E}">
        <p14:creationId xmlns:p14="http://schemas.microsoft.com/office/powerpoint/2010/main" val="164548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Header">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7C957D-162F-9645-8E45-AC0D4061B38D}"/>
              </a:ext>
            </a:extLst>
          </p:cNvPr>
          <p:cNvPicPr>
            <a:picLocks noChangeAspect="1"/>
          </p:cNvPicPr>
          <p:nvPr/>
        </p:nvPicPr>
        <p:blipFill>
          <a:blip r:embed="rId3"/>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9392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ED682-4B2C-9543-8798-B8C5DC2FD6A3}"/>
              </a:ext>
            </a:extLst>
          </p:cNvPr>
          <p:cNvSpPr/>
          <p:nvPr/>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8450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131A0-8145-C149-B08D-EABF09876805}"/>
              </a:ext>
            </a:extLst>
          </p:cNvPr>
          <p:cNvPicPr>
            <a:picLocks noChangeAspect="1"/>
          </p:cNvPicPr>
          <p:nvPr/>
        </p:nvPicPr>
        <p:blipFill>
          <a:blip r:embed="rId3"/>
          <a:stretch>
            <a:fillRect/>
          </a:stretch>
        </p:blipFill>
        <p:spPr>
          <a:xfrm>
            <a:off x="0" y="6248400"/>
            <a:ext cx="11595100" cy="609600"/>
          </a:xfrm>
          <a:prstGeom prst="rect">
            <a:avLst/>
          </a:prstGeom>
        </p:spPr>
      </p:pic>
    </p:spTree>
    <p:custDataLst>
      <p:tags r:id="rId1"/>
    </p:custDataLst>
    <p:extLst>
      <p:ext uri="{BB962C8B-B14F-4D97-AF65-F5344CB8AC3E}">
        <p14:creationId xmlns:p14="http://schemas.microsoft.com/office/powerpoint/2010/main" val="328398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DCBFB-D30F-DE41-8C51-85BCFADEED45}"/>
              </a:ext>
            </a:extLst>
          </p:cNvPr>
          <p:cNvPicPr>
            <a:picLocks noChangeAspect="1"/>
          </p:cNvPicPr>
          <p:nvPr/>
        </p:nvPicPr>
        <p:blipFill>
          <a:blip r:embed="rId3"/>
          <a:stretch>
            <a:fillRect/>
          </a:stretch>
        </p:blipFill>
        <p:spPr>
          <a:xfrm>
            <a:off x="457200" y="5938631"/>
            <a:ext cx="11277600" cy="571500"/>
          </a:xfrm>
          <a:prstGeom prst="rect">
            <a:avLst/>
          </a:prstGeom>
        </p:spPr>
      </p:pic>
    </p:spTree>
    <p:custDataLst>
      <p:tags r:id="rId1"/>
    </p:custDataLst>
    <p:extLst>
      <p:ext uri="{BB962C8B-B14F-4D97-AF65-F5344CB8AC3E}">
        <p14:creationId xmlns:p14="http://schemas.microsoft.com/office/powerpoint/2010/main" val="32012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solidFill>
                  <a:srgbClr val="003E7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873625"/>
          </a:xfrm>
        </p:spPr>
        <p:txBody>
          <a:bodyPr/>
          <a:lstStyle>
            <a:lvl1pPr>
              <a:defRPr sz="3200">
                <a:solidFill>
                  <a:srgbClr val="003E7E"/>
                </a:solidFill>
              </a:defRPr>
            </a:lvl1pPr>
            <a:lvl2pPr>
              <a:defRPr sz="2800">
                <a:solidFill>
                  <a:srgbClr val="003E7E"/>
                </a:solidFill>
              </a:defRPr>
            </a:lvl2pPr>
            <a:lvl3pPr>
              <a:defRPr sz="2400">
                <a:solidFill>
                  <a:srgbClr val="003E7E"/>
                </a:solidFill>
              </a:defRPr>
            </a:lvl3pPr>
            <a:lvl4pPr>
              <a:defRPr sz="2000">
                <a:solidFill>
                  <a:srgbClr val="003E7E"/>
                </a:solidFill>
              </a:defRPr>
            </a:lvl4pPr>
            <a:lvl5pPr>
              <a:defRPr sz="2000">
                <a:solidFill>
                  <a:srgbClr val="003E7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811588"/>
          </a:xfrm>
        </p:spPr>
        <p:txBody>
          <a:bodyPr/>
          <a:lstStyle>
            <a:lvl1pPr marL="0" indent="0">
              <a:buNone/>
              <a:defRPr sz="1600">
                <a:solidFill>
                  <a:srgbClr val="003E7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F926C0E-5092-1E44-AFE5-4616574A8BB0}"/>
              </a:ext>
            </a:extLst>
          </p:cNvPr>
          <p:cNvPicPr>
            <a:picLocks noChangeAspect="1"/>
          </p:cNvPicPr>
          <p:nvPr/>
        </p:nvPicPr>
        <p:blipFill>
          <a:blip r:embed="rId3"/>
          <a:stretch>
            <a:fillRect/>
          </a:stretch>
        </p:blipFill>
        <p:spPr>
          <a:xfrm>
            <a:off x="0" y="6248400"/>
            <a:ext cx="11595100" cy="609600"/>
          </a:xfrm>
          <a:prstGeom prst="rect">
            <a:avLst/>
          </a:prstGeom>
        </p:spPr>
      </p:pic>
    </p:spTree>
    <p:custDataLst>
      <p:tags r:id="rId1"/>
    </p:custDataLst>
    <p:extLst>
      <p:ext uri="{BB962C8B-B14F-4D97-AF65-F5344CB8AC3E}">
        <p14:creationId xmlns:p14="http://schemas.microsoft.com/office/powerpoint/2010/main" val="214728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7EF6D-CD2F-444B-85F0-B610E4189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59685C-9C70-3E4F-A1D1-250899B3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FE942B9-18C7-9B4B-8A47-F936D434A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A53AB-7AD7-433D-B5D3-17BB0B47AD9F}" type="datetimeFigureOut">
              <a:rPr lang="en-US" smtClean="0"/>
              <a:t>8/2/2023</a:t>
            </a:fld>
            <a:endParaRPr lang="en-US" dirty="0"/>
          </a:p>
        </p:txBody>
      </p:sp>
      <p:sp>
        <p:nvSpPr>
          <p:cNvPr id="5" name="Footer Placeholder 4">
            <a:extLst>
              <a:ext uri="{FF2B5EF4-FFF2-40B4-BE49-F238E27FC236}">
                <a16:creationId xmlns:a16="http://schemas.microsoft.com/office/drawing/2014/main" id="{4BE5D9D2-DBC2-0149-8939-1C5EE106C4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9B9EB7-DA23-9249-B65F-E2D2C89D7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82A26-2D4C-4CA7-B3C5-2DE38278B3C4}" type="slidenum">
              <a:rPr lang="en-US" smtClean="0"/>
              <a:t>‹#›</a:t>
            </a:fld>
            <a:endParaRPr lang="en-US" dirty="0"/>
          </a:p>
        </p:txBody>
      </p:sp>
    </p:spTree>
    <p:custDataLst>
      <p:tags r:id="rId18"/>
    </p:custDataLst>
    <p:extLst>
      <p:ext uri="{BB962C8B-B14F-4D97-AF65-F5344CB8AC3E}">
        <p14:creationId xmlns:p14="http://schemas.microsoft.com/office/powerpoint/2010/main" val="10047207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9" r:id="rId4"/>
    <p:sldLayoutId id="2147483778" r:id="rId5"/>
    <p:sldLayoutId id="2147483779" r:id="rId6"/>
    <p:sldLayoutId id="2147483781" r:id="rId7"/>
    <p:sldLayoutId id="2147483782" r:id="rId8"/>
    <p:sldLayoutId id="2147483783" r:id="rId9"/>
    <p:sldLayoutId id="2147483784" r:id="rId10"/>
    <p:sldLayoutId id="2147483785" r:id="rId11"/>
    <p:sldLayoutId id="2147483787" r:id="rId12"/>
    <p:sldLayoutId id="2147483789" r:id="rId13"/>
    <p:sldLayoutId id="2147483794" r:id="rId14"/>
    <p:sldLayoutId id="2147483793" r:id="rId15"/>
    <p:sldLayoutId id="2147483795" r:id="rId16"/>
  </p:sldLayoutIdLst>
  <p:txStyles>
    <p:titleStyle>
      <a:lvl1pPr algn="l" defTabSz="914400" rtl="0" eaLnBrk="1" latinLnBrk="0" hangingPunct="1">
        <a:lnSpc>
          <a:spcPct val="90000"/>
        </a:lnSpc>
        <a:spcBef>
          <a:spcPct val="0"/>
        </a:spcBef>
        <a:buNone/>
        <a:defRPr sz="4400" b="1" kern="1200">
          <a:solidFill>
            <a:srgbClr val="003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E7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E7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E7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E7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E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8.png"/><Relationship Id="rId12" Type="http://schemas.openxmlformats.org/officeDocument/2006/relationships/image" Target="../media/image14.jpe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notesSlide" Target="../notesSlides/notesSlide6.xml"/><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jpeg"/><Relationship Id="rId2" Type="http://schemas.openxmlformats.org/officeDocument/2006/relationships/slideLayout" Target="../slideLayouts/slideLayout5.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tags" Target="../tags/tag26.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jpeg"/><Relationship Id="rId4" Type="http://schemas.openxmlformats.org/officeDocument/2006/relationships/image" Target="../media/image16.tiff"/><Relationship Id="rId9" Type="http://schemas.openxmlformats.org/officeDocument/2006/relationships/image" Target="../media/image21.tiff"/><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0566" y="391887"/>
            <a:ext cx="8373410" cy="4051138"/>
          </a:xfrm>
        </p:spPr>
        <p:txBody>
          <a:bodyPr>
            <a:normAutofit fontScale="90000"/>
          </a:bodyPr>
          <a:lstStyle/>
          <a:p>
            <a:br>
              <a:rPr lang="en-US" dirty="0"/>
            </a:br>
            <a:br>
              <a:rPr lang="en-US" dirty="0"/>
            </a:br>
            <a:r>
              <a:rPr lang="en-US" altLang="zh-CN" dirty="0"/>
              <a:t>2022/2023 </a:t>
            </a:r>
            <a:br>
              <a:rPr lang="en-US" altLang="zh-CN" dirty="0"/>
            </a:br>
            <a:r>
              <a:rPr lang="zh-CN" altLang="en-US" dirty="0"/>
              <a:t>美国玉米出口品质报告</a:t>
            </a:r>
            <a:r>
              <a:rPr lang="en-US" dirty="0"/>
              <a:t>2022/2023 </a:t>
            </a:r>
            <a:br>
              <a:rPr lang="en-US" dirty="0"/>
            </a:br>
            <a:r>
              <a:rPr lang="en-US" dirty="0"/>
              <a:t>U.S. Corn Export Cargo Quality Report</a:t>
            </a:r>
          </a:p>
        </p:txBody>
      </p:sp>
      <p:sp>
        <p:nvSpPr>
          <p:cNvPr id="5" name="Subtitle 4">
            <a:extLst>
              <a:ext uri="{FF2B5EF4-FFF2-40B4-BE49-F238E27FC236}">
                <a16:creationId xmlns:a16="http://schemas.microsoft.com/office/drawing/2014/main" id="{21AA90CC-4730-4152-B295-5FC7CA34B8C9}"/>
              </a:ext>
            </a:extLst>
          </p:cNvPr>
          <p:cNvSpPr>
            <a:spLocks noGrp="1"/>
          </p:cNvSpPr>
          <p:nvPr>
            <p:ph type="subTitle" idx="1"/>
          </p:nvPr>
        </p:nvSpPr>
        <p:spPr>
          <a:xfrm>
            <a:off x="3463289" y="4872233"/>
            <a:ext cx="7715251" cy="1394142"/>
          </a:xfrm>
        </p:spPr>
        <p:txBody>
          <a:bodyPr>
            <a:normAutofit fontScale="55000" lnSpcReduction="20000"/>
          </a:bodyPr>
          <a:lstStyle/>
          <a:p>
            <a:endParaRPr lang="en-MY" dirty="0"/>
          </a:p>
          <a:p>
            <a:r>
              <a:rPr lang="en-GB" altLang="zh-CN" dirty="0" err="1"/>
              <a:t>桑切斯</a:t>
            </a:r>
            <a:br>
              <a:rPr lang="en-GB" altLang="zh-CN" dirty="0"/>
            </a:br>
            <a:r>
              <a:rPr lang="zh-CN" altLang="en-US" dirty="0"/>
              <a:t> </a:t>
            </a:r>
            <a:r>
              <a:rPr lang="en-MY" dirty="0"/>
              <a:t>Manuel Sanchez</a:t>
            </a:r>
            <a:endParaRPr lang="en-GB" dirty="0"/>
          </a:p>
          <a:p>
            <a:r>
              <a:rPr lang="zh-CN" altLang="zh-CN" dirty="0"/>
              <a:t>美国谷物协会北京办事处主任</a:t>
            </a:r>
            <a:r>
              <a:rPr lang="zh-CN" altLang="en-US" dirty="0"/>
              <a:t> </a:t>
            </a:r>
            <a:endParaRPr lang="en-MY" dirty="0"/>
          </a:p>
          <a:p>
            <a:r>
              <a:rPr lang="en-MY" dirty="0"/>
              <a:t>Director, U.S. Grains Council – PRC Office </a:t>
            </a:r>
          </a:p>
          <a:p>
            <a:endParaRPr lang="en-US" dirty="0"/>
          </a:p>
        </p:txBody>
      </p:sp>
    </p:spTree>
    <p:custDataLst>
      <p:tags r:id="rId1"/>
    </p:custDataLst>
    <p:extLst>
      <p:ext uri="{BB962C8B-B14F-4D97-AF65-F5344CB8AC3E}">
        <p14:creationId xmlns:p14="http://schemas.microsoft.com/office/powerpoint/2010/main" val="129537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US" dirty="0"/>
              <a:t>美国农业部玉米品质等级</a:t>
            </a:r>
            <a:br>
              <a:rPr lang="en-US" altLang="zh-CN" dirty="0"/>
            </a:br>
            <a:r>
              <a:rPr lang="en-US" dirty="0"/>
              <a:t>USDA Corn Quality Grades</a:t>
            </a:r>
          </a:p>
        </p:txBody>
      </p:sp>
      <p:pic>
        <p:nvPicPr>
          <p:cNvPr id="3" name="Picture 2" descr="Timeline&#10;&#10;Description automatically generated">
            <a:extLst>
              <a:ext uri="{FF2B5EF4-FFF2-40B4-BE49-F238E27FC236}">
                <a16:creationId xmlns:a16="http://schemas.microsoft.com/office/drawing/2014/main" id="{EF92FAEA-F441-4164-7120-E5104120B8B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38200" y="1727975"/>
            <a:ext cx="10058400" cy="5130025"/>
          </a:xfrm>
          <a:prstGeom prst="rect">
            <a:avLst/>
          </a:prstGeom>
          <a:effectLst>
            <a:softEdge rad="127000"/>
          </a:effectLst>
        </p:spPr>
      </p:pic>
      <p:sp>
        <p:nvSpPr>
          <p:cNvPr id="2" name="矩形 1">
            <a:extLst>
              <a:ext uri="{FF2B5EF4-FFF2-40B4-BE49-F238E27FC236}">
                <a16:creationId xmlns:a16="http://schemas.microsoft.com/office/drawing/2014/main" id="{706A55F3-EE26-A545-83C7-34FCA1654786}"/>
              </a:ext>
            </a:extLst>
          </p:cNvPr>
          <p:cNvSpPr/>
          <p:nvPr/>
        </p:nvSpPr>
        <p:spPr>
          <a:xfrm>
            <a:off x="3551734" y="1622363"/>
            <a:ext cx="4339650" cy="369332"/>
          </a:xfrm>
          <a:prstGeom prst="rect">
            <a:avLst/>
          </a:prstGeom>
        </p:spPr>
        <p:txBody>
          <a:bodyPr wrap="none">
            <a:spAutoFit/>
          </a:bodyPr>
          <a:lstStyle/>
          <a:p>
            <a:r>
              <a:rPr lang="zh-CN" altLang="en-US" dirty="0">
                <a:ln w="0"/>
                <a:solidFill>
                  <a:schemeClr val="tx2"/>
                </a:solidFill>
                <a:latin typeface="Arial" panose="020B0604020202020204" pitchFamily="34" charset="0"/>
                <a:cs typeface="Arial" panose="020B0604020202020204" pitchFamily="34" charset="0"/>
              </a:rPr>
              <a:t>美国拥有可靠、透明的玉米品质定等体系</a:t>
            </a:r>
            <a:endParaRPr lang="zh-CN" altLang="en-US" dirty="0"/>
          </a:p>
        </p:txBody>
      </p:sp>
      <p:sp>
        <p:nvSpPr>
          <p:cNvPr id="5" name="矩形 4">
            <a:extLst>
              <a:ext uri="{FF2B5EF4-FFF2-40B4-BE49-F238E27FC236}">
                <a16:creationId xmlns:a16="http://schemas.microsoft.com/office/drawing/2014/main" id="{BA7E9D64-8970-BE44-94CD-E32DE7800825}"/>
              </a:ext>
            </a:extLst>
          </p:cNvPr>
          <p:cNvSpPr/>
          <p:nvPr/>
        </p:nvSpPr>
        <p:spPr>
          <a:xfrm>
            <a:off x="743220" y="5160220"/>
            <a:ext cx="5032147" cy="369332"/>
          </a:xfrm>
          <a:prstGeom prst="rect">
            <a:avLst/>
          </a:prstGeom>
        </p:spPr>
        <p:txBody>
          <a:bodyPr wrap="none">
            <a:spAutoFit/>
          </a:bodyPr>
          <a:lstStyle/>
          <a:p>
            <a:r>
              <a:rPr lang="zh-CN" altLang="en-US" dirty="0">
                <a:ln w="0"/>
                <a:solidFill>
                  <a:schemeClr val="tx2"/>
                </a:solidFill>
                <a:latin typeface="Arial" panose="020B0604020202020204" pitchFamily="34" charset="0"/>
                <a:cs typeface="Arial" panose="020B0604020202020204" pitchFamily="34" charset="0"/>
              </a:rPr>
              <a:t>买家应把玉米等级要求和非等级指标写入合同中</a:t>
            </a:r>
            <a:endParaRPr lang="zh-CN" altLang="en-US" dirty="0"/>
          </a:p>
        </p:txBody>
      </p:sp>
      <p:sp>
        <p:nvSpPr>
          <p:cNvPr id="6" name="矩形 5">
            <a:extLst>
              <a:ext uri="{FF2B5EF4-FFF2-40B4-BE49-F238E27FC236}">
                <a16:creationId xmlns:a16="http://schemas.microsoft.com/office/drawing/2014/main" id="{A812336C-CCF6-A944-A386-93AA34097089}"/>
              </a:ext>
            </a:extLst>
          </p:cNvPr>
          <p:cNvSpPr/>
          <p:nvPr/>
        </p:nvSpPr>
        <p:spPr>
          <a:xfrm>
            <a:off x="5836975" y="5160220"/>
            <a:ext cx="4801314" cy="369332"/>
          </a:xfrm>
          <a:prstGeom prst="rect">
            <a:avLst/>
          </a:prstGeom>
        </p:spPr>
        <p:txBody>
          <a:bodyPr wrap="none">
            <a:spAutoFit/>
          </a:bodyPr>
          <a:lstStyle/>
          <a:p>
            <a:r>
              <a:rPr lang="zh-CN" altLang="en-US" dirty="0">
                <a:ln w="0"/>
                <a:solidFill>
                  <a:schemeClr val="tx2"/>
                </a:solidFill>
                <a:latin typeface="Arial" panose="020B0604020202020204" pitchFamily="34" charset="0"/>
                <a:cs typeface="Arial" panose="020B0604020202020204" pitchFamily="34" charset="0"/>
              </a:rPr>
              <a:t>玉米的最终品质也受出口销售渠道运输的影响</a:t>
            </a:r>
            <a:endParaRPr lang="zh-CN" altLang="en-US" dirty="0"/>
          </a:p>
        </p:txBody>
      </p:sp>
      <p:sp>
        <p:nvSpPr>
          <p:cNvPr id="7" name="矩形 6">
            <a:extLst>
              <a:ext uri="{FF2B5EF4-FFF2-40B4-BE49-F238E27FC236}">
                <a16:creationId xmlns:a16="http://schemas.microsoft.com/office/drawing/2014/main" id="{189AED69-A14F-CC46-88B7-A1DFA9820A96}"/>
              </a:ext>
            </a:extLst>
          </p:cNvPr>
          <p:cNvSpPr/>
          <p:nvPr/>
        </p:nvSpPr>
        <p:spPr>
          <a:xfrm>
            <a:off x="1222191" y="3142029"/>
            <a:ext cx="1620957" cy="307777"/>
          </a:xfrm>
          <a:prstGeom prst="rect">
            <a:avLst/>
          </a:prstGeom>
        </p:spPr>
        <p:txBody>
          <a:bodyPr wrap="none">
            <a:spAutoFit/>
          </a:bodyPr>
          <a:lstStyle/>
          <a:p>
            <a:r>
              <a:rPr lang="zh-CN" altLang="en-US" sz="1400" dirty="0">
                <a:ln w="0"/>
                <a:solidFill>
                  <a:schemeClr val="tx2"/>
                </a:solidFill>
                <a:latin typeface="Arial" panose="020B0604020202020204" pitchFamily="34" charset="0"/>
                <a:cs typeface="Arial" panose="020B0604020202020204" pitchFamily="34" charset="0"/>
              </a:rPr>
              <a:t>每蒲式耳最低容重</a:t>
            </a:r>
            <a:endParaRPr lang="zh-CN" altLang="en-US" sz="1400" dirty="0"/>
          </a:p>
        </p:txBody>
      </p:sp>
      <p:sp>
        <p:nvSpPr>
          <p:cNvPr id="8" name="矩形 7">
            <a:extLst>
              <a:ext uri="{FF2B5EF4-FFF2-40B4-BE49-F238E27FC236}">
                <a16:creationId xmlns:a16="http://schemas.microsoft.com/office/drawing/2014/main" id="{6B4438F1-784B-7441-8D19-0E23AFE09A47}"/>
              </a:ext>
            </a:extLst>
          </p:cNvPr>
          <p:cNvSpPr/>
          <p:nvPr/>
        </p:nvSpPr>
        <p:spPr>
          <a:xfrm>
            <a:off x="576642" y="3997235"/>
            <a:ext cx="902811" cy="954107"/>
          </a:xfrm>
          <a:prstGeom prst="rect">
            <a:avLst/>
          </a:prstGeom>
        </p:spPr>
        <p:txBody>
          <a:bodyPr wrap="none">
            <a:spAutoFit/>
          </a:bodyPr>
          <a:lstStyle/>
          <a:p>
            <a:r>
              <a:rPr lang="zh-CN" altLang="en-US" sz="1400" dirty="0">
                <a:ln w="0"/>
                <a:solidFill>
                  <a:schemeClr val="tx2"/>
                </a:solidFill>
                <a:latin typeface="Arial" panose="020B0604020202020204" pitchFamily="34" charset="0"/>
                <a:cs typeface="Arial" panose="020B0604020202020204" pitchFamily="34" charset="0"/>
              </a:rPr>
              <a:t>最大值：</a:t>
            </a:r>
            <a:endParaRPr lang="en-US" altLang="zh-CN" sz="1400" dirty="0">
              <a:ln w="0"/>
              <a:solidFill>
                <a:schemeClr val="tx2"/>
              </a:solidFill>
              <a:latin typeface="Arial" panose="020B0604020202020204" pitchFamily="34" charset="0"/>
              <a:cs typeface="Arial" panose="020B0604020202020204" pitchFamily="34" charset="0"/>
            </a:endParaRPr>
          </a:p>
          <a:p>
            <a:r>
              <a:rPr lang="zh-CN" altLang="en-US" sz="1400" dirty="0">
                <a:ln w="0"/>
                <a:solidFill>
                  <a:schemeClr val="tx2"/>
                </a:solidFill>
                <a:latin typeface="Arial" panose="020B0604020202020204" pitchFamily="34" charset="0"/>
                <a:cs typeface="Arial" panose="020B0604020202020204" pitchFamily="34" charset="0"/>
              </a:rPr>
              <a:t>热损</a:t>
            </a:r>
            <a:endParaRPr lang="en-US" altLang="zh-CN" sz="1400" dirty="0">
              <a:ln w="0"/>
              <a:solidFill>
                <a:schemeClr val="tx2"/>
              </a:solidFill>
              <a:latin typeface="Arial" panose="020B0604020202020204" pitchFamily="34" charset="0"/>
              <a:cs typeface="Arial" panose="020B0604020202020204" pitchFamily="34" charset="0"/>
            </a:endParaRPr>
          </a:p>
          <a:p>
            <a:r>
              <a:rPr lang="zh-CN" altLang="en-US" sz="1400" dirty="0">
                <a:ln w="0"/>
                <a:solidFill>
                  <a:schemeClr val="tx2"/>
                </a:solidFill>
                <a:latin typeface="Arial" panose="020B0604020202020204" pitchFamily="34" charset="0"/>
                <a:cs typeface="Arial" panose="020B0604020202020204" pitchFamily="34" charset="0"/>
              </a:rPr>
              <a:t>总损</a:t>
            </a:r>
            <a:endParaRPr lang="en-US" altLang="zh-CN" sz="1400" dirty="0">
              <a:ln w="0"/>
              <a:solidFill>
                <a:schemeClr val="tx2"/>
              </a:solidFill>
              <a:latin typeface="Arial" panose="020B0604020202020204" pitchFamily="34" charset="0"/>
              <a:cs typeface="Arial" panose="020B0604020202020204" pitchFamily="34" charset="0"/>
            </a:endParaRPr>
          </a:p>
          <a:p>
            <a:r>
              <a:rPr lang="en-US" altLang="zh-CN" sz="1400" dirty="0">
                <a:ln w="0"/>
                <a:solidFill>
                  <a:schemeClr val="tx2"/>
                </a:solidFill>
                <a:latin typeface="Arial" panose="020B0604020202020204" pitchFamily="34" charset="0"/>
                <a:cs typeface="Arial" panose="020B0604020202020204" pitchFamily="34" charset="0"/>
              </a:rPr>
              <a:t>BCFM</a:t>
            </a:r>
            <a:endParaRPr lang="zh-CN" altLang="en-US" sz="1400" dirty="0"/>
          </a:p>
        </p:txBody>
      </p:sp>
    </p:spTree>
    <p:custDataLst>
      <p:tags r:id="rId1"/>
    </p:custDataLst>
    <p:extLst>
      <p:ext uri="{BB962C8B-B14F-4D97-AF65-F5344CB8AC3E}">
        <p14:creationId xmlns:p14="http://schemas.microsoft.com/office/powerpoint/2010/main" val="72691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zh-CN" altLang="en-US" dirty="0"/>
              <a:t>等级和等级要求</a:t>
            </a:r>
            <a:br>
              <a:rPr lang="en-US" altLang="zh-CN" dirty="0"/>
            </a:br>
            <a:r>
              <a:rPr lang="en-US" dirty="0"/>
              <a:t>Grades and Grade Requirements</a:t>
            </a:r>
          </a:p>
        </p:txBody>
      </p:sp>
      <p:graphicFrame>
        <p:nvGraphicFramePr>
          <p:cNvPr id="13" name="Table 12"/>
          <p:cNvGraphicFramePr>
            <a:graphicFrameLocks noGrp="1"/>
          </p:cNvGraphicFramePr>
          <p:nvPr>
            <p:extLst>
              <p:ext uri="{D42A27DB-BD31-4B8C-83A1-F6EECF244321}">
                <p14:modId xmlns:p14="http://schemas.microsoft.com/office/powerpoint/2010/main" val="1109028290"/>
              </p:ext>
            </p:extLst>
          </p:nvPr>
        </p:nvGraphicFramePr>
        <p:xfrm>
          <a:off x="0" y="1554208"/>
          <a:ext cx="12192000" cy="5316138"/>
        </p:xfrm>
        <a:graphic>
          <a:graphicData uri="http://schemas.openxmlformats.org/drawingml/2006/table">
            <a:tbl>
              <a:tblPr bandRow="1">
                <a:tableStyleId>{68D230F3-CF80-4859-8CE7-A43EE81993B5}</a:tableStyleId>
              </a:tblPr>
              <a:tblGrid>
                <a:gridCol w="2291379">
                  <a:extLst>
                    <a:ext uri="{9D8B030D-6E8A-4147-A177-3AD203B41FA5}">
                      <a16:colId xmlns:a16="http://schemas.microsoft.com/office/drawing/2014/main" val="3960001465"/>
                    </a:ext>
                  </a:extLst>
                </a:gridCol>
                <a:gridCol w="2086983">
                  <a:extLst>
                    <a:ext uri="{9D8B030D-6E8A-4147-A177-3AD203B41FA5}">
                      <a16:colId xmlns:a16="http://schemas.microsoft.com/office/drawing/2014/main" val="1729254659"/>
                    </a:ext>
                  </a:extLst>
                </a:gridCol>
                <a:gridCol w="2322689">
                  <a:extLst>
                    <a:ext uri="{9D8B030D-6E8A-4147-A177-3AD203B41FA5}">
                      <a16:colId xmlns:a16="http://schemas.microsoft.com/office/drawing/2014/main" val="2308497576"/>
                    </a:ext>
                  </a:extLst>
                </a:gridCol>
                <a:gridCol w="2572742">
                  <a:extLst>
                    <a:ext uri="{9D8B030D-6E8A-4147-A177-3AD203B41FA5}">
                      <a16:colId xmlns:a16="http://schemas.microsoft.com/office/drawing/2014/main" val="4123558040"/>
                    </a:ext>
                  </a:extLst>
                </a:gridCol>
                <a:gridCol w="1268968">
                  <a:extLst>
                    <a:ext uri="{9D8B030D-6E8A-4147-A177-3AD203B41FA5}">
                      <a16:colId xmlns:a16="http://schemas.microsoft.com/office/drawing/2014/main" val="2537082509"/>
                    </a:ext>
                  </a:extLst>
                </a:gridCol>
                <a:gridCol w="1649239">
                  <a:extLst>
                    <a:ext uri="{9D8B030D-6E8A-4147-A177-3AD203B41FA5}">
                      <a16:colId xmlns:a16="http://schemas.microsoft.com/office/drawing/2014/main" val="2968029455"/>
                    </a:ext>
                  </a:extLst>
                </a:gridCol>
              </a:tblGrid>
              <a:tr h="457200">
                <a:tc rowSpan="2">
                  <a:txBody>
                    <a:bodyPr/>
                    <a:lstStyle/>
                    <a:p>
                      <a:pPr algn="ctr" fontAlgn="b">
                        <a:lnSpc>
                          <a:spcPct val="85000"/>
                        </a:lnSpc>
                      </a:pPr>
                      <a:r>
                        <a:rPr lang="en-US" sz="2400" b="0" i="0" u="none" strike="noStrike" dirty="0">
                          <a:solidFill>
                            <a:schemeClr val="tx2"/>
                          </a:solidFill>
                          <a:effectLst/>
                          <a:latin typeface="+mn-lt"/>
                        </a:rPr>
                        <a:t> </a:t>
                      </a: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400" b="0" i="0" u="none" strike="noStrike" baseline="0" dirty="0">
                          <a:solidFill>
                            <a:schemeClr val="tx2"/>
                          </a:solidFill>
                          <a:effectLst/>
                          <a:latin typeface="+mn-lt"/>
                        </a:rPr>
                        <a:t>最低 </a:t>
                      </a:r>
                      <a:r>
                        <a:rPr lang="en-US" sz="2400" b="0" i="0" u="none" strike="noStrike" baseline="0" dirty="0">
                          <a:solidFill>
                            <a:schemeClr val="tx2"/>
                          </a:solidFill>
                          <a:effectLst/>
                          <a:latin typeface="+mn-lt"/>
                        </a:rPr>
                        <a:t>Minimum</a:t>
                      </a: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 latinLnBrk="0" hangingPunct="1">
                        <a:lnSpc>
                          <a:spcPct val="85000"/>
                        </a:lnSpc>
                        <a:spcBef>
                          <a:spcPts val="0"/>
                        </a:spcBef>
                        <a:spcAft>
                          <a:spcPts val="0"/>
                        </a:spcAft>
                        <a:buClrTx/>
                        <a:buSzTx/>
                        <a:buFontTx/>
                        <a:buNone/>
                        <a:tabLst/>
                        <a:defRPr/>
                      </a:pPr>
                      <a:endParaRPr lang="en-US" sz="3200" b="0" i="0" u="none" strike="noStrike" dirty="0">
                        <a:solidFill>
                          <a:srgbClr val="000000"/>
                        </a:solidFill>
                        <a:effectLst/>
                        <a:latin typeface="Franklin Gothic Book" panose="020B0503020102020204" pitchFamily="34" charset="0"/>
                      </a:endParaRPr>
                    </a:p>
                  </a:txBody>
                  <a:tcPr marL="12700" marR="12700" marT="127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CFC0"/>
                    </a:solidFill>
                  </a:tcPr>
                </a:tc>
                <a:tc gridSpan="3">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400" b="0" i="0" u="none" strike="noStrike" baseline="0" dirty="0">
                          <a:solidFill>
                            <a:schemeClr val="tx2"/>
                          </a:solidFill>
                          <a:effectLst/>
                          <a:latin typeface="+mn-lt"/>
                        </a:rPr>
                        <a:t>受损颗粒最高限值 </a:t>
                      </a:r>
                      <a:r>
                        <a:rPr lang="en-US" sz="2400" b="0" i="0" u="none" strike="noStrike" baseline="0" dirty="0">
                          <a:solidFill>
                            <a:schemeClr val="tx2"/>
                          </a:solidFill>
                          <a:effectLst/>
                          <a:latin typeface="+mn-lt"/>
                        </a:rPr>
                        <a:t>Maximum Limits of</a:t>
                      </a:r>
                    </a:p>
                  </a:txBody>
                  <a:tcPr marL="12700" marR="12700" marT="12700" marB="0" anchor="b">
                    <a:lnL>
                      <a:noFill/>
                    </a:lnL>
                    <a:lnR>
                      <a:noFill/>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2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28745153"/>
                  </a:ext>
                </a:extLst>
              </a:tr>
              <a:tr h="380918">
                <a:tc vMerge="1">
                  <a:txBody>
                    <a:bodyPr/>
                    <a:lstStyle/>
                    <a:p>
                      <a:pPr algn="ctr" fontAlgn="b"/>
                      <a:endParaRPr lang="en-US" sz="2400" b="0" i="0" u="none" strike="noStrike" dirty="0">
                        <a:solidFill>
                          <a:srgbClr val="000000"/>
                        </a:solidFill>
                        <a:effectLst/>
                        <a:latin typeface="Franklin Gothic Book" panose="020B0503020102020204" pitchFamily="34" charset="0"/>
                      </a:endParaRPr>
                    </a:p>
                  </a:txBody>
                  <a:tcPr marL="9525" marR="9525" marT="9525" marB="0" anchor="b">
                    <a:solidFill>
                      <a:srgbClr val="DBDBDB"/>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zh-CN" altLang="en-US" sz="2400" b="0" i="0" u="none" strike="noStrike" baseline="0" dirty="0">
                          <a:solidFill>
                            <a:schemeClr val="tx2"/>
                          </a:solidFill>
                          <a:effectLst/>
                          <a:latin typeface="+mn-lt"/>
                        </a:rPr>
                        <a:t>容重 </a:t>
                      </a:r>
                      <a:r>
                        <a:rPr lang="en-US" sz="2400" b="0" i="0" u="none" strike="noStrike" baseline="0" dirty="0">
                          <a:solidFill>
                            <a:schemeClr val="tx2"/>
                          </a:solidFill>
                          <a:effectLst/>
                          <a:latin typeface="+mn-lt"/>
                        </a:rPr>
                        <a:t>Test Weight</a:t>
                      </a:r>
                    </a:p>
                  </a:txBody>
                  <a:tcPr marL="12700" marR="12700" marT="12700" marB="0" anchor="b">
                    <a:lnL>
                      <a:noFill/>
                    </a:lnL>
                    <a:lnR>
                      <a:noFill/>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 latinLnBrk="0" hangingPunct="1">
                        <a:lnSpc>
                          <a:spcPct val="85000"/>
                        </a:lnSpc>
                        <a:spcBef>
                          <a:spcPts val="0"/>
                        </a:spcBef>
                        <a:spcAft>
                          <a:spcPts val="0"/>
                        </a:spcAft>
                        <a:buClrTx/>
                        <a:buSzTx/>
                        <a:buFontTx/>
                        <a:buNone/>
                        <a:tabLst/>
                        <a:defRPr/>
                      </a:pPr>
                      <a:endParaRPr lang="en-US" sz="3200" b="0" i="0" u="none" strike="noStrike" dirty="0">
                        <a:solidFill>
                          <a:srgbClr val="000000"/>
                        </a:solidFill>
                        <a:effectLst/>
                        <a:latin typeface="Franklin Gothic Book" panose="020B0503020102020204" pitchFamily="34" charset="0"/>
                      </a:endParaRPr>
                    </a:p>
                  </a:txBody>
                  <a:tcPr marL="12700" marR="12700" marT="1270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CFC0"/>
                    </a:solidFill>
                  </a:tcPr>
                </a:tc>
                <a:tc gridSpan="2">
                  <a:txBody>
                    <a:bodyPr/>
                    <a:lstStyle/>
                    <a:p>
                      <a:pPr marL="0" marR="0" lvl="0" indent="0" algn="ctr" defTabSz="914400" rtl="0" eaLnBrk="1" fontAlgn="b" latinLnBrk="0" hangingPunct="1">
                        <a:lnSpc>
                          <a:spcPct val="80000"/>
                        </a:lnSpc>
                        <a:spcBef>
                          <a:spcPts val="0"/>
                        </a:spcBef>
                        <a:spcAft>
                          <a:spcPts val="0"/>
                        </a:spcAft>
                        <a:buClrTx/>
                        <a:buSzTx/>
                        <a:buFontTx/>
                        <a:buNone/>
                        <a:tabLst/>
                        <a:defRPr/>
                      </a:pPr>
                      <a:r>
                        <a:rPr lang="en-US" sz="2400" b="0" i="0" u="none" strike="noStrike" baseline="0" dirty="0">
                          <a:solidFill>
                            <a:schemeClr val="tx2"/>
                          </a:solidFill>
                          <a:effectLst/>
                          <a:latin typeface="+mn-lt"/>
                        </a:rPr>
                        <a:t>Damaged Kernels</a:t>
                      </a:r>
                    </a:p>
                  </a:txBody>
                  <a:tcPr marL="12700" marR="12700" marT="12700" marB="0" anchor="b">
                    <a:lnL>
                      <a:noFill/>
                    </a:lnL>
                    <a:lnR>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fontAlgn="b"/>
                      <a:endParaRPr lang="en-US" sz="2400" b="0" i="0" u="none" strike="noStrike" dirty="0">
                        <a:solidFill>
                          <a:srgbClr val="000000"/>
                        </a:solidFill>
                        <a:effectLst/>
                        <a:latin typeface="Franklin Gothic Book" panose="020B0503020102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BDB"/>
                    </a:solidFill>
                  </a:tcPr>
                </a:tc>
                <a:tc>
                  <a:txBody>
                    <a:bodyPr/>
                    <a:lstStyle/>
                    <a:p>
                      <a:pPr algn="ctr" fontAlgn="b">
                        <a:lnSpc>
                          <a:spcPct val="80000"/>
                        </a:lnSpc>
                      </a:pPr>
                      <a:endParaRPr lang="en-US" sz="2400" b="0" i="0" u="none" strike="noStrike" baseline="0" dirty="0">
                        <a:solidFill>
                          <a:schemeClr val="tx2"/>
                        </a:solidFill>
                        <a:effectLst/>
                        <a:latin typeface="+mn-lt"/>
                      </a:endParaRPr>
                    </a:p>
                  </a:txBody>
                  <a:tcPr marL="12700" marR="12700" marT="12700" marB="0" anchor="b">
                    <a:lnL>
                      <a:noFill/>
                    </a:lnL>
                    <a:lnR>
                      <a:noFill/>
                    </a:lnR>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956980">
                <a:tc>
                  <a:txBody>
                    <a:bodyPr/>
                    <a:lstStyle/>
                    <a:p>
                      <a:pPr algn="ctr" fontAlgn="b"/>
                      <a:r>
                        <a:rPr lang="zh-CN" altLang="en-US" sz="2400" b="0" i="0" u="none" strike="noStrike" dirty="0">
                          <a:solidFill>
                            <a:schemeClr val="tx2"/>
                          </a:solidFill>
                          <a:effectLst/>
                          <a:latin typeface="+mn-lt"/>
                        </a:rPr>
                        <a:t>等级</a:t>
                      </a:r>
                      <a:r>
                        <a:rPr lang="en-US" sz="2400" b="0" i="0" u="none" strike="noStrike" dirty="0">
                          <a:solidFill>
                            <a:schemeClr val="tx2"/>
                          </a:solidFill>
                          <a:effectLst/>
                          <a:latin typeface="+mn-lt"/>
                        </a:rPr>
                        <a:t>Grade</a:t>
                      </a:r>
                      <a:endParaRPr lang="en-US" sz="1800" b="0" i="0" u="none" strike="noStrike" dirty="0">
                        <a:solidFill>
                          <a:schemeClr val="tx2"/>
                        </a:solidFill>
                        <a:effectLst/>
                        <a:latin typeface="+mn-lt"/>
                      </a:endParaRPr>
                    </a:p>
                  </a:txBody>
                  <a:tcPr marL="12700" marR="12700" marT="12700" marB="0" anchor="b">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 latinLnBrk="0" hangingPunct="1">
                        <a:lnSpc>
                          <a:spcPct val="85000"/>
                        </a:lnSpc>
                        <a:spcBef>
                          <a:spcPts val="0"/>
                        </a:spcBef>
                        <a:spcAft>
                          <a:spcPts val="0"/>
                        </a:spcAft>
                        <a:buClrTx/>
                        <a:buSzTx/>
                        <a:buFontTx/>
                        <a:buNone/>
                        <a:tabLst/>
                        <a:defRPr/>
                      </a:pPr>
                      <a:r>
                        <a:rPr lang="zh-CN" altLang="en-US" sz="2000" b="0" i="0" u="none" strike="noStrike" kern="1200" dirty="0">
                          <a:solidFill>
                            <a:schemeClr val="tx2"/>
                          </a:solidFill>
                          <a:effectLst/>
                          <a:latin typeface="+mn-lt"/>
                          <a:ea typeface="+mn-ea"/>
                          <a:cs typeface="+mn-cs"/>
                        </a:rPr>
                        <a:t>磅</a:t>
                      </a:r>
                      <a:r>
                        <a:rPr lang="en-US" altLang="zh-CN" sz="2000" b="0" i="0" u="none" strike="noStrike" kern="1200" dirty="0">
                          <a:solidFill>
                            <a:schemeClr val="tx2"/>
                          </a:solidFill>
                          <a:effectLst/>
                          <a:latin typeface="+mn-lt"/>
                          <a:ea typeface="+mn-ea"/>
                          <a:cs typeface="+mn-cs"/>
                        </a:rPr>
                        <a:t>/</a:t>
                      </a:r>
                      <a:r>
                        <a:rPr lang="zh-CN" altLang="en-US" sz="2000" b="0" i="0" u="none" strike="noStrike" kern="1200" dirty="0">
                          <a:solidFill>
                            <a:schemeClr val="tx2"/>
                          </a:solidFill>
                          <a:effectLst/>
                          <a:latin typeface="+mn-lt"/>
                          <a:ea typeface="+mn-ea"/>
                          <a:cs typeface="+mn-cs"/>
                        </a:rPr>
                        <a:t>蒲式耳 </a:t>
                      </a:r>
                    </a:p>
                    <a:p>
                      <a:pPr algn="ctr" fontAlgn="b">
                        <a:lnSpc>
                          <a:spcPct val="85000"/>
                        </a:lnSpc>
                      </a:pPr>
                      <a:r>
                        <a:rPr lang="en-US" sz="2000" b="0" i="0" u="none" strike="noStrike" kern="1200" dirty="0">
                          <a:solidFill>
                            <a:schemeClr val="tx2"/>
                          </a:solidFill>
                          <a:effectLst/>
                          <a:latin typeface="+mn-lt"/>
                          <a:ea typeface="+mn-ea"/>
                          <a:cs typeface="+mn-cs"/>
                        </a:rPr>
                        <a:t>Pounds </a:t>
                      </a:r>
                      <a:br>
                        <a:rPr lang="en-US" sz="2000" b="0" i="0" u="none" strike="noStrike" dirty="0">
                          <a:solidFill>
                            <a:schemeClr val="tx2"/>
                          </a:solidFill>
                          <a:effectLst/>
                          <a:latin typeface="+mn-lt"/>
                        </a:rPr>
                      </a:br>
                      <a:r>
                        <a:rPr lang="en-US" sz="2000" b="0" i="0" u="none" strike="noStrike" dirty="0">
                          <a:solidFill>
                            <a:schemeClr val="tx2"/>
                          </a:solidFill>
                          <a:effectLst/>
                          <a:latin typeface="+mn-lt"/>
                        </a:rPr>
                        <a:t>per </a:t>
                      </a:r>
                      <a:br>
                        <a:rPr lang="en-US" sz="2000" b="0" i="0" u="none" strike="noStrike" dirty="0">
                          <a:solidFill>
                            <a:schemeClr val="tx2"/>
                          </a:solidFill>
                          <a:effectLst/>
                          <a:latin typeface="+mn-lt"/>
                        </a:rPr>
                      </a:br>
                      <a:r>
                        <a:rPr lang="en-US" sz="2000" b="0" i="0" u="none" strike="noStrike" dirty="0">
                          <a:solidFill>
                            <a:schemeClr val="tx2"/>
                          </a:solidFill>
                          <a:effectLst/>
                          <a:latin typeface="+mn-lt"/>
                        </a:rPr>
                        <a:t>Bushel</a:t>
                      </a:r>
                    </a:p>
                  </a:txBody>
                  <a:tcPr marL="12700" marR="12700" marT="12700" marB="0" anchor="b">
                    <a:lnL>
                      <a:noFill/>
                    </a:lnL>
                    <a:lnR>
                      <a:noFill/>
                    </a:lnR>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85000"/>
                        </a:lnSpc>
                        <a:spcBef>
                          <a:spcPts val="0"/>
                        </a:spcBef>
                        <a:spcAft>
                          <a:spcPts val="0"/>
                        </a:spcAft>
                        <a:buClrTx/>
                        <a:buSzTx/>
                        <a:buFontTx/>
                        <a:buNone/>
                        <a:tabLst/>
                        <a:defRPr/>
                      </a:pPr>
                      <a:r>
                        <a:rPr lang="zh-CN" altLang="en-US" sz="2000" u="none" strike="noStrike" kern="1200" baseline="0" dirty="0">
                          <a:solidFill>
                            <a:schemeClr val="tx2"/>
                          </a:solidFill>
                          <a:effectLst/>
                          <a:latin typeface="+mn-lt"/>
                          <a:ea typeface="+mn-ea"/>
                          <a:cs typeface="+mn-cs"/>
                        </a:rPr>
                        <a:t>千克</a:t>
                      </a:r>
                      <a:r>
                        <a:rPr lang="en-US" altLang="zh-CN" sz="2000" u="none" strike="noStrike" kern="1200" baseline="0" dirty="0">
                          <a:solidFill>
                            <a:schemeClr val="tx2"/>
                          </a:solidFill>
                          <a:effectLst/>
                          <a:latin typeface="+mn-lt"/>
                          <a:ea typeface="+mn-ea"/>
                          <a:cs typeface="+mn-cs"/>
                        </a:rPr>
                        <a:t>/</a:t>
                      </a:r>
                      <a:r>
                        <a:rPr lang="zh-CN" altLang="en-US" sz="2000" u="none" strike="noStrike" kern="1200" baseline="0" dirty="0">
                          <a:solidFill>
                            <a:schemeClr val="tx2"/>
                          </a:solidFill>
                          <a:effectLst/>
                          <a:latin typeface="+mn-lt"/>
                          <a:ea typeface="+mn-ea"/>
                          <a:cs typeface="+mn-cs"/>
                        </a:rPr>
                        <a:t>百公升 </a:t>
                      </a:r>
                    </a:p>
                    <a:p>
                      <a:pPr algn="ctr" fontAlgn="b">
                        <a:lnSpc>
                          <a:spcPct val="85000"/>
                        </a:lnSpc>
                      </a:pPr>
                      <a:r>
                        <a:rPr lang="en-US" sz="2000" u="none" strike="noStrike" kern="1200" baseline="0" dirty="0">
                          <a:solidFill>
                            <a:schemeClr val="tx2"/>
                          </a:solidFill>
                          <a:effectLst/>
                          <a:latin typeface="+mn-lt"/>
                          <a:ea typeface="+mn-ea"/>
                          <a:cs typeface="+mn-cs"/>
                        </a:rPr>
                        <a:t>Kilogram </a:t>
                      </a:r>
                    </a:p>
                    <a:p>
                      <a:pPr algn="ctr" fontAlgn="b">
                        <a:lnSpc>
                          <a:spcPct val="85000"/>
                        </a:lnSpc>
                      </a:pPr>
                      <a:r>
                        <a:rPr lang="en-US" sz="2000" u="none" strike="noStrike" kern="1200" baseline="0" dirty="0">
                          <a:solidFill>
                            <a:schemeClr val="tx2"/>
                          </a:solidFill>
                          <a:effectLst/>
                          <a:latin typeface="+mn-lt"/>
                          <a:ea typeface="+mn-ea"/>
                          <a:cs typeface="+mn-cs"/>
                        </a:rPr>
                        <a:t>per Hectoliter</a:t>
                      </a:r>
                    </a:p>
                  </a:txBody>
                  <a:tcPr marL="12700" marR="12700" marT="12700" marB="0" anchor="b">
                    <a:lnL>
                      <a:noFill/>
                    </a:lnL>
                    <a:lnR>
                      <a:noFill/>
                    </a:lnR>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000" u="none" strike="noStrike" dirty="0">
                          <a:solidFill>
                            <a:schemeClr val="tx2"/>
                          </a:solidFill>
                          <a:effectLst/>
                          <a:latin typeface="+mn-lt"/>
                        </a:rPr>
                        <a:t>热损</a:t>
                      </a:r>
                      <a:r>
                        <a:rPr lang="en-US" sz="2000" u="none" strike="noStrike" dirty="0">
                          <a:solidFill>
                            <a:schemeClr val="tx2"/>
                          </a:solidFill>
                          <a:effectLst/>
                          <a:latin typeface="+mn-lt"/>
                        </a:rPr>
                        <a:t>Heat Damage</a:t>
                      </a:r>
                      <a:br>
                        <a:rPr lang="en-US" sz="2000" u="none" strike="noStrike" dirty="0">
                          <a:solidFill>
                            <a:schemeClr val="tx2"/>
                          </a:solidFill>
                          <a:effectLst/>
                          <a:latin typeface="+mn-lt"/>
                        </a:rPr>
                      </a:br>
                      <a:r>
                        <a:rPr lang="en-US" sz="2000" u="none" strike="noStrike" baseline="0" dirty="0">
                          <a:solidFill>
                            <a:schemeClr val="tx2"/>
                          </a:solidFill>
                          <a:effectLst/>
                          <a:latin typeface="+mn-lt"/>
                        </a:rPr>
                        <a:t>(%)</a:t>
                      </a:r>
                      <a:endParaRPr lang="en-US" sz="2000" b="0" i="0" u="none" strike="noStrike" dirty="0">
                        <a:solidFill>
                          <a:schemeClr val="tx2"/>
                        </a:solidFill>
                        <a:effectLst/>
                        <a:latin typeface="+mn-lt"/>
                      </a:endParaRPr>
                    </a:p>
                  </a:txBody>
                  <a:tcPr marL="12700" marR="12700" marT="12700" marB="0" anchor="b">
                    <a:lnL>
                      <a:noFill/>
                    </a:lnL>
                    <a:lnR>
                      <a:noFill/>
                    </a:lnR>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000" u="none" strike="noStrike" dirty="0">
                          <a:solidFill>
                            <a:schemeClr val="tx2"/>
                          </a:solidFill>
                          <a:effectLst/>
                          <a:latin typeface="+mn-lt"/>
                        </a:rPr>
                        <a:t>总损</a:t>
                      </a:r>
                      <a:r>
                        <a:rPr lang="en-US" sz="2000" u="none" strike="noStrike" dirty="0">
                          <a:solidFill>
                            <a:schemeClr val="tx2"/>
                          </a:solidFill>
                          <a:effectLst/>
                          <a:latin typeface="+mn-lt"/>
                        </a:rPr>
                        <a:t>Total</a:t>
                      </a:r>
                      <a:br>
                        <a:rPr lang="en-US" sz="2000" u="none" strike="noStrike" dirty="0">
                          <a:solidFill>
                            <a:schemeClr val="tx2"/>
                          </a:solidFill>
                          <a:effectLst/>
                          <a:latin typeface="+mn-lt"/>
                        </a:rPr>
                      </a:br>
                      <a:r>
                        <a:rPr lang="en-US" sz="2000" u="none" strike="noStrike" dirty="0">
                          <a:solidFill>
                            <a:schemeClr val="tx2"/>
                          </a:solidFill>
                          <a:effectLst/>
                          <a:latin typeface="+mn-lt"/>
                        </a:rPr>
                        <a:t>(%)</a:t>
                      </a:r>
                      <a:endParaRPr lang="en-US" sz="2000" b="0" i="0" u="none" strike="noStrike" dirty="0">
                        <a:solidFill>
                          <a:schemeClr val="tx2"/>
                        </a:solidFill>
                        <a:effectLst/>
                        <a:latin typeface="+mn-lt"/>
                      </a:endParaRPr>
                    </a:p>
                  </a:txBody>
                  <a:tcPr marL="12700" marR="12700" marT="12700" marB="0" anchor="b">
                    <a:lnL>
                      <a:noFill/>
                    </a:lnL>
                    <a:lnT w="63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fontAlgn="b">
                        <a:lnSpc>
                          <a:spcPct val="85000"/>
                        </a:lnSpc>
                      </a:pPr>
                      <a:r>
                        <a:rPr lang="zh-CN" altLang="en-US" sz="2000" u="none" strike="noStrike" dirty="0">
                          <a:solidFill>
                            <a:schemeClr val="tx2"/>
                          </a:solidFill>
                          <a:effectLst/>
                          <a:latin typeface="+mn-lt"/>
                        </a:rPr>
                        <a:t>破碎粒和杂质</a:t>
                      </a:r>
                      <a:r>
                        <a:rPr lang="en-US" sz="2000" u="none" strike="noStrike" dirty="0">
                          <a:solidFill>
                            <a:schemeClr val="tx2"/>
                          </a:solidFill>
                          <a:effectLst/>
                          <a:latin typeface="+mn-lt"/>
                        </a:rPr>
                        <a:t>BCFM </a:t>
                      </a:r>
                    </a:p>
                    <a:p>
                      <a:pPr algn="ctr" fontAlgn="b">
                        <a:lnSpc>
                          <a:spcPct val="85000"/>
                        </a:lnSpc>
                      </a:pPr>
                      <a:r>
                        <a:rPr lang="en-US" sz="2000" u="none" strike="noStrike" dirty="0">
                          <a:solidFill>
                            <a:schemeClr val="tx2"/>
                          </a:solidFill>
                          <a:effectLst/>
                          <a:latin typeface="+mn-lt"/>
                        </a:rPr>
                        <a:t>(%)</a:t>
                      </a:r>
                      <a:endParaRPr lang="en-US" sz="2000" b="0" i="0" u="none" strike="noStrike" dirty="0">
                        <a:solidFill>
                          <a:schemeClr val="tx2"/>
                        </a:solidFill>
                        <a:effectLst/>
                        <a:latin typeface="+mn-lt"/>
                      </a:endParaRPr>
                    </a:p>
                  </a:txBody>
                  <a:tcPr marL="12700" marR="12700" marT="12700"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80821370"/>
                  </a:ext>
                </a:extLst>
              </a:tr>
              <a:tr h="685800">
                <a:tc>
                  <a:txBody>
                    <a:bodyPr/>
                    <a:lstStyle/>
                    <a:p>
                      <a:pPr marL="61913" lvl="0" indent="0" algn="ctr" rtl="0" fontAlgn="ctr"/>
                      <a:r>
                        <a:rPr lang="zh-CN" altLang="en-US" sz="2400" u="none" strike="noStrike" dirty="0">
                          <a:solidFill>
                            <a:schemeClr val="tx2"/>
                          </a:solidFill>
                          <a:effectLst/>
                          <a:latin typeface="+mn-lt"/>
                        </a:rPr>
                        <a:t>一级 </a:t>
                      </a:r>
                      <a:r>
                        <a:rPr lang="en-US" sz="2400" u="none" strike="noStrike" dirty="0">
                          <a:solidFill>
                            <a:schemeClr val="tx2"/>
                          </a:solidFill>
                          <a:effectLst/>
                          <a:latin typeface="+mn-lt"/>
                        </a:rPr>
                        <a:t>U.S.</a:t>
                      </a:r>
                      <a:r>
                        <a:rPr lang="en-US" sz="2400" u="none" strike="noStrike" baseline="0" dirty="0">
                          <a:solidFill>
                            <a:schemeClr val="tx2"/>
                          </a:solidFill>
                          <a:effectLst/>
                          <a:latin typeface="+mn-lt"/>
                        </a:rPr>
                        <a:t> No. 1</a:t>
                      </a:r>
                      <a:endParaRPr lang="en-US" sz="2400" b="0" i="0" u="none" strike="noStrike" dirty="0">
                        <a:solidFill>
                          <a:schemeClr val="tx2"/>
                        </a:solidFill>
                        <a:effectLst/>
                        <a:latin typeface="+mn-lt"/>
                      </a:endParaRPr>
                    </a:p>
                  </a:txBody>
                  <a:tcPr marL="1143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56.0</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72.1</a:t>
                      </a: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0.1</a:t>
                      </a:r>
                      <a:endParaRPr lang="en-US" sz="3200" b="0" i="0" u="none" strike="noStrike" dirty="0">
                        <a:solidFill>
                          <a:schemeClr val="tx2"/>
                        </a:solidFill>
                        <a:effectLst/>
                        <a:latin typeface="+mn-lt"/>
                      </a:endParaRP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3.0</a:t>
                      </a:r>
                      <a:endParaRPr lang="en-US" sz="3200" b="0" i="0" u="none" strike="noStrike" dirty="0">
                        <a:solidFill>
                          <a:schemeClr val="tx2"/>
                        </a:solidFill>
                        <a:effectLst/>
                        <a:latin typeface="+mn-lt"/>
                      </a:endParaRP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2.0</a:t>
                      </a:r>
                      <a:endParaRPr lang="en-US" sz="3200" b="0" i="0" u="none" strike="noStrike" dirty="0">
                        <a:solidFill>
                          <a:schemeClr val="tx2"/>
                        </a:solidFill>
                        <a:effectLst/>
                        <a:latin typeface="+mn-lt"/>
                      </a:endParaRPr>
                    </a:p>
                  </a:txBody>
                  <a:tcPr marL="12700" marR="12700" marT="1270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95545150"/>
                  </a:ext>
                </a:extLst>
              </a:tr>
              <a:tr h="685800">
                <a:tc>
                  <a:txBody>
                    <a:bodyPr/>
                    <a:lstStyle/>
                    <a:p>
                      <a:pPr marL="61913" lvl="0" indent="0" algn="ctr" rtl="0" fontAlgn="ctr"/>
                      <a:r>
                        <a:rPr lang="zh-CN" altLang="en-US" sz="2400" u="none" strike="noStrike" dirty="0">
                          <a:solidFill>
                            <a:schemeClr val="tx2"/>
                          </a:solidFill>
                          <a:effectLst/>
                          <a:latin typeface="+mn-lt"/>
                        </a:rPr>
                        <a:t>二级 </a:t>
                      </a:r>
                      <a:r>
                        <a:rPr lang="en-US" sz="2400" u="none" strike="noStrike" dirty="0">
                          <a:solidFill>
                            <a:schemeClr val="tx2"/>
                          </a:solidFill>
                          <a:effectLst/>
                          <a:latin typeface="+mn-lt"/>
                        </a:rPr>
                        <a:t>U.S. No. 2</a:t>
                      </a:r>
                      <a:endParaRPr lang="en-US" sz="2400" b="0" i="0" u="none" strike="noStrike" dirty="0">
                        <a:solidFill>
                          <a:schemeClr val="tx2"/>
                        </a:solidFill>
                        <a:effectLst/>
                        <a:latin typeface="+mn-lt"/>
                      </a:endParaRPr>
                    </a:p>
                  </a:txBody>
                  <a:tcPr marL="1143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b="0" i="0" u="none" strike="noStrike" dirty="0">
                          <a:solidFill>
                            <a:schemeClr val="tx2"/>
                          </a:solidFill>
                          <a:effectLst/>
                          <a:latin typeface="+mn-lt"/>
                        </a:rPr>
                        <a:t>54.0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b="0" i="0" u="none" strike="noStrike" dirty="0">
                          <a:solidFill>
                            <a:schemeClr val="tx2"/>
                          </a:solidFill>
                          <a:effectLst/>
                          <a:latin typeface="+mn-lt"/>
                        </a:rPr>
                        <a:t>69.5</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0.2</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5.0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3.0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643908447"/>
                  </a:ext>
                </a:extLst>
              </a:tr>
              <a:tr h="685800">
                <a:tc>
                  <a:txBody>
                    <a:bodyPr/>
                    <a:lstStyle/>
                    <a:p>
                      <a:pPr marL="61913" lvl="0" indent="0" algn="ctr" rtl="0" fontAlgn="ctr">
                        <a:tabLst/>
                      </a:pPr>
                      <a:r>
                        <a:rPr lang="zh-CN" altLang="en-US" sz="2400" u="none" strike="noStrike" dirty="0">
                          <a:solidFill>
                            <a:schemeClr val="tx2"/>
                          </a:solidFill>
                          <a:effectLst/>
                          <a:latin typeface="+mn-lt"/>
                        </a:rPr>
                        <a:t>三级 </a:t>
                      </a:r>
                      <a:r>
                        <a:rPr lang="en-US" sz="2400" u="none" strike="noStrike" dirty="0">
                          <a:solidFill>
                            <a:schemeClr val="tx2"/>
                          </a:solidFill>
                          <a:effectLst/>
                          <a:latin typeface="+mn-lt"/>
                        </a:rPr>
                        <a:t>U.S. No. 3</a:t>
                      </a:r>
                      <a:endParaRPr lang="en-US" sz="2400" b="0" i="0" u="none" strike="noStrike" dirty="0">
                        <a:solidFill>
                          <a:schemeClr val="tx2"/>
                        </a:solidFill>
                        <a:effectLst/>
                        <a:latin typeface="+mn-lt"/>
                      </a:endParaRPr>
                    </a:p>
                  </a:txBody>
                  <a:tcPr marL="1143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52.0</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66.9</a:t>
                      </a: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0.5</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7.0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4.0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00187913"/>
                  </a:ext>
                </a:extLst>
              </a:tr>
              <a:tr h="685800">
                <a:tc>
                  <a:txBody>
                    <a:bodyPr/>
                    <a:lstStyle/>
                    <a:p>
                      <a:pPr marL="61913" lvl="0" indent="0" algn="ctr" rtl="0" fontAlgn="ctr"/>
                      <a:r>
                        <a:rPr lang="zh-CN" altLang="en-US" sz="2400" u="none" strike="noStrike" dirty="0">
                          <a:solidFill>
                            <a:schemeClr val="tx2"/>
                          </a:solidFill>
                          <a:effectLst/>
                          <a:latin typeface="+mn-lt"/>
                        </a:rPr>
                        <a:t>四级 </a:t>
                      </a:r>
                      <a:r>
                        <a:rPr lang="en-US" sz="2400" u="none" strike="noStrike" dirty="0">
                          <a:solidFill>
                            <a:schemeClr val="tx2"/>
                          </a:solidFill>
                          <a:effectLst/>
                          <a:latin typeface="+mn-lt"/>
                        </a:rPr>
                        <a:t>U.S. No. 4</a:t>
                      </a:r>
                      <a:endParaRPr lang="en-US" sz="2400" b="0" i="0" u="none" strike="noStrike" dirty="0">
                        <a:solidFill>
                          <a:schemeClr val="tx2"/>
                        </a:solidFill>
                        <a:effectLst/>
                        <a:latin typeface="+mn-lt"/>
                      </a:endParaRPr>
                    </a:p>
                  </a:txBody>
                  <a:tcPr marL="1143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b="0" i="0" u="none" strike="noStrike" dirty="0">
                          <a:solidFill>
                            <a:schemeClr val="tx2"/>
                          </a:solidFill>
                          <a:effectLst/>
                          <a:latin typeface="+mn-lt"/>
                        </a:rPr>
                        <a:t>49.0</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b="0" i="0" u="none" strike="noStrike" dirty="0">
                          <a:solidFill>
                            <a:schemeClr val="tx2"/>
                          </a:solidFill>
                          <a:effectLst/>
                          <a:latin typeface="+mn-lt"/>
                        </a:rPr>
                        <a:t>63.1</a:t>
                      </a: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1.0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10.0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tc>
                  <a:txBody>
                    <a:bodyPr/>
                    <a:lstStyle/>
                    <a:p>
                      <a:pPr algn="ctr" rtl="0" fontAlgn="ctr"/>
                      <a:r>
                        <a:rPr lang="en-US" sz="3200" u="none" strike="noStrike" dirty="0">
                          <a:solidFill>
                            <a:schemeClr val="tx2"/>
                          </a:solidFill>
                          <a:effectLst/>
                          <a:latin typeface="+mn-lt"/>
                        </a:rPr>
                        <a:t>5.0</a:t>
                      </a:r>
                      <a:endParaRPr lang="en-US" sz="3200" b="0" i="0" u="none" strike="noStrike" dirty="0">
                        <a:solidFill>
                          <a:schemeClr val="tx2"/>
                        </a:solidFill>
                        <a:effectLst/>
                        <a:latin typeface="+mn-lt"/>
                      </a:endParaRPr>
                    </a:p>
                  </a:txBody>
                  <a:tcPr marL="12700" marR="12700" marT="12700" marB="0" anchor="ctr">
                    <a:lnL>
                      <a:noFill/>
                    </a:lnL>
                    <a:lnR>
                      <a:noFill/>
                    </a:lnR>
                    <a:lnT>
                      <a:noFill/>
                    </a:lnT>
                    <a:lnB>
                      <a:noFill/>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1520238347"/>
                  </a:ext>
                </a:extLst>
              </a:tr>
              <a:tr h="685800">
                <a:tc>
                  <a:txBody>
                    <a:bodyPr/>
                    <a:lstStyle/>
                    <a:p>
                      <a:pPr marL="61913" lvl="0" indent="0" algn="ctr" rtl="0" fontAlgn="ctr"/>
                      <a:r>
                        <a:rPr lang="zh-CN" altLang="en-US" sz="2400" u="none" strike="noStrike" dirty="0">
                          <a:solidFill>
                            <a:schemeClr val="tx2"/>
                          </a:solidFill>
                          <a:effectLst/>
                          <a:latin typeface="+mn-lt"/>
                        </a:rPr>
                        <a:t>五级 </a:t>
                      </a:r>
                      <a:r>
                        <a:rPr lang="en-US" sz="2400" u="none" strike="noStrike" dirty="0">
                          <a:solidFill>
                            <a:schemeClr val="tx2"/>
                          </a:solidFill>
                          <a:effectLst/>
                          <a:latin typeface="+mn-lt"/>
                        </a:rPr>
                        <a:t>U.S. No. 5</a:t>
                      </a:r>
                      <a:endParaRPr lang="en-US" sz="2400" b="0" i="0" u="none" strike="noStrike" dirty="0">
                        <a:solidFill>
                          <a:schemeClr val="tx2"/>
                        </a:solidFill>
                        <a:effectLst/>
                        <a:latin typeface="+mn-lt"/>
                      </a:endParaRPr>
                    </a:p>
                  </a:txBody>
                  <a:tcPr marL="1143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46.0</a:t>
                      </a:r>
                    </a:p>
                  </a:txBody>
                  <a:tcPr marL="127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3200" b="0" i="0" u="none" strike="noStrike" dirty="0">
                          <a:solidFill>
                            <a:schemeClr val="tx2"/>
                          </a:solidFill>
                          <a:effectLst/>
                          <a:latin typeface="+mn-lt"/>
                        </a:rPr>
                        <a:t>59.2</a:t>
                      </a:r>
                    </a:p>
                  </a:txBody>
                  <a:tcPr marL="127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3.0</a:t>
                      </a:r>
                      <a:endParaRPr lang="en-US" sz="3200" b="0" i="0" u="none" strike="noStrike" dirty="0">
                        <a:solidFill>
                          <a:schemeClr val="tx2"/>
                        </a:solidFill>
                        <a:effectLst/>
                        <a:latin typeface="+mn-lt"/>
                      </a:endParaRPr>
                    </a:p>
                  </a:txBody>
                  <a:tcPr marL="127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15.0</a:t>
                      </a:r>
                      <a:endParaRPr lang="en-US" sz="3200" b="0" i="0" u="none" strike="noStrike" dirty="0">
                        <a:solidFill>
                          <a:schemeClr val="tx2"/>
                        </a:solidFill>
                        <a:effectLst/>
                        <a:latin typeface="+mn-lt"/>
                      </a:endParaRPr>
                    </a:p>
                  </a:txBody>
                  <a:tcPr marL="127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3200" u="none" strike="noStrike" dirty="0">
                          <a:solidFill>
                            <a:schemeClr val="tx2"/>
                          </a:solidFill>
                          <a:effectLst/>
                          <a:latin typeface="+mn-lt"/>
                        </a:rPr>
                        <a:t>7.0</a:t>
                      </a:r>
                      <a:endParaRPr lang="en-US" sz="3200" b="0" i="0" u="none" strike="noStrike" dirty="0">
                        <a:solidFill>
                          <a:schemeClr val="tx2"/>
                        </a:solidFill>
                        <a:effectLst/>
                        <a:latin typeface="+mn-lt"/>
                      </a:endParaRPr>
                    </a:p>
                  </a:txBody>
                  <a:tcPr marL="12700" marR="12700" marT="1270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6494351"/>
                  </a:ext>
                </a:extLst>
              </a:tr>
            </a:tbl>
          </a:graphicData>
        </a:graphic>
      </p:graphicFrame>
    </p:spTree>
    <p:custDataLst>
      <p:tags r:id="rId1"/>
    </p:custDataLst>
    <p:extLst>
      <p:ext uri="{BB962C8B-B14F-4D97-AF65-F5344CB8AC3E}">
        <p14:creationId xmlns:p14="http://schemas.microsoft.com/office/powerpoint/2010/main" val="136979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等级指标 </a:t>
            </a:r>
            <a:r>
              <a:rPr lang="en-US" dirty="0"/>
              <a:t>Grade Factors</a:t>
            </a:r>
          </a:p>
        </p:txBody>
      </p:sp>
      <p:graphicFrame>
        <p:nvGraphicFramePr>
          <p:cNvPr id="6" name="Table 5"/>
          <p:cNvGraphicFramePr>
            <a:graphicFrameLocks noGrp="1"/>
          </p:cNvGraphicFramePr>
          <p:nvPr>
            <p:extLst>
              <p:ext uri="{D42A27DB-BD31-4B8C-83A1-F6EECF244321}">
                <p14:modId xmlns:p14="http://schemas.microsoft.com/office/powerpoint/2010/main" val="3886629033"/>
              </p:ext>
            </p:extLst>
          </p:nvPr>
        </p:nvGraphicFramePr>
        <p:xfrm>
          <a:off x="-1" y="1565770"/>
          <a:ext cx="12192002" cy="4030218"/>
        </p:xfrm>
        <a:graphic>
          <a:graphicData uri="http://schemas.openxmlformats.org/drawingml/2006/table">
            <a:tbl>
              <a:tblPr bandRow="1">
                <a:tableStyleId>{68D230F3-CF80-4859-8CE7-A43EE81993B5}</a:tableStyleId>
              </a:tblPr>
              <a:tblGrid>
                <a:gridCol w="3463963">
                  <a:extLst>
                    <a:ext uri="{9D8B030D-6E8A-4147-A177-3AD203B41FA5}">
                      <a16:colId xmlns:a16="http://schemas.microsoft.com/office/drawing/2014/main" val="3960001465"/>
                    </a:ext>
                  </a:extLst>
                </a:gridCol>
                <a:gridCol w="1699390">
                  <a:extLst>
                    <a:ext uri="{9D8B030D-6E8A-4147-A177-3AD203B41FA5}">
                      <a16:colId xmlns:a16="http://schemas.microsoft.com/office/drawing/2014/main" val="476811793"/>
                    </a:ext>
                  </a:extLst>
                </a:gridCol>
                <a:gridCol w="1655076">
                  <a:extLst>
                    <a:ext uri="{9D8B030D-6E8A-4147-A177-3AD203B41FA5}">
                      <a16:colId xmlns:a16="http://schemas.microsoft.com/office/drawing/2014/main" val="4123558040"/>
                    </a:ext>
                  </a:extLst>
                </a:gridCol>
                <a:gridCol w="1791191">
                  <a:extLst>
                    <a:ext uri="{9D8B030D-6E8A-4147-A177-3AD203B41FA5}">
                      <a16:colId xmlns:a16="http://schemas.microsoft.com/office/drawing/2014/main" val="2537082509"/>
                    </a:ext>
                  </a:extLst>
                </a:gridCol>
                <a:gridCol w="1791191">
                  <a:extLst>
                    <a:ext uri="{9D8B030D-6E8A-4147-A177-3AD203B41FA5}">
                      <a16:colId xmlns:a16="http://schemas.microsoft.com/office/drawing/2014/main" val="2968029455"/>
                    </a:ext>
                  </a:extLst>
                </a:gridCol>
                <a:gridCol w="1791191">
                  <a:extLst>
                    <a:ext uri="{9D8B030D-6E8A-4147-A177-3AD203B41FA5}">
                      <a16:colId xmlns:a16="http://schemas.microsoft.com/office/drawing/2014/main" val="4094961775"/>
                    </a:ext>
                  </a:extLst>
                </a:gridCol>
              </a:tblGrid>
              <a:tr h="822960">
                <a:tc>
                  <a:txBody>
                    <a:bodyPr/>
                    <a:lstStyle/>
                    <a:p>
                      <a:pPr algn="l" fontAlgn="b">
                        <a:lnSpc>
                          <a:spcPct val="85000"/>
                        </a:lnSpc>
                      </a:pPr>
                      <a:endParaRPr lang="en-US" sz="29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900" u="none" strike="noStrike" dirty="0">
                          <a:solidFill>
                            <a:schemeClr val="tx2"/>
                          </a:solidFill>
                          <a:effectLst/>
                          <a:latin typeface="Arial Narrow" panose="020B0606020202030204" pitchFamily="34" charset="0"/>
                        </a:rPr>
                        <a:t>样本数</a:t>
                      </a:r>
                      <a:r>
                        <a:rPr lang="en-US" sz="2900" u="none" strike="noStrike" dirty="0">
                          <a:solidFill>
                            <a:schemeClr val="tx2"/>
                          </a:solidFill>
                          <a:effectLst/>
                          <a:latin typeface="Arial Narrow" panose="020B0606020202030204" pitchFamily="34" charset="0"/>
                        </a:rPr>
                        <a:t>Number of </a:t>
                      </a:r>
                      <a:br>
                        <a:rPr lang="en-US" sz="2900" u="none" strike="noStrike" dirty="0">
                          <a:solidFill>
                            <a:schemeClr val="tx2"/>
                          </a:solidFill>
                          <a:effectLst/>
                          <a:latin typeface="Arial Narrow" panose="020B0606020202030204" pitchFamily="34" charset="0"/>
                        </a:rPr>
                      </a:br>
                      <a:r>
                        <a:rPr lang="en-US" sz="2900" u="none" strike="noStrike" dirty="0">
                          <a:solidFill>
                            <a:schemeClr val="tx2"/>
                          </a:solidFill>
                          <a:effectLst/>
                          <a:latin typeface="Arial Narrow" panose="020B0606020202030204" pitchFamily="34" charset="0"/>
                        </a:rPr>
                        <a:t>Samples</a:t>
                      </a:r>
                      <a:endParaRPr lang="en-US" sz="29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900" u="none" strike="noStrike" dirty="0">
                          <a:solidFill>
                            <a:schemeClr val="tx2"/>
                          </a:solidFill>
                          <a:effectLst/>
                          <a:latin typeface="Arial Narrow" panose="020B0606020202030204" pitchFamily="34" charset="0"/>
                        </a:rPr>
                        <a:t>平均值</a:t>
                      </a:r>
                      <a:r>
                        <a:rPr lang="en-US" sz="2900" u="none" strike="noStrike" dirty="0">
                          <a:solidFill>
                            <a:schemeClr val="tx2"/>
                          </a:solidFill>
                          <a:effectLst/>
                          <a:latin typeface="Arial Narrow" panose="020B0606020202030204" pitchFamily="34" charset="0"/>
                        </a:rPr>
                        <a:t>Average</a:t>
                      </a:r>
                      <a:endParaRPr lang="en-US" sz="29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900" u="none" strike="noStrike" dirty="0">
                          <a:solidFill>
                            <a:schemeClr val="tx2"/>
                          </a:solidFill>
                          <a:effectLst/>
                          <a:latin typeface="Arial Narrow" panose="020B0606020202030204" pitchFamily="34" charset="0"/>
                        </a:rPr>
                        <a:t>标准差</a:t>
                      </a:r>
                      <a:r>
                        <a:rPr lang="en-US" sz="2900" u="none" strike="noStrike" dirty="0">
                          <a:solidFill>
                            <a:schemeClr val="tx2"/>
                          </a:solidFill>
                          <a:effectLst/>
                          <a:latin typeface="Arial Narrow" panose="020B0606020202030204" pitchFamily="34" charset="0"/>
                        </a:rPr>
                        <a:t>Standard </a:t>
                      </a:r>
                    </a:p>
                    <a:p>
                      <a:pPr algn="ctr" fontAlgn="b">
                        <a:lnSpc>
                          <a:spcPct val="85000"/>
                        </a:lnSpc>
                      </a:pPr>
                      <a:r>
                        <a:rPr lang="en-US" sz="2900" u="none" strike="noStrike" dirty="0">
                          <a:solidFill>
                            <a:schemeClr val="tx2"/>
                          </a:solidFill>
                          <a:effectLst/>
                          <a:latin typeface="Arial Narrow" panose="020B0606020202030204" pitchFamily="34" charset="0"/>
                        </a:rPr>
                        <a:t>Deviation</a:t>
                      </a:r>
                      <a:endParaRPr lang="en-US" sz="2900" b="0" i="0" u="none" strike="noStrike" dirty="0">
                        <a:solidFill>
                          <a:schemeClr val="tx2"/>
                        </a:solidFill>
                        <a:effectLst/>
                        <a:latin typeface="Arial Narrow" panose="020B0606020202030204" pitchFamily="34" charset="0"/>
                      </a:endParaRPr>
                    </a:p>
                  </a:txBody>
                  <a:tcPr marL="12700" marR="12700" marT="12700" marB="0" anchor="b">
                    <a:lnL>
                      <a:noFill/>
                    </a:lnL>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900" b="0" i="0" u="none" strike="noStrike" dirty="0">
                          <a:solidFill>
                            <a:schemeClr val="tx2"/>
                          </a:solidFill>
                          <a:effectLst/>
                          <a:latin typeface="Arial Narrow" panose="020B0606020202030204" pitchFamily="34" charset="0"/>
                        </a:rPr>
                        <a:t>最小值</a:t>
                      </a:r>
                      <a:r>
                        <a:rPr lang="en-US" sz="2900" b="0" i="0" u="none" strike="noStrike" dirty="0">
                          <a:solidFill>
                            <a:schemeClr val="tx2"/>
                          </a:solidFill>
                          <a:effectLst/>
                          <a:latin typeface="Arial Narrow" panose="020B0606020202030204" pitchFamily="34" charset="0"/>
                        </a:rPr>
                        <a:t>Minimum</a:t>
                      </a:r>
                    </a:p>
                  </a:txBody>
                  <a:tcPr marL="12700" marR="12700" marT="12700" marB="0" anchor="b">
                    <a:lnL w="19050" cap="flat" cmpd="sng" algn="ctr">
                      <a:solidFill>
                        <a:schemeClr val="tx2"/>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900" u="none" strike="noStrike" dirty="0">
                          <a:solidFill>
                            <a:schemeClr val="tx2"/>
                          </a:solidFill>
                          <a:effectLst/>
                          <a:latin typeface="Arial Narrow" panose="020B0606020202030204" pitchFamily="34" charset="0"/>
                        </a:rPr>
                        <a:t>最大值</a:t>
                      </a:r>
                      <a:r>
                        <a:rPr lang="en-US" sz="2900" u="none" strike="noStrike" dirty="0">
                          <a:solidFill>
                            <a:schemeClr val="tx2"/>
                          </a:solidFill>
                          <a:effectLst/>
                          <a:latin typeface="Arial Narrow" panose="020B0606020202030204" pitchFamily="34" charset="0"/>
                        </a:rPr>
                        <a:t>Maximum</a:t>
                      </a:r>
                      <a:endParaRPr lang="en-US" sz="2900" b="0" i="0" u="none" strike="noStrike" dirty="0">
                        <a:solidFill>
                          <a:schemeClr val="tx2"/>
                        </a:solidFill>
                        <a:effectLst/>
                        <a:latin typeface="Arial Narrow" panose="020B060602020203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80821370"/>
                  </a:ext>
                </a:extLst>
              </a:tr>
              <a:tr h="548640">
                <a:tc>
                  <a:txBody>
                    <a:bodyPr/>
                    <a:lstStyle/>
                    <a:p>
                      <a:pPr algn="l" rtl="0" fontAlgn="ctr"/>
                      <a:r>
                        <a:rPr lang="zh-CN" altLang="en-US" sz="2000" u="none" strike="noStrike" dirty="0">
                          <a:solidFill>
                            <a:schemeClr val="tx2"/>
                          </a:solidFill>
                          <a:effectLst/>
                          <a:latin typeface="+mn-lt"/>
                        </a:rPr>
                        <a:t>容重</a:t>
                      </a:r>
                      <a:r>
                        <a:rPr lang="en-US" altLang="zh-CN" sz="2000" u="none" strike="noStrike" dirty="0">
                          <a:solidFill>
                            <a:schemeClr val="tx2"/>
                          </a:solidFill>
                          <a:effectLst/>
                          <a:latin typeface="+mn-lt"/>
                        </a:rPr>
                        <a:t>(</a:t>
                      </a:r>
                      <a:r>
                        <a:rPr lang="zh-CN" altLang="en-US" sz="2000" b="0" i="0" u="none" strike="noStrike" kern="1200" dirty="0">
                          <a:solidFill>
                            <a:schemeClr val="tx2"/>
                          </a:solidFill>
                          <a:effectLst/>
                          <a:latin typeface="+mn-lt"/>
                          <a:ea typeface="+mn-ea"/>
                          <a:cs typeface="+mn-cs"/>
                        </a:rPr>
                        <a:t>磅</a:t>
                      </a:r>
                      <a:r>
                        <a:rPr lang="en-US" altLang="zh-CN" sz="2000" b="0" i="0" u="none" strike="noStrike" kern="1200" dirty="0">
                          <a:solidFill>
                            <a:schemeClr val="tx2"/>
                          </a:solidFill>
                          <a:effectLst/>
                          <a:latin typeface="+mn-lt"/>
                          <a:ea typeface="+mn-ea"/>
                          <a:cs typeface="+mn-cs"/>
                        </a:rPr>
                        <a:t>/</a:t>
                      </a:r>
                      <a:r>
                        <a:rPr lang="zh-CN" altLang="en-US" sz="2000" b="0" i="0" u="none" strike="noStrike" kern="1200" dirty="0">
                          <a:solidFill>
                            <a:schemeClr val="tx2"/>
                          </a:solidFill>
                          <a:effectLst/>
                          <a:latin typeface="+mn-lt"/>
                          <a:ea typeface="+mn-ea"/>
                          <a:cs typeface="+mn-cs"/>
                        </a:rPr>
                        <a:t>蒲式耳</a:t>
                      </a:r>
                      <a:r>
                        <a:rPr lang="en-US" altLang="zh-CN" sz="2000" u="none" strike="noStrike" dirty="0">
                          <a:solidFill>
                            <a:schemeClr val="tx2"/>
                          </a:solidFill>
                          <a:effectLst/>
                          <a:latin typeface="+mn-lt"/>
                        </a:rPr>
                        <a:t>)</a:t>
                      </a:r>
                    </a:p>
                    <a:p>
                      <a:pPr algn="l" rtl="0" fontAlgn="ctr"/>
                      <a:r>
                        <a:rPr lang="en-US" sz="2000" u="none" strike="noStrike" dirty="0">
                          <a:solidFill>
                            <a:schemeClr val="tx2"/>
                          </a:solidFill>
                          <a:effectLst/>
                          <a:latin typeface="+mn-lt"/>
                        </a:rPr>
                        <a:t>Test Weight (</a:t>
                      </a:r>
                      <a:r>
                        <a:rPr lang="en-US" sz="2000" u="none" strike="noStrike" dirty="0" err="1">
                          <a:solidFill>
                            <a:schemeClr val="tx2"/>
                          </a:solidFill>
                          <a:effectLst/>
                          <a:latin typeface="+mn-lt"/>
                        </a:rPr>
                        <a:t>lb</a:t>
                      </a:r>
                      <a:r>
                        <a:rPr lang="en-US" sz="2000" u="none" strike="noStrike" dirty="0">
                          <a:solidFill>
                            <a:schemeClr val="tx2"/>
                          </a:solidFill>
                          <a:effectLst/>
                          <a:latin typeface="+mn-lt"/>
                        </a:rPr>
                        <a:t>/bu)</a:t>
                      </a:r>
                      <a:endParaRPr lang="en-US" sz="2000" b="0" i="0" u="none" strike="noStrike" dirty="0">
                        <a:solidFill>
                          <a:schemeClr val="tx2"/>
                        </a:solidFill>
                        <a:effectLst/>
                        <a:latin typeface="+mn-lt"/>
                      </a:endParaRPr>
                    </a:p>
                  </a:txBody>
                  <a:tcPr marL="114300" marR="12700" marT="12700" marB="0" anchor="ct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297</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58.0 </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0.63 </a:t>
                      </a:r>
                    </a:p>
                  </a:txBody>
                  <a:tcPr marL="0" marR="0" marT="0" marB="0" anchor="b">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55.6 </a:t>
                      </a:r>
                    </a:p>
                  </a:txBody>
                  <a:tcPr marL="0" marR="0" marT="0" marB="0" anchor="b">
                    <a:lnL w="19050" cap="flat" cmpd="sng" algn="ctr">
                      <a:solidFill>
                        <a:schemeClr val="tx2"/>
                      </a:solidFill>
                      <a:prstDash val="sysDot"/>
                      <a:round/>
                      <a:headEnd type="none" w="med" len="med"/>
                      <a:tailEnd type="none" w="med" len="med"/>
                    </a:lnL>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61.3 </a:t>
                      </a:r>
                    </a:p>
                  </a:txBody>
                  <a:tcPr marL="0" marR="0" marT="0" marB="0" anchor="b">
                    <a:lnT w="12700" cap="flat" cmpd="sng" algn="ctr">
                      <a:noFill/>
                      <a:prstDash val="solid"/>
                      <a:round/>
                      <a:headEnd type="none" w="med" len="med"/>
                      <a:tailEnd type="none" w="med" len="med"/>
                    </a:lnT>
                  </a:tcPr>
                </a:tc>
                <a:extLst>
                  <a:ext uri="{0D108BD9-81ED-4DB2-BD59-A6C34878D82A}">
                    <a16:rowId xmlns:a16="http://schemas.microsoft.com/office/drawing/2014/main" val="195545150"/>
                  </a:ext>
                </a:extLst>
              </a:tr>
              <a:tr h="5486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2000" u="none" strike="noStrike" dirty="0">
                          <a:solidFill>
                            <a:schemeClr val="tx2"/>
                          </a:solidFill>
                          <a:effectLst/>
                          <a:latin typeface="+mn-lt"/>
                        </a:rPr>
                        <a:t>容重（</a:t>
                      </a:r>
                      <a:r>
                        <a:rPr lang="zh-CN" altLang="en-US" sz="2000" u="none" strike="noStrike" kern="1200" baseline="0" dirty="0">
                          <a:solidFill>
                            <a:schemeClr val="tx2"/>
                          </a:solidFill>
                          <a:effectLst/>
                          <a:latin typeface="+mn-lt"/>
                          <a:ea typeface="+mn-ea"/>
                          <a:cs typeface="+mn-cs"/>
                        </a:rPr>
                        <a:t>千克</a:t>
                      </a:r>
                      <a:r>
                        <a:rPr lang="en-US" altLang="zh-CN" sz="2000" u="none" strike="noStrike" kern="1200" baseline="0" dirty="0">
                          <a:solidFill>
                            <a:schemeClr val="tx2"/>
                          </a:solidFill>
                          <a:effectLst/>
                          <a:latin typeface="+mn-lt"/>
                          <a:ea typeface="+mn-ea"/>
                          <a:cs typeface="+mn-cs"/>
                        </a:rPr>
                        <a:t>/</a:t>
                      </a:r>
                      <a:r>
                        <a:rPr lang="zh-CN" altLang="en-US" sz="2000" u="none" strike="noStrike" kern="1200" baseline="0" dirty="0">
                          <a:solidFill>
                            <a:schemeClr val="tx2"/>
                          </a:solidFill>
                          <a:effectLst/>
                          <a:latin typeface="+mn-lt"/>
                          <a:ea typeface="+mn-ea"/>
                          <a:cs typeface="+mn-cs"/>
                        </a:rPr>
                        <a:t>百公升）</a:t>
                      </a:r>
                      <a:endParaRPr lang="en-US" altLang="zh-CN" sz="2000" u="none" strike="noStrike" kern="1200" baseline="0" dirty="0">
                        <a:solidFill>
                          <a:schemeClr val="tx2"/>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2000" u="none" strike="noStrike" dirty="0">
                          <a:solidFill>
                            <a:schemeClr val="tx2"/>
                          </a:solidFill>
                          <a:effectLst/>
                          <a:latin typeface="+mn-lt"/>
                        </a:rPr>
                        <a:t>Test Weight (</a:t>
                      </a:r>
                      <a:r>
                        <a:rPr lang="zh-CN" altLang="en-US" sz="2000" u="none" strike="noStrike" kern="1200" baseline="0" dirty="0">
                          <a:solidFill>
                            <a:schemeClr val="tx2"/>
                          </a:solidFill>
                          <a:effectLst/>
                          <a:latin typeface="+mn-lt"/>
                          <a:ea typeface="+mn-ea"/>
                          <a:cs typeface="+mn-cs"/>
                        </a:rPr>
                        <a:t> </a:t>
                      </a:r>
                      <a:r>
                        <a:rPr lang="en-US" sz="2000" u="none" strike="noStrike" dirty="0">
                          <a:solidFill>
                            <a:schemeClr val="tx2"/>
                          </a:solidFill>
                          <a:effectLst/>
                          <a:latin typeface="+mn-lt"/>
                        </a:rPr>
                        <a:t>kg/hl)</a:t>
                      </a:r>
                      <a:endParaRPr lang="en-US" sz="2000" b="0" i="0" u="none" strike="noStrike" dirty="0">
                        <a:solidFill>
                          <a:schemeClr val="tx2"/>
                        </a:solidFill>
                        <a:effectLst/>
                        <a:latin typeface="+mn-lt"/>
                      </a:endParaRP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297</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74.6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0.81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71.6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78.9 </a:t>
                      </a:r>
                    </a:p>
                  </a:txBody>
                  <a:tcPr marL="0" marR="0" marT="0" marB="0" anchor="b">
                    <a:solidFill>
                      <a:schemeClr val="bg1">
                        <a:lumMod val="85000"/>
                        <a:alpha val="40000"/>
                      </a:schemeClr>
                    </a:solidFill>
                  </a:tcPr>
                </a:tc>
                <a:extLst>
                  <a:ext uri="{0D108BD9-81ED-4DB2-BD59-A6C34878D82A}">
                    <a16:rowId xmlns:a16="http://schemas.microsoft.com/office/drawing/2014/main" val="1643908447"/>
                  </a:ext>
                </a:extLst>
              </a:tr>
              <a:tr h="548640">
                <a:tc>
                  <a:txBody>
                    <a:bodyPr/>
                    <a:lstStyle/>
                    <a:p>
                      <a:pPr lvl="0" algn="l" rtl="0" fontAlgn="ctr"/>
                      <a:r>
                        <a:rPr lang="zh-CN" altLang="en-US" sz="2000" u="none" strike="noStrike" dirty="0">
                          <a:solidFill>
                            <a:schemeClr val="tx2"/>
                          </a:solidFill>
                          <a:effectLst/>
                          <a:latin typeface="+mn-lt"/>
                        </a:rPr>
                        <a:t>破碎粒和杂质</a:t>
                      </a:r>
                      <a:r>
                        <a:rPr lang="en-US" sz="2000" u="none" strike="noStrike" dirty="0">
                          <a:solidFill>
                            <a:schemeClr val="tx2"/>
                          </a:solidFill>
                          <a:effectLst/>
                          <a:latin typeface="+mn-lt"/>
                        </a:rPr>
                        <a:t>BCFM (%)</a:t>
                      </a:r>
                      <a:endParaRPr lang="en-US" sz="2000" b="0" i="0" u="none" strike="noStrike" dirty="0">
                        <a:solidFill>
                          <a:schemeClr val="tx2"/>
                        </a:solidFill>
                        <a:effectLst/>
                        <a:latin typeface="+mn-lt"/>
                      </a:endParaRPr>
                    </a:p>
                  </a:txBody>
                  <a:tcPr marL="114300" marR="12700" marT="12700" marB="0" anchor="ct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300</a:t>
                      </a:r>
                    </a:p>
                  </a:txBody>
                  <a:tcPr marL="0" marR="0" marT="0" marB="0" anchor="b"/>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2.7 </a:t>
                      </a:r>
                    </a:p>
                  </a:txBody>
                  <a:tcPr marL="0" marR="0" marT="0" marB="0" anchor="b"/>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0.41 </a:t>
                      </a:r>
                    </a:p>
                  </a:txBody>
                  <a:tcPr marL="0" marR="0" marT="0" marB="0" anchor="b">
                    <a:lnR w="19050" cap="flat" cmpd="sng" algn="ctr">
                      <a:solidFill>
                        <a:schemeClr val="tx2"/>
                      </a:solidFill>
                      <a:prstDash val="sysDot"/>
                      <a:round/>
                      <a:headEnd type="none" w="med" len="med"/>
                      <a:tailEnd type="none" w="med" len="med"/>
                    </a:lnR>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0.8 </a:t>
                      </a:r>
                    </a:p>
                  </a:txBody>
                  <a:tcPr marL="0" marR="0" marT="0" marB="0" anchor="b">
                    <a:lnL w="19050" cap="flat" cmpd="sng" algn="ctr">
                      <a:solidFill>
                        <a:schemeClr val="tx2"/>
                      </a:solidFill>
                      <a:prstDash val="sysDot"/>
                      <a:round/>
                      <a:headEnd type="none" w="med" len="med"/>
                      <a:tailEnd type="none" w="med" len="med"/>
                    </a:ln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3.9</a:t>
                      </a:r>
                    </a:p>
                  </a:txBody>
                  <a:tcPr marL="0" marR="0" marT="0" marB="0" anchor="b"/>
                </a:tc>
                <a:extLst>
                  <a:ext uri="{0D108BD9-81ED-4DB2-BD59-A6C34878D82A}">
                    <a16:rowId xmlns:a16="http://schemas.microsoft.com/office/drawing/2014/main" val="1500187913"/>
                  </a:ext>
                </a:extLst>
              </a:tr>
              <a:tr h="548640">
                <a:tc>
                  <a:txBody>
                    <a:bodyPr/>
                    <a:lstStyle/>
                    <a:p>
                      <a:pPr lvl="0" algn="l" rtl="0" fontAlgn="ctr"/>
                      <a:r>
                        <a:rPr lang="zh-CN" altLang="en-US" sz="2000" u="none" strike="noStrike" dirty="0">
                          <a:solidFill>
                            <a:schemeClr val="tx2"/>
                          </a:solidFill>
                          <a:effectLst/>
                          <a:latin typeface="+mn-lt"/>
                        </a:rPr>
                        <a:t>总损 </a:t>
                      </a:r>
                      <a:r>
                        <a:rPr lang="en-US" sz="2000" u="none" strike="noStrike" dirty="0">
                          <a:solidFill>
                            <a:schemeClr val="tx2"/>
                          </a:solidFill>
                          <a:effectLst/>
                          <a:latin typeface="+mn-lt"/>
                        </a:rPr>
                        <a:t>Total Damage (%)</a:t>
                      </a: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300</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2.3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1.53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0.2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31.1 </a:t>
                      </a:r>
                    </a:p>
                  </a:txBody>
                  <a:tcPr marL="0" marR="0" marT="0" marB="0" anchor="b">
                    <a:solidFill>
                      <a:schemeClr val="bg1">
                        <a:lumMod val="85000"/>
                        <a:alpha val="40000"/>
                      </a:schemeClr>
                    </a:solidFill>
                  </a:tcPr>
                </a:tc>
                <a:extLst>
                  <a:ext uri="{0D108BD9-81ED-4DB2-BD59-A6C34878D82A}">
                    <a16:rowId xmlns:a16="http://schemas.microsoft.com/office/drawing/2014/main" val="1520238347"/>
                  </a:ext>
                </a:extLst>
              </a:tr>
              <a:tr h="548640">
                <a:tc>
                  <a:txBody>
                    <a:bodyPr/>
                    <a:lstStyle/>
                    <a:p>
                      <a:pPr algn="l" rtl="0" fontAlgn="ctr"/>
                      <a:r>
                        <a:rPr lang="zh-CN" altLang="en-US" sz="2000" u="none" strike="noStrike" dirty="0">
                          <a:solidFill>
                            <a:schemeClr val="tx2"/>
                          </a:solidFill>
                          <a:effectLst/>
                          <a:latin typeface="+mn-lt"/>
                        </a:rPr>
                        <a:t>热损 </a:t>
                      </a:r>
                      <a:r>
                        <a:rPr lang="en-US" sz="2000" u="none" strike="noStrike" dirty="0">
                          <a:solidFill>
                            <a:schemeClr val="tx2"/>
                          </a:solidFill>
                          <a:effectLst/>
                          <a:latin typeface="+mn-lt"/>
                        </a:rPr>
                        <a:t>Heat Damage (%)</a:t>
                      </a:r>
                    </a:p>
                  </a:txBody>
                  <a:tcPr marL="114300" marR="12700" marT="12700" marB="0" anchor="ctr">
                    <a:lnB>
                      <a:noFill/>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300</a:t>
                      </a:r>
                    </a:p>
                  </a:txBody>
                  <a:tcPr marL="0" marR="0" marT="0" marB="0" anchor="b">
                    <a:lnB>
                      <a:noFill/>
                    </a:lnB>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0.0 </a:t>
                      </a:r>
                    </a:p>
                  </a:txBody>
                  <a:tcPr marL="0" marR="0" marT="0" marB="0" anchor="b">
                    <a:lnB>
                      <a:noFill/>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0.00 </a:t>
                      </a:r>
                    </a:p>
                  </a:txBody>
                  <a:tcPr marL="0" marR="0" marT="0" marB="0" anchor="b">
                    <a:lnR w="12700" cap="flat" cmpd="sng" algn="ctr">
                      <a:solidFill>
                        <a:schemeClr val="tx1"/>
                      </a:solidFill>
                      <a:prstDash val="sysDot"/>
                      <a:round/>
                      <a:headEnd type="none" w="med" len="med"/>
                      <a:tailEnd type="none" w="med" len="med"/>
                    </a:lnR>
                    <a:lnB>
                      <a:noFill/>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0.0 </a:t>
                      </a:r>
                    </a:p>
                  </a:txBody>
                  <a:tcPr marL="0" marR="0" marT="0" marB="0" anchor="b">
                    <a:lnL w="12700" cap="flat" cmpd="sng" algn="ctr">
                      <a:solidFill>
                        <a:schemeClr val="tx1"/>
                      </a:solidFill>
                      <a:prstDash val="sysDot"/>
                      <a:round/>
                      <a:headEnd type="none" w="med" len="med"/>
                      <a:tailEnd type="none" w="med" len="med"/>
                    </a:lnL>
                    <a:lnB>
                      <a:noFill/>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0.1</a:t>
                      </a:r>
                    </a:p>
                  </a:txBody>
                  <a:tcPr marL="0" marR="0" marT="0" marB="0" anchor="b">
                    <a:lnB>
                      <a:noFill/>
                    </a:lnB>
                  </a:tcPr>
                </a:tc>
                <a:extLst>
                  <a:ext uri="{0D108BD9-81ED-4DB2-BD59-A6C34878D82A}">
                    <a16:rowId xmlns:a16="http://schemas.microsoft.com/office/drawing/2014/main" val="2366494351"/>
                  </a:ext>
                </a:extLst>
              </a:tr>
            </a:tbl>
          </a:graphicData>
        </a:graphic>
      </p:graphicFrame>
    </p:spTree>
    <p:custDataLst>
      <p:tags r:id="rId1"/>
    </p:custDataLst>
    <p:extLst>
      <p:ext uri="{BB962C8B-B14F-4D97-AF65-F5344CB8AC3E}">
        <p14:creationId xmlns:p14="http://schemas.microsoft.com/office/powerpoint/2010/main" val="24547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E029E3D-D364-44F2-A9D2-07042D3270DF}"/>
              </a:ext>
            </a:extLst>
          </p:cNvPr>
          <p:cNvSpPr/>
          <p:nvPr/>
        </p:nvSpPr>
        <p:spPr>
          <a:xfrm>
            <a:off x="3298420" y="4921856"/>
            <a:ext cx="4502548" cy="1519431"/>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1" name="Rectangle 50">
            <a:extLst>
              <a:ext uri="{FF2B5EF4-FFF2-40B4-BE49-F238E27FC236}">
                <a16:creationId xmlns:a16="http://schemas.microsoft.com/office/drawing/2014/main" id="{CED80ACD-AB6C-45A2-9B94-394E2A044BAE}"/>
              </a:ext>
            </a:extLst>
          </p:cNvPr>
          <p:cNvSpPr/>
          <p:nvPr/>
        </p:nvSpPr>
        <p:spPr>
          <a:xfrm>
            <a:off x="3151747" y="3424991"/>
            <a:ext cx="4675276" cy="1319273"/>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0" name="Rectangle 49">
            <a:extLst>
              <a:ext uri="{FF2B5EF4-FFF2-40B4-BE49-F238E27FC236}">
                <a16:creationId xmlns:a16="http://schemas.microsoft.com/office/drawing/2014/main" id="{5BBADBF6-385F-4096-8355-02E39458D207}"/>
              </a:ext>
            </a:extLst>
          </p:cNvPr>
          <p:cNvSpPr/>
          <p:nvPr/>
        </p:nvSpPr>
        <p:spPr>
          <a:xfrm>
            <a:off x="2695074" y="1798822"/>
            <a:ext cx="5316190" cy="1439077"/>
          </a:xfrm>
          <a:prstGeom prst="rect">
            <a:avLst/>
          </a:prstGeom>
          <a:solidFill>
            <a:schemeClr val="bg1">
              <a:lumMod val="95000"/>
            </a:schemeClr>
          </a:solidFill>
        </p:spPr>
        <p:txBody>
          <a:bodyPr wrap="square" tIns="45720">
            <a:noAutofit/>
          </a:bodyPr>
          <a:lstStyle/>
          <a:p>
            <a:pPr algn="ctr" defTabSz="914354">
              <a:lnSpc>
                <a:spcPts val="2300"/>
              </a:lnSpc>
              <a:spcBef>
                <a:spcPts val="600"/>
              </a:spcBef>
              <a:spcAft>
                <a:spcPts val="1800"/>
              </a:spcAft>
              <a:buClr>
                <a:srgbClr val="003E7E"/>
              </a:buClr>
              <a:defRPr/>
            </a:pPr>
            <a:endParaRPr lang="en-US" sz="2400" dirty="0"/>
          </a:p>
        </p:txBody>
      </p:sp>
      <p:sp>
        <p:nvSpPr>
          <p:cNvPr id="5" name="Title 4"/>
          <p:cNvSpPr>
            <a:spLocks noGrp="1"/>
          </p:cNvSpPr>
          <p:nvPr>
            <p:ph type="title"/>
          </p:nvPr>
        </p:nvSpPr>
        <p:spPr/>
        <p:txBody>
          <a:bodyPr/>
          <a:lstStyle/>
          <a:p>
            <a:r>
              <a:rPr lang="zh-CN" altLang="en-US" dirty="0"/>
              <a:t>化学成分 </a:t>
            </a:r>
            <a:r>
              <a:rPr lang="en-US" dirty="0"/>
              <a:t>Chemical Composition</a:t>
            </a:r>
          </a:p>
        </p:txBody>
      </p:sp>
      <p:sp>
        <p:nvSpPr>
          <p:cNvPr id="7" name="TextBox 6"/>
          <p:cNvSpPr txBox="1"/>
          <p:nvPr/>
        </p:nvSpPr>
        <p:spPr>
          <a:xfrm>
            <a:off x="3876731" y="1639637"/>
            <a:ext cx="3924237" cy="1730532"/>
          </a:xfrm>
          <a:prstGeom prst="rect">
            <a:avLst/>
          </a:prstGeom>
          <a:noFill/>
          <a:ln w="31750">
            <a:noFill/>
          </a:ln>
        </p:spPr>
        <p:txBody>
          <a:bodyPr wrap="square" lIns="121915" tIns="60957" rIns="121915" bIns="60957" rtlCol="0" anchor="ctr">
            <a:spAutoFit/>
          </a:bodyPr>
          <a:lstStyle>
            <a:defPPr>
              <a:defRPr lang="en-US"/>
            </a:defPPr>
            <a:lvl1pPr indent="0" algn="ctr">
              <a:lnSpc>
                <a:spcPts val="1800"/>
              </a:lnSpc>
              <a:spcAft>
                <a:spcPts val="1200"/>
              </a:spcAft>
              <a:buFont typeface="Wingdings" panose="05000000000000000000" pitchFamily="2" charset="2"/>
              <a:buNone/>
              <a:defRPr>
                <a:latin typeface="Arial" panose="020B0604020202020204" pitchFamily="34" charset="0"/>
                <a:cs typeface="Arial" panose="020B0604020202020204" pitchFamily="34" charset="0"/>
              </a:defRPr>
            </a:lvl1pPr>
          </a:lstStyle>
          <a:p>
            <a:pPr>
              <a:lnSpc>
                <a:spcPts val="2300"/>
              </a:lnSpc>
              <a:spcAft>
                <a:spcPts val="600"/>
              </a:spcAft>
            </a:pPr>
            <a:r>
              <a:rPr lang="zh-CN" altLang="en-US" dirty="0">
                <a:solidFill>
                  <a:schemeClr val="tx2"/>
                </a:solidFill>
              </a:rPr>
              <a:t>对家禽和家畜饲养很重要 </a:t>
            </a:r>
            <a:endParaRPr lang="en-US" altLang="zh-CN" dirty="0">
              <a:solidFill>
                <a:schemeClr val="tx2"/>
              </a:solidFill>
            </a:endParaRPr>
          </a:p>
          <a:p>
            <a:pPr>
              <a:lnSpc>
                <a:spcPts val="2300"/>
              </a:lnSpc>
              <a:spcAft>
                <a:spcPts val="600"/>
              </a:spcAft>
            </a:pPr>
            <a:r>
              <a:rPr lang="zh-CN" altLang="en-US" dirty="0">
                <a:solidFill>
                  <a:schemeClr val="tx2"/>
                </a:solidFill>
              </a:rPr>
              <a:t>供应必需氨基酸</a:t>
            </a:r>
            <a:br>
              <a:rPr lang="en-US" altLang="zh-CN" dirty="0">
                <a:solidFill>
                  <a:srgbClr val="333333"/>
                </a:solidFill>
              </a:rPr>
            </a:br>
            <a:r>
              <a:rPr lang="en-US" altLang="zh-CN" dirty="0">
                <a:solidFill>
                  <a:schemeClr val="tx2"/>
                </a:solidFill>
              </a:rPr>
              <a:t>Important for poultry and livestock feeding</a:t>
            </a:r>
          </a:p>
          <a:p>
            <a:pPr>
              <a:lnSpc>
                <a:spcPts val="2300"/>
              </a:lnSpc>
            </a:pPr>
            <a:r>
              <a:rPr lang="en-US" altLang="zh-CN" dirty="0">
                <a:solidFill>
                  <a:schemeClr val="tx2"/>
                </a:solidFill>
              </a:rPr>
              <a:t>Supplies essential amino acids</a:t>
            </a:r>
          </a:p>
        </p:txBody>
      </p:sp>
      <p:sp>
        <p:nvSpPr>
          <p:cNvPr id="9" name="TextBox 8"/>
          <p:cNvSpPr txBox="1"/>
          <p:nvPr/>
        </p:nvSpPr>
        <p:spPr>
          <a:xfrm>
            <a:off x="4320231" y="3576775"/>
            <a:ext cx="3532491" cy="986739"/>
          </a:xfrm>
          <a:prstGeom prst="rect">
            <a:avLst/>
          </a:prstGeom>
          <a:noFill/>
          <a:ln w="31750">
            <a:noFill/>
          </a:ln>
        </p:spPr>
        <p:txBody>
          <a:bodyPr wrap="square" lIns="121915" tIns="60957" rIns="121915" bIns="60957" rtlCol="0" anchor="ctr">
            <a:spAutoFit/>
          </a:bodyPr>
          <a:lstStyle>
            <a:defPPr>
              <a:defRPr lang="en-US"/>
            </a:defPPr>
            <a:lvl1pPr indent="0" algn="ctr">
              <a:lnSpc>
                <a:spcPts val="1800"/>
              </a:lnSpc>
              <a:spcAft>
                <a:spcPts val="1200"/>
              </a:spcAft>
              <a:buFont typeface="Wingdings" panose="05000000000000000000" pitchFamily="2" charset="2"/>
              <a:buNone/>
              <a:defRPr>
                <a:latin typeface="Arial" panose="020B0604020202020204" pitchFamily="34" charset="0"/>
                <a:cs typeface="Arial" panose="020B0604020202020204" pitchFamily="34" charset="0"/>
              </a:defRPr>
            </a:lvl1pPr>
          </a:lstStyle>
          <a:p>
            <a:pPr>
              <a:lnSpc>
                <a:spcPts val="2300"/>
              </a:lnSpc>
            </a:pPr>
            <a:r>
              <a:rPr lang="zh-CN" altLang="en-US" dirty="0">
                <a:solidFill>
                  <a:schemeClr val="tx2"/>
                </a:solidFill>
              </a:rPr>
              <a:t>对湿磨和干磨乙醇制造商很重要</a:t>
            </a:r>
            <a:br>
              <a:rPr lang="en-US" altLang="zh-CN" dirty="0">
                <a:solidFill>
                  <a:srgbClr val="333333"/>
                </a:solidFill>
              </a:rPr>
            </a:br>
            <a:r>
              <a:rPr lang="en-US" altLang="zh-CN" dirty="0">
                <a:solidFill>
                  <a:schemeClr val="tx2"/>
                </a:solidFill>
              </a:rPr>
              <a:t>Important for wet millers and dry-grind ethanol manufacturers</a:t>
            </a:r>
          </a:p>
        </p:txBody>
      </p:sp>
      <p:sp>
        <p:nvSpPr>
          <p:cNvPr id="10" name="TextBox 9"/>
          <p:cNvSpPr txBox="1"/>
          <p:nvPr/>
        </p:nvSpPr>
        <p:spPr>
          <a:xfrm>
            <a:off x="4268477" y="4816306"/>
            <a:ext cx="3532491" cy="1730532"/>
          </a:xfrm>
          <a:prstGeom prst="rect">
            <a:avLst/>
          </a:prstGeom>
          <a:noFill/>
          <a:ln w="31750">
            <a:noFill/>
          </a:ln>
        </p:spPr>
        <p:txBody>
          <a:bodyPr wrap="square" lIns="121915" tIns="60957" rIns="121915" bIns="60957" rtlCol="0" anchor="ctr">
            <a:spAutoFit/>
          </a:bodyPr>
          <a:lstStyle>
            <a:defPPr>
              <a:defRPr lang="en-US"/>
            </a:defPPr>
            <a:lvl1pPr marL="176213" indent="-176213">
              <a:lnSpc>
                <a:spcPts val="1800"/>
              </a:lnSpc>
              <a:spcAft>
                <a:spcPts val="600"/>
              </a:spcAft>
              <a:buFont typeface="Wingdings" panose="05000000000000000000" pitchFamily="2" charset="2"/>
              <a:buChar char="§"/>
              <a:defRPr>
                <a:latin typeface="Arial" panose="020B0604020202020204" pitchFamily="34" charset="0"/>
                <a:cs typeface="Arial" panose="020B0604020202020204" pitchFamily="34" charset="0"/>
              </a:defRPr>
            </a:lvl1pPr>
          </a:lstStyle>
          <a:p>
            <a:pPr marL="0" indent="0" algn="ctr">
              <a:lnSpc>
                <a:spcPts val="2300"/>
              </a:lnSpc>
              <a:buNone/>
            </a:pPr>
            <a:r>
              <a:rPr lang="zh-CN" altLang="en-US" dirty="0">
                <a:solidFill>
                  <a:schemeClr val="tx2"/>
                </a:solidFill>
              </a:rPr>
              <a:t>湿磨和干磨的重要副产品 </a:t>
            </a:r>
            <a:endParaRPr lang="en-US" altLang="zh-CN" dirty="0">
              <a:solidFill>
                <a:schemeClr val="tx2"/>
              </a:solidFill>
            </a:endParaRPr>
          </a:p>
          <a:p>
            <a:pPr marL="0" indent="0" algn="ctr">
              <a:lnSpc>
                <a:spcPts val="2300"/>
              </a:lnSpc>
              <a:buNone/>
            </a:pPr>
            <a:r>
              <a:rPr lang="zh-CN" altLang="en-US" dirty="0">
                <a:solidFill>
                  <a:schemeClr val="tx2"/>
                </a:solidFill>
              </a:rPr>
              <a:t>必需饲料成分</a:t>
            </a:r>
            <a:br>
              <a:rPr lang="en-US" altLang="zh-CN" dirty="0">
                <a:solidFill>
                  <a:srgbClr val="333333"/>
                </a:solidFill>
              </a:rPr>
            </a:br>
            <a:r>
              <a:rPr lang="en-US" altLang="zh-CN" dirty="0">
                <a:solidFill>
                  <a:schemeClr val="tx2"/>
                </a:solidFill>
              </a:rPr>
              <a:t>Important by-product </a:t>
            </a:r>
            <a:r>
              <a:rPr lang="zh-CN" altLang="en-US" dirty="0">
                <a:solidFill>
                  <a:schemeClr val="tx2"/>
                </a:solidFill>
              </a:rPr>
              <a:t> </a:t>
            </a:r>
            <a:r>
              <a:rPr lang="en-US" altLang="zh-CN" dirty="0">
                <a:solidFill>
                  <a:schemeClr val="tx2"/>
                </a:solidFill>
              </a:rPr>
              <a:t>of wet and dry milling</a:t>
            </a:r>
          </a:p>
          <a:p>
            <a:pPr marL="0" indent="0" algn="ctr">
              <a:lnSpc>
                <a:spcPts val="2300"/>
              </a:lnSpc>
              <a:spcAft>
                <a:spcPts val="1200"/>
              </a:spcAft>
              <a:buNone/>
            </a:pPr>
            <a:r>
              <a:rPr lang="en-US" altLang="zh-CN" dirty="0">
                <a:solidFill>
                  <a:schemeClr val="tx2"/>
                </a:solidFill>
              </a:rPr>
              <a:t>Essential feed component</a:t>
            </a:r>
          </a:p>
        </p:txBody>
      </p:sp>
      <p:sp>
        <p:nvSpPr>
          <p:cNvPr id="40" name="Rectangle 39">
            <a:extLst>
              <a:ext uri="{FF2B5EF4-FFF2-40B4-BE49-F238E27FC236}">
                <a16:creationId xmlns:a16="http://schemas.microsoft.com/office/drawing/2014/main" id="{F95BEE78-7F50-4DBA-88A2-6DCEC50DA556}"/>
              </a:ext>
            </a:extLst>
          </p:cNvPr>
          <p:cNvSpPr/>
          <p:nvPr/>
        </p:nvSpPr>
        <p:spPr>
          <a:xfrm>
            <a:off x="8235725" y="3424990"/>
            <a:ext cx="3591512" cy="3016297"/>
          </a:xfrm>
          <a:prstGeom prst="rect">
            <a:avLst/>
          </a:prstGeom>
          <a:ln>
            <a:solidFill>
              <a:srgbClr val="003E7E"/>
            </a:solidFill>
          </a:ln>
        </p:spPr>
        <p:style>
          <a:lnRef idx="2">
            <a:schemeClr val="accent2"/>
          </a:lnRef>
          <a:fillRef idx="1">
            <a:schemeClr val="lt1"/>
          </a:fillRef>
          <a:effectRef idx="0">
            <a:schemeClr val="accent2"/>
          </a:effectRef>
          <a:fontRef idx="minor">
            <a:schemeClr val="dk1"/>
          </a:fontRef>
        </p:style>
        <p:txBody>
          <a:bodyPr wrap="square" tIns="45720" anchor="ctr">
            <a:noAutofit/>
          </a:bodyPr>
          <a:lstStyle/>
          <a:p>
            <a:pPr algn="ctr" defTabSz="914354">
              <a:lnSpc>
                <a:spcPts val="2300"/>
              </a:lnSpc>
              <a:spcBef>
                <a:spcPts val="600"/>
              </a:spcBef>
              <a:spcAft>
                <a:spcPts val="1800"/>
              </a:spcAft>
              <a:buClr>
                <a:srgbClr val="003E7E"/>
              </a:buClr>
            </a:pPr>
            <a:r>
              <a:rPr lang="zh-CN" altLang="en-US" sz="2000" dirty="0">
                <a:solidFill>
                  <a:schemeClr val="tx2"/>
                </a:solidFill>
              </a:rPr>
              <a:t>遗传、天气和单产 </a:t>
            </a:r>
            <a:endParaRPr lang="en-US" altLang="zh-CN" sz="2000" dirty="0">
              <a:solidFill>
                <a:schemeClr val="tx2"/>
              </a:solidFill>
            </a:endParaRPr>
          </a:p>
          <a:p>
            <a:pPr algn="ctr" defTabSz="914354">
              <a:lnSpc>
                <a:spcPts val="2300"/>
              </a:lnSpc>
              <a:spcBef>
                <a:spcPts val="600"/>
              </a:spcBef>
              <a:spcAft>
                <a:spcPts val="1800"/>
              </a:spcAft>
              <a:buClr>
                <a:srgbClr val="003E7E"/>
              </a:buClr>
            </a:pPr>
            <a:r>
              <a:rPr lang="en-US" sz="2000" dirty="0">
                <a:solidFill>
                  <a:schemeClr val="tx2"/>
                </a:solidFill>
              </a:rPr>
              <a:t>Genetics, weather </a:t>
            </a:r>
            <a:br>
              <a:rPr lang="en-US" sz="2000" dirty="0">
                <a:solidFill>
                  <a:schemeClr val="tx2"/>
                </a:solidFill>
              </a:rPr>
            </a:br>
            <a:r>
              <a:rPr lang="en-US" sz="2000" dirty="0">
                <a:solidFill>
                  <a:schemeClr val="tx2"/>
                </a:solidFill>
              </a:rPr>
              <a:t>and crop yields</a:t>
            </a:r>
          </a:p>
        </p:txBody>
      </p:sp>
      <p:sp>
        <p:nvSpPr>
          <p:cNvPr id="44" name="Rectangle 43">
            <a:extLst>
              <a:ext uri="{FF2B5EF4-FFF2-40B4-BE49-F238E27FC236}">
                <a16:creationId xmlns:a16="http://schemas.microsoft.com/office/drawing/2014/main" id="{2E78768B-E395-46B5-8B9A-3EE4D45BFCAE}"/>
              </a:ext>
            </a:extLst>
          </p:cNvPr>
          <p:cNvSpPr/>
          <p:nvPr/>
        </p:nvSpPr>
        <p:spPr>
          <a:xfrm>
            <a:off x="7800969" y="3424990"/>
            <a:ext cx="442378" cy="3016297"/>
          </a:xfrm>
          <a:prstGeom prst="rect">
            <a:avLst/>
          </a:prstGeom>
          <a:solidFill>
            <a:srgbClr val="003E7E"/>
          </a:solidFill>
          <a:ln>
            <a:solidFill>
              <a:srgbClr val="003E7E"/>
            </a:solidFill>
          </a:ln>
        </p:spPr>
        <p:style>
          <a:lnRef idx="0">
            <a:scrgbClr r="0" g="0" b="0"/>
          </a:lnRef>
          <a:fillRef idx="0">
            <a:scrgbClr r="0" g="0" b="0"/>
          </a:fillRef>
          <a:effectRef idx="0">
            <a:scrgbClr r="0" g="0" b="0"/>
          </a:effectRef>
          <a:fontRef idx="minor">
            <a:schemeClr val="lt1"/>
          </a:fontRef>
        </p:style>
        <p:txBody>
          <a:bodyPr spcFirstLastPara="0" vert="vert270" wrap="square" lIns="0" tIns="0" rIns="0" bIns="0" numCol="1" spcCol="1270" anchor="ctr" anchorCtr="0">
            <a:noAutofit/>
          </a:bodyPr>
          <a:lstStyle/>
          <a:p>
            <a:pPr algn="ctr" defTabSz="1422364">
              <a:lnSpc>
                <a:spcPct val="90000"/>
              </a:lnSpc>
              <a:spcBef>
                <a:spcPct val="0"/>
              </a:spcBef>
              <a:spcAft>
                <a:spcPct val="35000"/>
              </a:spcAft>
            </a:pPr>
            <a:r>
              <a:rPr lang="zh-CN" altLang="en-US" sz="1600" dirty="0">
                <a:solidFill>
                  <a:schemeClr val="bg1"/>
                </a:solidFill>
                <a:latin typeface="+mj-lt"/>
              </a:rPr>
              <a:t>影响因素 </a:t>
            </a:r>
            <a:r>
              <a:rPr lang="en-US" sz="1600" dirty="0">
                <a:solidFill>
                  <a:schemeClr val="bg1"/>
                </a:solidFill>
                <a:latin typeface="+mj-lt"/>
              </a:rPr>
              <a:t>Influenced by</a:t>
            </a:r>
          </a:p>
        </p:txBody>
      </p:sp>
      <p:sp>
        <p:nvSpPr>
          <p:cNvPr id="42" name="Rectangle 41">
            <a:extLst>
              <a:ext uri="{FF2B5EF4-FFF2-40B4-BE49-F238E27FC236}">
                <a16:creationId xmlns:a16="http://schemas.microsoft.com/office/drawing/2014/main" id="{319E2BA3-ED7A-4BA1-B95B-D149DABDBDE8}"/>
              </a:ext>
            </a:extLst>
          </p:cNvPr>
          <p:cNvSpPr/>
          <p:nvPr/>
        </p:nvSpPr>
        <p:spPr>
          <a:xfrm>
            <a:off x="7800969" y="1798823"/>
            <a:ext cx="442378" cy="1439076"/>
          </a:xfrm>
          <a:prstGeom prst="rect">
            <a:avLst/>
          </a:prstGeom>
          <a:solidFill>
            <a:srgbClr val="003E7E"/>
          </a:solidFill>
          <a:ln>
            <a:solidFill>
              <a:srgbClr val="003E7E"/>
            </a:solidFill>
          </a:ln>
        </p:spPr>
        <p:style>
          <a:lnRef idx="0">
            <a:scrgbClr r="0" g="0" b="0"/>
          </a:lnRef>
          <a:fillRef idx="0">
            <a:scrgbClr r="0" g="0" b="0"/>
          </a:fillRef>
          <a:effectRef idx="0">
            <a:scrgbClr r="0" g="0" b="0"/>
          </a:effectRef>
          <a:fontRef idx="minor">
            <a:schemeClr val="lt1"/>
          </a:fontRef>
        </p:style>
        <p:txBody>
          <a:bodyPr spcFirstLastPara="0" vert="vert270" wrap="square" lIns="0" tIns="0" rIns="0" bIns="0" numCol="1" spcCol="1270" anchor="ctr" anchorCtr="0">
            <a:noAutofit/>
          </a:bodyPr>
          <a:lstStyle/>
          <a:p>
            <a:pPr algn="ctr" defTabSz="1422364">
              <a:lnSpc>
                <a:spcPct val="90000"/>
              </a:lnSpc>
              <a:spcBef>
                <a:spcPct val="0"/>
              </a:spcBef>
              <a:spcAft>
                <a:spcPct val="35000"/>
              </a:spcAft>
            </a:pPr>
            <a:r>
              <a:rPr lang="zh-CN" altLang="en-US" sz="1600" dirty="0">
                <a:solidFill>
                  <a:schemeClr val="bg1"/>
                </a:solidFill>
                <a:latin typeface="+mj-lt"/>
              </a:rPr>
              <a:t>影响因素</a:t>
            </a:r>
            <a:r>
              <a:rPr lang="en-US" sz="1600" dirty="0" err="1">
                <a:solidFill>
                  <a:schemeClr val="bg1"/>
                </a:solidFill>
                <a:latin typeface="+mj-lt"/>
              </a:rPr>
              <a:t>nfluenced</a:t>
            </a:r>
            <a:r>
              <a:rPr lang="en-US" sz="1600" dirty="0">
                <a:solidFill>
                  <a:schemeClr val="bg1"/>
                </a:solidFill>
                <a:latin typeface="+mj-lt"/>
              </a:rPr>
              <a:t> by</a:t>
            </a:r>
          </a:p>
        </p:txBody>
      </p:sp>
      <p:sp>
        <p:nvSpPr>
          <p:cNvPr id="43" name="Rectangle 42">
            <a:extLst>
              <a:ext uri="{FF2B5EF4-FFF2-40B4-BE49-F238E27FC236}">
                <a16:creationId xmlns:a16="http://schemas.microsoft.com/office/drawing/2014/main" id="{FB8CB9DB-5930-4408-85FE-752FD69DB35D}"/>
              </a:ext>
            </a:extLst>
          </p:cNvPr>
          <p:cNvSpPr/>
          <p:nvPr/>
        </p:nvSpPr>
        <p:spPr>
          <a:xfrm>
            <a:off x="8243347" y="1798822"/>
            <a:ext cx="3591513" cy="1439075"/>
          </a:xfrm>
          <a:prstGeom prst="rect">
            <a:avLst/>
          </a:prstGeom>
          <a:ln>
            <a:solidFill>
              <a:srgbClr val="003E7E"/>
            </a:solidFill>
          </a:ln>
        </p:spPr>
        <p:style>
          <a:lnRef idx="2">
            <a:schemeClr val="accent2"/>
          </a:lnRef>
          <a:fillRef idx="1">
            <a:schemeClr val="lt1"/>
          </a:fillRef>
          <a:effectRef idx="0">
            <a:schemeClr val="accent2"/>
          </a:effectRef>
          <a:fontRef idx="minor">
            <a:schemeClr val="dk1"/>
          </a:fontRef>
        </p:style>
        <p:txBody>
          <a:bodyPr wrap="square" tIns="45720" anchor="ctr">
            <a:noAutofit/>
          </a:bodyPr>
          <a:lstStyle/>
          <a:p>
            <a:pPr algn="ctr" defTabSz="914354">
              <a:lnSpc>
                <a:spcPts val="2300"/>
              </a:lnSpc>
              <a:spcBef>
                <a:spcPts val="600"/>
              </a:spcBef>
              <a:spcAft>
                <a:spcPts val="1800"/>
              </a:spcAft>
              <a:buClr>
                <a:srgbClr val="003E7E"/>
              </a:buClr>
              <a:defRPr/>
            </a:pPr>
            <a:r>
              <a:rPr lang="zh-CN" altLang="en-US" sz="2000" dirty="0">
                <a:solidFill>
                  <a:schemeClr val="tx2"/>
                </a:solidFill>
              </a:rPr>
              <a:t>遗传、天气、单产、生长季节的可用氮 </a:t>
            </a:r>
            <a:r>
              <a:rPr lang="en-US" sz="2000" dirty="0">
                <a:solidFill>
                  <a:schemeClr val="tx2"/>
                </a:solidFill>
              </a:rPr>
              <a:t>Genetics, weather, crop yields and </a:t>
            </a:r>
            <a:br>
              <a:rPr lang="en-US" sz="2000" dirty="0">
                <a:solidFill>
                  <a:schemeClr val="tx2"/>
                </a:solidFill>
              </a:rPr>
            </a:br>
            <a:r>
              <a:rPr lang="en-US" sz="2000" dirty="0">
                <a:solidFill>
                  <a:schemeClr val="tx2"/>
                </a:solidFill>
              </a:rPr>
              <a:t>available nitrogen </a:t>
            </a:r>
            <a:br>
              <a:rPr lang="en-US" sz="2000" dirty="0">
                <a:solidFill>
                  <a:schemeClr val="tx2"/>
                </a:solidFill>
              </a:rPr>
            </a:br>
            <a:r>
              <a:rPr lang="en-US" sz="2000" dirty="0">
                <a:solidFill>
                  <a:schemeClr val="tx2"/>
                </a:solidFill>
              </a:rPr>
              <a:t>during the growing season</a:t>
            </a:r>
          </a:p>
        </p:txBody>
      </p:sp>
      <p:grpSp>
        <p:nvGrpSpPr>
          <p:cNvPr id="54" name="Group 53">
            <a:extLst>
              <a:ext uri="{FF2B5EF4-FFF2-40B4-BE49-F238E27FC236}">
                <a16:creationId xmlns:a16="http://schemas.microsoft.com/office/drawing/2014/main" id="{32D816CA-7B81-42F6-B12F-845DE248078F}"/>
              </a:ext>
            </a:extLst>
          </p:cNvPr>
          <p:cNvGrpSpPr/>
          <p:nvPr/>
        </p:nvGrpSpPr>
        <p:grpSpPr>
          <a:xfrm>
            <a:off x="170904" y="1682285"/>
            <a:ext cx="4347308" cy="5260778"/>
            <a:chOff x="140612" y="1597222"/>
            <a:chExt cx="3970045" cy="5032133"/>
          </a:xfrm>
        </p:grpSpPr>
        <p:grpSp>
          <p:nvGrpSpPr>
            <p:cNvPr id="2" name="Group 1">
              <a:extLst>
                <a:ext uri="{FF2B5EF4-FFF2-40B4-BE49-F238E27FC236}">
                  <a16:creationId xmlns:a16="http://schemas.microsoft.com/office/drawing/2014/main" id="{EFE8AC63-360A-486D-BE8F-1F789AF47F7F}"/>
                </a:ext>
              </a:extLst>
            </p:cNvPr>
            <p:cNvGrpSpPr>
              <a:grpSpLocks noChangeAspect="1"/>
            </p:cNvGrpSpPr>
            <p:nvPr/>
          </p:nvGrpSpPr>
          <p:grpSpPr>
            <a:xfrm>
              <a:off x="140612" y="1597222"/>
              <a:ext cx="3970045" cy="5032133"/>
              <a:chOff x="140612" y="1825867"/>
              <a:chExt cx="3616560" cy="4601900"/>
            </a:xfrm>
          </p:grpSpPr>
          <p:pic>
            <p:nvPicPr>
              <p:cNvPr id="19" name="Picture 2" descr="http://grain-gallery.de/sites/graingallery.kampffmeyer.faktor3server.de/files/imagecache/imagegallery_lightbox/sites/graingallery.kampffmeyer/files/images/kernel_side_view_3.jpg"/>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0612" y="1825867"/>
                <a:ext cx="3616560" cy="13690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grain-gallery.de/sites/graingallery.kampffmeyer.faktor3server.de/files/imagecache/imagegallery_lightbox/sites/graingallery.kampffmeyer/files/images/kernel_side_view_3.jpg">
                <a:extLst>
                  <a:ext uri="{FF2B5EF4-FFF2-40B4-BE49-F238E27FC236}">
                    <a16:creationId xmlns:a16="http://schemas.microsoft.com/office/drawing/2014/main" id="{17C19E78-E0D2-42B5-B84E-006DBB09846A}"/>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0612" y="3345873"/>
                <a:ext cx="3616560" cy="11637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grain-gallery.de/sites/graingallery.kampffmeyer.faktor3server.de/files/imagecache/imagegallery_lightbox/sites/graingallery.kampffmeyer/files/images/kernel_side_view_3.jpg">
                <a:extLst>
                  <a:ext uri="{FF2B5EF4-FFF2-40B4-BE49-F238E27FC236}">
                    <a16:creationId xmlns:a16="http://schemas.microsoft.com/office/drawing/2014/main" id="{978F875F-7751-4588-9499-A7C1FBBD1997}"/>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40612" y="4660568"/>
                <a:ext cx="3616560" cy="176719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Oval 24">
              <a:extLst>
                <a:ext uri="{FF2B5EF4-FFF2-40B4-BE49-F238E27FC236}">
                  <a16:creationId xmlns:a16="http://schemas.microsoft.com/office/drawing/2014/main" id="{B5810BA6-BFCF-4662-A591-87DF4E4AB1B3}"/>
                </a:ext>
              </a:extLst>
            </p:cNvPr>
            <p:cNvSpPr/>
            <p:nvPr/>
          </p:nvSpPr>
          <p:spPr>
            <a:xfrm>
              <a:off x="692672" y="2029757"/>
              <a:ext cx="2280112" cy="950291"/>
            </a:xfrm>
            <a:prstGeom prst="ellipse">
              <a:avLst/>
            </a:prstGeom>
            <a:solidFill>
              <a:srgbClr val="FFFFFF"/>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 name="TextBox 21">
              <a:extLst>
                <a:ext uri="{FF2B5EF4-FFF2-40B4-BE49-F238E27FC236}">
                  <a16:creationId xmlns:a16="http://schemas.microsoft.com/office/drawing/2014/main" id="{05BC638F-3848-490B-BED1-FBD7B6162048}"/>
                </a:ext>
              </a:extLst>
            </p:cNvPr>
            <p:cNvSpPr txBox="1"/>
            <p:nvPr/>
          </p:nvSpPr>
          <p:spPr>
            <a:xfrm>
              <a:off x="1454979" y="2279234"/>
              <a:ext cx="1984140" cy="471034"/>
            </a:xfrm>
            <a:prstGeom prst="rect">
              <a:avLst/>
            </a:prstGeom>
            <a:noFill/>
            <a:ln w="31750">
              <a:noFill/>
            </a:ln>
          </p:spPr>
          <p:txBody>
            <a:bodyPr wrap="square" lIns="121915" tIns="60957" rIns="121915" bIns="60957" rtlCol="0">
              <a:spAutoFit/>
            </a:bodyPr>
            <a:lstStyle/>
            <a:p>
              <a:pPr algn="ctr"/>
              <a:r>
                <a:rPr lang="zh-CN" altLang="en-US" sz="2400" dirty="0">
                  <a:latin typeface="Arial" panose="020B0604020202020204" pitchFamily="34" charset="0"/>
                  <a:cs typeface="Arial" panose="020B0604020202020204" pitchFamily="34" charset="0"/>
                </a:rPr>
                <a:t>蛋白</a:t>
              </a:r>
              <a:r>
                <a:rPr lang="en-US" sz="2400" dirty="0">
                  <a:latin typeface="Arial" panose="020B0604020202020204" pitchFamily="34" charset="0"/>
                  <a:cs typeface="Arial" panose="020B0604020202020204" pitchFamily="34" charset="0"/>
                </a:rPr>
                <a:t>Protein</a:t>
              </a:r>
            </a:p>
          </p:txBody>
        </p:sp>
        <p:sp>
          <p:nvSpPr>
            <p:cNvPr id="26" name="Oval 25">
              <a:extLst>
                <a:ext uri="{FF2B5EF4-FFF2-40B4-BE49-F238E27FC236}">
                  <a16:creationId xmlns:a16="http://schemas.microsoft.com/office/drawing/2014/main" id="{88537519-58E4-40F0-BC65-FC65EF5E121F}"/>
                </a:ext>
              </a:extLst>
            </p:cNvPr>
            <p:cNvSpPr/>
            <p:nvPr/>
          </p:nvSpPr>
          <p:spPr>
            <a:xfrm>
              <a:off x="1454978" y="3444862"/>
              <a:ext cx="1341310" cy="912949"/>
            </a:xfrm>
            <a:prstGeom prst="ellipse">
              <a:avLst/>
            </a:prstGeom>
            <a:solidFill>
              <a:srgbClr val="FFFFFF"/>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TextBox 26">
              <a:extLst>
                <a:ext uri="{FF2B5EF4-FFF2-40B4-BE49-F238E27FC236}">
                  <a16:creationId xmlns:a16="http://schemas.microsoft.com/office/drawing/2014/main" id="{8A984C03-0F27-4515-9322-40A731BBFF62}"/>
                </a:ext>
              </a:extLst>
            </p:cNvPr>
            <p:cNvSpPr txBox="1"/>
            <p:nvPr/>
          </p:nvSpPr>
          <p:spPr>
            <a:xfrm>
              <a:off x="1454979" y="3656997"/>
              <a:ext cx="1738336" cy="471034"/>
            </a:xfrm>
            <a:prstGeom prst="rect">
              <a:avLst/>
            </a:prstGeom>
            <a:noFill/>
            <a:ln w="31750">
              <a:noFill/>
            </a:ln>
          </p:spPr>
          <p:txBody>
            <a:bodyPr wrap="square" lIns="121915" tIns="60957" rIns="121915" bIns="60957" rtlCol="0">
              <a:spAutoFit/>
            </a:bodyPr>
            <a:lstStyle/>
            <a:p>
              <a:pPr algn="ctr"/>
              <a:r>
                <a:rPr lang="zh-CN" altLang="en-US" sz="2400" dirty="0">
                  <a:latin typeface="Arial" panose="020B0604020202020204" pitchFamily="34" charset="0"/>
                  <a:cs typeface="Arial" panose="020B0604020202020204" pitchFamily="34" charset="0"/>
                </a:rPr>
                <a:t>淀粉</a:t>
              </a:r>
              <a:r>
                <a:rPr lang="en-US" sz="2400" dirty="0">
                  <a:latin typeface="Arial" panose="020B0604020202020204" pitchFamily="34" charset="0"/>
                  <a:cs typeface="Arial" panose="020B0604020202020204" pitchFamily="34" charset="0"/>
                </a:rPr>
                <a:t>Starch</a:t>
              </a:r>
            </a:p>
          </p:txBody>
        </p:sp>
        <p:sp>
          <p:nvSpPr>
            <p:cNvPr id="28" name="Oval 27">
              <a:extLst>
                <a:ext uri="{FF2B5EF4-FFF2-40B4-BE49-F238E27FC236}">
                  <a16:creationId xmlns:a16="http://schemas.microsoft.com/office/drawing/2014/main" id="{03AE5054-C45C-46DE-BD75-DCB36CCBBC10}"/>
                </a:ext>
              </a:extLst>
            </p:cNvPr>
            <p:cNvSpPr/>
            <p:nvPr/>
          </p:nvSpPr>
          <p:spPr>
            <a:xfrm>
              <a:off x="1631475" y="4941148"/>
              <a:ext cx="1012846" cy="950291"/>
            </a:xfrm>
            <a:prstGeom prst="ellipse">
              <a:avLst/>
            </a:prstGeom>
            <a:solidFill>
              <a:srgbClr val="FFFFFF"/>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TextBox 28">
              <a:extLst>
                <a:ext uri="{FF2B5EF4-FFF2-40B4-BE49-F238E27FC236}">
                  <a16:creationId xmlns:a16="http://schemas.microsoft.com/office/drawing/2014/main" id="{120CA0B7-7E5D-4016-A988-3E2D022924A4}"/>
                </a:ext>
              </a:extLst>
            </p:cNvPr>
            <p:cNvSpPr txBox="1"/>
            <p:nvPr/>
          </p:nvSpPr>
          <p:spPr>
            <a:xfrm>
              <a:off x="1454979" y="5161754"/>
              <a:ext cx="1846873" cy="471034"/>
            </a:xfrm>
            <a:prstGeom prst="rect">
              <a:avLst/>
            </a:prstGeom>
            <a:noFill/>
            <a:ln w="31750">
              <a:noFill/>
            </a:ln>
          </p:spPr>
          <p:txBody>
            <a:bodyPr wrap="square" lIns="121915" tIns="60957" rIns="121915" bIns="60957" rtlCol="0">
              <a:spAutoFit/>
            </a:bodyPr>
            <a:lstStyle/>
            <a:p>
              <a:pPr algn="ctr"/>
              <a:r>
                <a:rPr lang="zh-CN" altLang="en-US" sz="2400" dirty="0">
                  <a:latin typeface="Arial" panose="020B0604020202020204" pitchFamily="34" charset="0"/>
                  <a:cs typeface="Arial" panose="020B0604020202020204" pitchFamily="34" charset="0"/>
                </a:rPr>
                <a:t>油含量</a:t>
              </a:r>
              <a:r>
                <a:rPr lang="en-US" sz="2400" dirty="0">
                  <a:latin typeface="Arial" panose="020B0604020202020204" pitchFamily="34" charset="0"/>
                  <a:cs typeface="Arial" panose="020B0604020202020204" pitchFamily="34" charset="0"/>
                </a:rPr>
                <a:t>Oil</a:t>
              </a:r>
            </a:p>
          </p:txBody>
        </p:sp>
      </p:grpSp>
    </p:spTree>
    <p:custDataLst>
      <p:tags r:id="rId1"/>
    </p:custDataLst>
    <p:extLst>
      <p:ext uri="{BB962C8B-B14F-4D97-AF65-F5344CB8AC3E}">
        <p14:creationId xmlns:p14="http://schemas.microsoft.com/office/powerpoint/2010/main" val="173051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化学成分 </a:t>
            </a:r>
            <a:r>
              <a:rPr lang="en-US" dirty="0"/>
              <a:t>Chemical Composition</a:t>
            </a:r>
          </a:p>
        </p:txBody>
      </p:sp>
      <p:graphicFrame>
        <p:nvGraphicFramePr>
          <p:cNvPr id="6" name="Table 5"/>
          <p:cNvGraphicFramePr>
            <a:graphicFrameLocks noGrp="1"/>
          </p:cNvGraphicFramePr>
          <p:nvPr>
            <p:extLst>
              <p:ext uri="{D42A27DB-BD31-4B8C-83A1-F6EECF244321}">
                <p14:modId xmlns:p14="http://schemas.microsoft.com/office/powerpoint/2010/main" val="4222720597"/>
              </p:ext>
            </p:extLst>
          </p:nvPr>
        </p:nvGraphicFramePr>
        <p:xfrm>
          <a:off x="-1" y="1565770"/>
          <a:ext cx="12192002" cy="3178048"/>
        </p:xfrm>
        <a:graphic>
          <a:graphicData uri="http://schemas.openxmlformats.org/drawingml/2006/table">
            <a:tbl>
              <a:tblPr bandRow="1">
                <a:tableStyleId>{68D230F3-CF80-4859-8CE7-A43EE81993B5}</a:tableStyleId>
              </a:tblPr>
              <a:tblGrid>
                <a:gridCol w="3463963">
                  <a:extLst>
                    <a:ext uri="{9D8B030D-6E8A-4147-A177-3AD203B41FA5}">
                      <a16:colId xmlns:a16="http://schemas.microsoft.com/office/drawing/2014/main" val="3960001465"/>
                    </a:ext>
                  </a:extLst>
                </a:gridCol>
                <a:gridCol w="1699390">
                  <a:extLst>
                    <a:ext uri="{9D8B030D-6E8A-4147-A177-3AD203B41FA5}">
                      <a16:colId xmlns:a16="http://schemas.microsoft.com/office/drawing/2014/main" val="476811793"/>
                    </a:ext>
                  </a:extLst>
                </a:gridCol>
                <a:gridCol w="1655076">
                  <a:extLst>
                    <a:ext uri="{9D8B030D-6E8A-4147-A177-3AD203B41FA5}">
                      <a16:colId xmlns:a16="http://schemas.microsoft.com/office/drawing/2014/main" val="4123558040"/>
                    </a:ext>
                  </a:extLst>
                </a:gridCol>
                <a:gridCol w="1791191">
                  <a:extLst>
                    <a:ext uri="{9D8B030D-6E8A-4147-A177-3AD203B41FA5}">
                      <a16:colId xmlns:a16="http://schemas.microsoft.com/office/drawing/2014/main" val="2537082509"/>
                    </a:ext>
                  </a:extLst>
                </a:gridCol>
                <a:gridCol w="1791191">
                  <a:extLst>
                    <a:ext uri="{9D8B030D-6E8A-4147-A177-3AD203B41FA5}">
                      <a16:colId xmlns:a16="http://schemas.microsoft.com/office/drawing/2014/main" val="2968029455"/>
                    </a:ext>
                  </a:extLst>
                </a:gridCol>
                <a:gridCol w="1791191">
                  <a:extLst>
                    <a:ext uri="{9D8B030D-6E8A-4147-A177-3AD203B41FA5}">
                      <a16:colId xmlns:a16="http://schemas.microsoft.com/office/drawing/2014/main" val="4094961775"/>
                    </a:ext>
                  </a:extLst>
                </a:gridCol>
              </a:tblGrid>
              <a:tr h="822960">
                <a:tc>
                  <a:txBody>
                    <a:bodyPr/>
                    <a:lstStyle/>
                    <a:p>
                      <a:pPr algn="l" fontAlgn="b">
                        <a:lnSpc>
                          <a:spcPct val="85000"/>
                        </a:lnSpc>
                      </a:pPr>
                      <a:endParaRPr lang="en-US" sz="24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400" u="none" strike="noStrike" dirty="0">
                          <a:solidFill>
                            <a:schemeClr val="tx2"/>
                          </a:solidFill>
                          <a:effectLst/>
                          <a:latin typeface="Arial" panose="020B0604020202020204" pitchFamily="34" charset="0"/>
                        </a:rPr>
                        <a:t>样本数</a:t>
                      </a:r>
                      <a:r>
                        <a:rPr lang="en-US" sz="2400" u="none" strike="noStrike" dirty="0">
                          <a:solidFill>
                            <a:schemeClr val="tx2"/>
                          </a:solidFill>
                          <a:effectLst/>
                          <a:latin typeface="Arial" panose="020B0604020202020204" pitchFamily="34" charset="0"/>
                        </a:rPr>
                        <a:t>Number of </a:t>
                      </a:r>
                      <a:br>
                        <a:rPr lang="en-US" sz="2400" u="none" strike="noStrike" dirty="0">
                          <a:solidFill>
                            <a:schemeClr val="tx2"/>
                          </a:solidFill>
                          <a:effectLst/>
                          <a:latin typeface="Arial" panose="020B0604020202020204" pitchFamily="34" charset="0"/>
                        </a:rPr>
                      </a:br>
                      <a:r>
                        <a:rPr lang="en-US" sz="2400" u="none" strike="noStrike" dirty="0">
                          <a:solidFill>
                            <a:schemeClr val="tx2"/>
                          </a:solidFill>
                          <a:effectLst/>
                          <a:latin typeface="Arial" panose="020B0604020202020204" pitchFamily="34" charset="0"/>
                        </a:rPr>
                        <a:t>Samples</a:t>
                      </a:r>
                      <a:endParaRPr lang="en-US" sz="24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400" u="none" strike="noStrike" dirty="0">
                          <a:solidFill>
                            <a:schemeClr val="tx2"/>
                          </a:solidFill>
                          <a:effectLst/>
                          <a:latin typeface="Arial" panose="020B0604020202020204" pitchFamily="34" charset="0"/>
                        </a:rPr>
                        <a:t>平均值</a:t>
                      </a:r>
                      <a:r>
                        <a:rPr lang="en-US" sz="2400" u="none" strike="noStrike" dirty="0">
                          <a:solidFill>
                            <a:schemeClr val="tx2"/>
                          </a:solidFill>
                          <a:effectLst/>
                          <a:latin typeface="Arial" panose="020B0604020202020204" pitchFamily="34" charset="0"/>
                        </a:rPr>
                        <a:t>Average</a:t>
                      </a:r>
                      <a:endParaRPr lang="en-US" sz="24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400" u="none" strike="noStrike" dirty="0">
                          <a:solidFill>
                            <a:schemeClr val="tx2"/>
                          </a:solidFill>
                          <a:effectLst/>
                          <a:latin typeface="Arial" panose="020B0604020202020204" pitchFamily="34" charset="0"/>
                        </a:rPr>
                        <a:t>标准差</a:t>
                      </a:r>
                      <a:r>
                        <a:rPr lang="en-US" sz="2400" u="none" strike="noStrike" dirty="0">
                          <a:solidFill>
                            <a:schemeClr val="tx2"/>
                          </a:solidFill>
                          <a:effectLst/>
                          <a:latin typeface="Arial" panose="020B0604020202020204" pitchFamily="34" charset="0"/>
                        </a:rPr>
                        <a:t>Standard </a:t>
                      </a:r>
                    </a:p>
                    <a:p>
                      <a:pPr algn="ctr" fontAlgn="b">
                        <a:lnSpc>
                          <a:spcPct val="85000"/>
                        </a:lnSpc>
                      </a:pPr>
                      <a:r>
                        <a:rPr lang="en-US" sz="2400" u="none" strike="noStrike" dirty="0">
                          <a:solidFill>
                            <a:schemeClr val="tx2"/>
                          </a:solidFill>
                          <a:effectLst/>
                          <a:latin typeface="Arial" panose="020B0604020202020204" pitchFamily="34" charset="0"/>
                        </a:rPr>
                        <a:t>Deviation</a:t>
                      </a:r>
                      <a:endParaRPr lang="en-US" sz="2400" b="0" i="0" u="none" strike="noStrike" dirty="0">
                        <a:solidFill>
                          <a:schemeClr val="tx2"/>
                        </a:solidFill>
                        <a:effectLst/>
                        <a:latin typeface="Arial" panose="020B0604020202020204" pitchFamily="34" charset="0"/>
                      </a:endParaRPr>
                    </a:p>
                  </a:txBody>
                  <a:tcPr marL="12700" marR="12700" marT="12700" marB="0" anchor="b">
                    <a:lnL>
                      <a:noFill/>
                    </a:lnL>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400" b="0" i="0" u="none" strike="noStrike" dirty="0">
                          <a:solidFill>
                            <a:schemeClr val="tx2"/>
                          </a:solidFill>
                          <a:effectLst/>
                          <a:latin typeface="Arial" panose="020B0604020202020204" pitchFamily="34" charset="0"/>
                        </a:rPr>
                        <a:t>最小值</a:t>
                      </a:r>
                      <a:r>
                        <a:rPr lang="en-US" sz="2400" b="0" i="0" u="none" strike="noStrike" dirty="0">
                          <a:solidFill>
                            <a:schemeClr val="tx2"/>
                          </a:solidFill>
                          <a:effectLst/>
                          <a:latin typeface="Arial" panose="020B0604020202020204" pitchFamily="34" charset="0"/>
                        </a:rPr>
                        <a:t>Minimum</a:t>
                      </a:r>
                    </a:p>
                  </a:txBody>
                  <a:tcPr marL="12700" marR="12700" marT="12700" marB="0" anchor="b">
                    <a:lnL w="19050" cap="flat" cmpd="sng" algn="ctr">
                      <a:solidFill>
                        <a:schemeClr val="tx2"/>
                      </a:solidFill>
                      <a:prstDash val="sysDot"/>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lnSpc>
                          <a:spcPct val="85000"/>
                        </a:lnSpc>
                      </a:pPr>
                      <a:r>
                        <a:rPr lang="zh-CN" altLang="en-US" sz="2400" u="none" strike="noStrike" dirty="0">
                          <a:solidFill>
                            <a:schemeClr val="tx2"/>
                          </a:solidFill>
                          <a:effectLst/>
                          <a:latin typeface="Arial" panose="020B0604020202020204" pitchFamily="34" charset="0"/>
                        </a:rPr>
                        <a:t>最大值</a:t>
                      </a:r>
                      <a:r>
                        <a:rPr lang="en-US" sz="2400" u="none" strike="noStrike" dirty="0">
                          <a:solidFill>
                            <a:schemeClr val="tx2"/>
                          </a:solidFill>
                          <a:effectLst/>
                          <a:latin typeface="Arial" panose="020B0604020202020204" pitchFamily="34" charset="0"/>
                        </a:rPr>
                        <a:t>Maximum</a:t>
                      </a:r>
                      <a:endParaRPr lang="en-US" sz="2400" b="0" i="0" u="none" strike="noStrike" dirty="0">
                        <a:solidFill>
                          <a:schemeClr val="tx2"/>
                        </a:solidFill>
                        <a:effectLst/>
                        <a:latin typeface="Arial" panose="020B0604020202020204" pitchFamily="34" charset="0"/>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80821370"/>
                  </a:ext>
                </a:extLst>
              </a:tr>
              <a:tr h="548640">
                <a:tc>
                  <a:txBody>
                    <a:bodyPr/>
                    <a:lstStyle/>
                    <a:p>
                      <a:pPr algn="l" rtl="0" fontAlgn="ctr"/>
                      <a:r>
                        <a:rPr lang="zh-CN" altLang="en-US" sz="2400" u="none" strike="noStrike" dirty="0">
                          <a:solidFill>
                            <a:schemeClr val="tx2"/>
                          </a:solidFill>
                          <a:effectLst/>
                          <a:latin typeface="+mn-lt"/>
                        </a:rPr>
                        <a:t>蛋白（干基</a:t>
                      </a:r>
                      <a:r>
                        <a:rPr lang="en-US" altLang="zh-CN" sz="2400" u="none" strike="noStrike" dirty="0">
                          <a:solidFill>
                            <a:schemeClr val="tx2"/>
                          </a:solidFill>
                          <a:effectLst/>
                          <a:latin typeface="+mn-lt"/>
                        </a:rPr>
                        <a:t>%</a:t>
                      </a:r>
                      <a:r>
                        <a:rPr lang="zh-CN" altLang="en-US" sz="2400" u="none" strike="noStrike" dirty="0">
                          <a:solidFill>
                            <a:schemeClr val="tx2"/>
                          </a:solidFill>
                          <a:effectLst/>
                          <a:latin typeface="+mn-lt"/>
                        </a:rPr>
                        <a:t>）</a:t>
                      </a:r>
                      <a:endParaRPr lang="en-US" altLang="zh-CN" sz="2400" u="none" strike="noStrike" dirty="0">
                        <a:solidFill>
                          <a:schemeClr val="tx2"/>
                        </a:solidFill>
                        <a:effectLst/>
                        <a:latin typeface="+mn-lt"/>
                      </a:endParaRPr>
                    </a:p>
                    <a:p>
                      <a:pPr algn="l" rtl="0" fontAlgn="ctr"/>
                      <a:r>
                        <a:rPr lang="en-US" sz="2400" u="none" strike="noStrike" dirty="0">
                          <a:solidFill>
                            <a:schemeClr val="tx2"/>
                          </a:solidFill>
                          <a:effectLst/>
                          <a:latin typeface="+mn-lt"/>
                        </a:rPr>
                        <a:t>Protein (Dry Basis %)</a:t>
                      </a:r>
                      <a:endParaRPr lang="en-US" sz="2400" b="0" i="0" u="none" strike="noStrike" dirty="0">
                        <a:solidFill>
                          <a:schemeClr val="tx2"/>
                        </a:solidFill>
                        <a:effectLst/>
                        <a:latin typeface="+mn-lt"/>
                      </a:endParaRPr>
                    </a:p>
                  </a:txBody>
                  <a:tcPr marL="114300" marR="12700" marT="12700" marB="0" anchor="ct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462</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8.7 </a:t>
                      </a:r>
                    </a:p>
                  </a:txBody>
                  <a:tcPr marL="0" marR="0" marT="0" marB="0" anchor="b">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0.34 </a:t>
                      </a:r>
                    </a:p>
                  </a:txBody>
                  <a:tcPr marL="0" marR="0" marT="0" marB="0" anchor="b">
                    <a:lnR w="19050" cap="flat" cmpd="sng" algn="ctr">
                      <a:solidFill>
                        <a:schemeClr val="tx2"/>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7.7 </a:t>
                      </a:r>
                    </a:p>
                  </a:txBody>
                  <a:tcPr marL="0" marR="0" marT="0" marB="0" anchor="b">
                    <a:lnL w="19050" cap="flat" cmpd="sng" algn="ctr">
                      <a:solidFill>
                        <a:schemeClr val="tx2"/>
                      </a:solidFill>
                      <a:prstDash val="sysDot"/>
                      <a:round/>
                      <a:headEnd type="none" w="med" len="med"/>
                      <a:tailEnd type="none" w="med" len="med"/>
                    </a:lnL>
                    <a:lnT w="12700" cap="flat" cmpd="sng" algn="ctr">
                      <a:noFill/>
                      <a:prstDash val="solid"/>
                      <a:round/>
                      <a:headEnd type="none" w="med" len="med"/>
                      <a:tailEnd type="none" w="med" len="med"/>
                    </a:lnT>
                  </a:tcPr>
                </a:tc>
                <a:tc>
                  <a:txBody>
                    <a:bodyPr/>
                    <a:lstStyle/>
                    <a:p>
                      <a:pPr marL="0" algn="ctr" defTabSz="914332" rtl="0" eaLnBrk="1" fontAlgn="b" latinLnBrk="0" hangingPunct="1"/>
                      <a:r>
                        <a:rPr lang="en-US" sz="2400" b="0" i="0" u="none" strike="noStrike" kern="1200">
                          <a:solidFill>
                            <a:schemeClr val="tx2"/>
                          </a:solidFill>
                          <a:effectLst/>
                          <a:latin typeface="+mn-lt"/>
                          <a:ea typeface="+mn-ea"/>
                          <a:cs typeface="+mn-cs"/>
                        </a:rPr>
                        <a:t>9.9 </a:t>
                      </a:r>
                    </a:p>
                  </a:txBody>
                  <a:tcPr marL="0" marR="0" marT="0" marB="0" anchor="b">
                    <a:lnT w="12700" cap="flat" cmpd="sng" algn="ctr">
                      <a:noFill/>
                      <a:prstDash val="solid"/>
                      <a:round/>
                      <a:headEnd type="none" w="med" len="med"/>
                      <a:tailEnd type="none" w="med" len="med"/>
                    </a:lnT>
                  </a:tcPr>
                </a:tc>
                <a:extLst>
                  <a:ext uri="{0D108BD9-81ED-4DB2-BD59-A6C34878D82A}">
                    <a16:rowId xmlns:a16="http://schemas.microsoft.com/office/drawing/2014/main" val="195545150"/>
                  </a:ext>
                </a:extLst>
              </a:tr>
              <a:tr h="548640">
                <a:tc>
                  <a:txBody>
                    <a:bodyPr/>
                    <a:lstStyle/>
                    <a:p>
                      <a:pPr algn="l" rtl="0" fontAlgn="ctr"/>
                      <a:r>
                        <a:rPr lang="zh-CN" altLang="en-US" sz="2400" u="none" strike="noStrike" dirty="0">
                          <a:solidFill>
                            <a:schemeClr val="tx2"/>
                          </a:solidFill>
                          <a:effectLst/>
                          <a:latin typeface="+mn-lt"/>
                        </a:rPr>
                        <a:t>淀粉 （干基</a:t>
                      </a:r>
                      <a:r>
                        <a:rPr lang="en-US" altLang="zh-CN" sz="2400" u="none" strike="noStrike" dirty="0">
                          <a:solidFill>
                            <a:schemeClr val="tx2"/>
                          </a:solidFill>
                          <a:effectLst/>
                          <a:latin typeface="+mn-lt"/>
                        </a:rPr>
                        <a:t>%</a:t>
                      </a:r>
                      <a:r>
                        <a:rPr lang="zh-CN" altLang="en-US" sz="2400" u="none" strike="noStrike" dirty="0">
                          <a:solidFill>
                            <a:schemeClr val="tx2"/>
                          </a:solidFill>
                          <a:effectLst/>
                          <a:latin typeface="+mn-lt"/>
                        </a:rPr>
                        <a:t>）</a:t>
                      </a:r>
                      <a:endParaRPr lang="en-US" altLang="zh-CN" sz="2400" u="none" strike="noStrike" dirty="0">
                        <a:solidFill>
                          <a:schemeClr val="tx2"/>
                        </a:solidFill>
                        <a:effectLst/>
                        <a:latin typeface="+mn-lt"/>
                      </a:endParaRPr>
                    </a:p>
                    <a:p>
                      <a:pPr algn="l" rtl="0" fontAlgn="ctr"/>
                      <a:r>
                        <a:rPr lang="en-US" sz="2400" u="none" strike="noStrike" dirty="0">
                          <a:solidFill>
                            <a:schemeClr val="tx2"/>
                          </a:solidFill>
                          <a:effectLst/>
                          <a:latin typeface="+mn-lt"/>
                        </a:rPr>
                        <a:t>Starch (Dry Basis %)</a:t>
                      </a:r>
                      <a:endParaRPr lang="en-US" sz="2400" b="0" i="0" u="none" strike="noStrike" dirty="0">
                        <a:solidFill>
                          <a:schemeClr val="tx2"/>
                        </a:solidFill>
                        <a:effectLst/>
                        <a:latin typeface="+mn-lt"/>
                      </a:endParaRPr>
                    </a:p>
                  </a:txBody>
                  <a:tcPr marL="114300" marR="12700" marT="12700" marB="0" anchor="ctr">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462</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71.9 </a:t>
                      </a:r>
                    </a:p>
                  </a:txBody>
                  <a:tcPr marL="0" marR="0" marT="0" marB="0" anchor="b">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0.51 </a:t>
                      </a:r>
                    </a:p>
                  </a:txBody>
                  <a:tcPr marL="0" marR="0" marT="0" marB="0" anchor="b">
                    <a:lnR w="19050" cap="flat" cmpd="sng" algn="ctr">
                      <a:solidFill>
                        <a:schemeClr val="tx2"/>
                      </a:solidFill>
                      <a:prstDash val="sysDot"/>
                      <a:round/>
                      <a:headEnd type="none" w="med" len="med"/>
                      <a:tailEnd type="none" w="med" len="med"/>
                    </a:lnR>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69.5 </a:t>
                      </a:r>
                    </a:p>
                  </a:txBody>
                  <a:tcPr marL="0" marR="0" marT="0" marB="0" anchor="b">
                    <a:lnL w="19050" cap="flat" cmpd="sng" algn="ctr">
                      <a:solidFill>
                        <a:schemeClr val="tx2"/>
                      </a:solidFill>
                      <a:prstDash val="sysDot"/>
                      <a:round/>
                      <a:headEnd type="none" w="med" len="med"/>
                      <a:tailEnd type="none" w="med" len="med"/>
                    </a:lnL>
                    <a:solidFill>
                      <a:schemeClr val="bg1">
                        <a:lumMod val="85000"/>
                        <a:alpha val="40000"/>
                      </a:schemeClr>
                    </a:solidFill>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77.1 </a:t>
                      </a:r>
                    </a:p>
                  </a:txBody>
                  <a:tcPr marL="0" marR="0" marT="0" marB="0" anchor="b">
                    <a:solidFill>
                      <a:schemeClr val="bg1">
                        <a:lumMod val="85000"/>
                        <a:alpha val="40000"/>
                      </a:schemeClr>
                    </a:solidFill>
                  </a:tcPr>
                </a:tc>
                <a:extLst>
                  <a:ext uri="{0D108BD9-81ED-4DB2-BD59-A6C34878D82A}">
                    <a16:rowId xmlns:a16="http://schemas.microsoft.com/office/drawing/2014/main" val="1643908447"/>
                  </a:ext>
                </a:extLst>
              </a:tr>
              <a:tr h="548640">
                <a:tc>
                  <a:txBody>
                    <a:bodyPr/>
                    <a:lstStyle/>
                    <a:p>
                      <a:pPr lvl="0" algn="l" rtl="0" fontAlgn="ctr"/>
                      <a:r>
                        <a:rPr lang="zh-CN" altLang="en-US" sz="2400" u="none" strike="noStrike" dirty="0">
                          <a:solidFill>
                            <a:schemeClr val="tx2"/>
                          </a:solidFill>
                          <a:effectLst/>
                          <a:latin typeface="+mn-lt"/>
                        </a:rPr>
                        <a:t>油含量 （干基</a:t>
                      </a:r>
                      <a:r>
                        <a:rPr lang="en-US" altLang="zh-CN" sz="2400" u="none" strike="noStrike" dirty="0">
                          <a:solidFill>
                            <a:schemeClr val="tx2"/>
                          </a:solidFill>
                          <a:effectLst/>
                          <a:latin typeface="+mn-lt"/>
                        </a:rPr>
                        <a:t>%</a:t>
                      </a:r>
                      <a:r>
                        <a:rPr lang="zh-CN" altLang="en-US" sz="2400" u="none" strike="noStrike" dirty="0">
                          <a:solidFill>
                            <a:schemeClr val="tx2"/>
                          </a:solidFill>
                          <a:effectLst/>
                          <a:latin typeface="+mn-lt"/>
                        </a:rPr>
                        <a:t>） </a:t>
                      </a:r>
                      <a:endParaRPr lang="en-US" altLang="zh-CN" sz="2400" u="none" strike="noStrike" dirty="0">
                        <a:solidFill>
                          <a:schemeClr val="tx2"/>
                        </a:solidFill>
                        <a:effectLst/>
                        <a:latin typeface="+mn-lt"/>
                      </a:endParaRPr>
                    </a:p>
                    <a:p>
                      <a:pPr lvl="0" algn="l" rtl="0" fontAlgn="ctr"/>
                      <a:r>
                        <a:rPr lang="en-US" sz="2400" u="none" strike="noStrike" dirty="0">
                          <a:solidFill>
                            <a:schemeClr val="tx2"/>
                          </a:solidFill>
                          <a:effectLst/>
                          <a:latin typeface="+mn-lt"/>
                        </a:rPr>
                        <a:t>Oil (Dry Basis %)</a:t>
                      </a:r>
                      <a:endParaRPr lang="en-US" sz="2400" b="0" i="0" u="none" strike="noStrike" dirty="0">
                        <a:solidFill>
                          <a:schemeClr val="tx2"/>
                        </a:solidFill>
                        <a:effectLst/>
                        <a:latin typeface="+mn-lt"/>
                      </a:endParaRPr>
                    </a:p>
                  </a:txBody>
                  <a:tcPr marL="114300" marR="12700" marT="12700" marB="0" anchor="ctr">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462</a:t>
                      </a:r>
                    </a:p>
                  </a:txBody>
                  <a:tcPr marL="0" marR="0" marT="0" marB="0" anchor="b">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3.9 </a:t>
                      </a:r>
                    </a:p>
                  </a:txBody>
                  <a:tcPr marL="0" marR="0" marT="0" marB="0" anchor="b">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0.19 </a:t>
                      </a:r>
                    </a:p>
                  </a:txBody>
                  <a:tcPr marL="0" marR="0" marT="0" marB="0" anchor="b">
                    <a:lnR w="19050" cap="flat" cmpd="sng" algn="ctr">
                      <a:solidFill>
                        <a:schemeClr val="tx2"/>
                      </a:solidFill>
                      <a:prstDash val="sysDot"/>
                      <a:round/>
                      <a:headEnd type="none" w="med" len="med"/>
                      <a:tailEnd type="none" w="med" len="med"/>
                    </a:lnR>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3.2 </a:t>
                      </a:r>
                    </a:p>
                  </a:txBody>
                  <a:tcPr marL="0" marR="0" marT="0" marB="0" anchor="b">
                    <a:lnL w="19050" cap="flat" cmpd="sng" algn="ctr">
                      <a:solidFill>
                        <a:schemeClr val="tx2"/>
                      </a:solidFill>
                      <a:prstDash val="sysDot"/>
                      <a:round/>
                      <a:headEnd type="none" w="med" len="med"/>
                      <a:tailEnd type="none" w="med" len="med"/>
                    </a:lnL>
                    <a:lnB w="12700" cap="flat" cmpd="sng" algn="ctr">
                      <a:noFill/>
                      <a:prstDash val="solid"/>
                      <a:round/>
                      <a:headEnd type="none" w="med" len="med"/>
                      <a:tailEnd type="none" w="med" len="med"/>
                    </a:lnB>
                  </a:tcPr>
                </a:tc>
                <a:tc>
                  <a:txBody>
                    <a:bodyPr/>
                    <a:lstStyle/>
                    <a:p>
                      <a:pPr marL="0" algn="ctr" defTabSz="914332" rtl="0" eaLnBrk="1" fontAlgn="b" latinLnBrk="0" hangingPunct="1"/>
                      <a:r>
                        <a:rPr lang="en-US" sz="2400" b="0" i="0" u="none" strike="noStrike" kern="1200" dirty="0">
                          <a:solidFill>
                            <a:schemeClr val="tx2"/>
                          </a:solidFill>
                          <a:effectLst/>
                          <a:latin typeface="+mn-lt"/>
                          <a:ea typeface="+mn-ea"/>
                          <a:cs typeface="+mn-cs"/>
                        </a:rPr>
                        <a:t>4.9 </a:t>
                      </a:r>
                    </a:p>
                  </a:txBody>
                  <a:tcPr marL="0" marR="0" marT="0" marB="0" anchor="b">
                    <a:lnB w="12700" cap="flat" cmpd="sng" algn="ctr">
                      <a:noFill/>
                      <a:prstDash val="solid"/>
                      <a:round/>
                      <a:headEnd type="none" w="med" len="med"/>
                      <a:tailEnd type="none" w="med" len="med"/>
                    </a:lnB>
                  </a:tcPr>
                </a:tc>
                <a:extLst>
                  <a:ext uri="{0D108BD9-81ED-4DB2-BD59-A6C34878D82A}">
                    <a16:rowId xmlns:a16="http://schemas.microsoft.com/office/drawing/2014/main" val="1500187913"/>
                  </a:ext>
                </a:extLst>
              </a:tr>
            </a:tbl>
          </a:graphicData>
        </a:graphic>
      </p:graphicFrame>
    </p:spTree>
    <p:custDataLst>
      <p:tags r:id="rId1"/>
    </p:custDataLst>
    <p:extLst>
      <p:ext uri="{BB962C8B-B14F-4D97-AF65-F5344CB8AC3E}">
        <p14:creationId xmlns:p14="http://schemas.microsoft.com/office/powerpoint/2010/main" val="318775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t>出口货物霉菌毒素检测</a:t>
            </a:r>
            <a:br>
              <a:rPr lang="en-US" altLang="zh-CN" dirty="0"/>
            </a:br>
            <a:r>
              <a:rPr lang="en-US" dirty="0"/>
              <a:t>Export Cargo Mycotoxin Testing</a:t>
            </a:r>
          </a:p>
        </p:txBody>
      </p:sp>
      <p:sp>
        <p:nvSpPr>
          <p:cNvPr id="2" name="Content Placeholder 1"/>
          <p:cNvSpPr>
            <a:spLocks noGrp="1"/>
          </p:cNvSpPr>
          <p:nvPr>
            <p:ph idx="1"/>
          </p:nvPr>
        </p:nvSpPr>
        <p:spPr>
          <a:xfrm>
            <a:off x="838199" y="2057400"/>
            <a:ext cx="11037711" cy="4171950"/>
          </a:xfrm>
        </p:spPr>
        <p:txBody>
          <a:bodyPr>
            <a:normAutofit/>
          </a:bodyPr>
          <a:lstStyle/>
          <a:p>
            <a:r>
              <a:rPr lang="zh-CN" altLang="en-US" dirty="0"/>
              <a:t>评估美国玉米在市场年度早期玉米到达出口终端时</a:t>
            </a:r>
            <a:r>
              <a:rPr lang="zh-CN" altLang="en-US" b="1" dirty="0"/>
              <a:t>黄曲霉毒素、呕吐毒素、伏马菌素、赭曲霉毒素</a:t>
            </a:r>
            <a:r>
              <a:rPr lang="en-US" altLang="zh-CN" b="1" dirty="0"/>
              <a:t>A</a:t>
            </a:r>
            <a:r>
              <a:rPr lang="zh-CN" altLang="en-US" b="1" dirty="0"/>
              <a:t>、</a:t>
            </a:r>
            <a:r>
              <a:rPr lang="en-US" altLang="zh-CN" b="1" dirty="0"/>
              <a:t>T-2</a:t>
            </a:r>
            <a:r>
              <a:rPr lang="zh-CN" altLang="en-US" b="1" dirty="0"/>
              <a:t>和玉米赤霉烯酮</a:t>
            </a:r>
            <a:r>
              <a:rPr lang="zh-CN" altLang="en-US" dirty="0"/>
              <a:t>的情况      </a:t>
            </a:r>
            <a:r>
              <a:rPr lang="en-US" sz="2000" dirty="0"/>
              <a:t>Provides an assessment of the presence of </a:t>
            </a:r>
            <a:r>
              <a:rPr lang="en-US" sz="2400" b="1" dirty="0"/>
              <a:t>aflatoxin, DON, fumonisin, ochratoxin A</a:t>
            </a:r>
            <a:r>
              <a:rPr lang="en-US" sz="2400" dirty="0"/>
              <a:t>, </a:t>
            </a:r>
            <a:r>
              <a:rPr lang="en-US" sz="2400" b="1" dirty="0"/>
              <a:t>trichothecenes (T-2)</a:t>
            </a:r>
            <a:r>
              <a:rPr lang="en-US" sz="2400" dirty="0"/>
              <a:t> and </a:t>
            </a:r>
            <a:r>
              <a:rPr lang="en-US" sz="2400" b="1" dirty="0"/>
              <a:t>zearalenone </a:t>
            </a:r>
            <a:r>
              <a:rPr lang="en-US" sz="2000" dirty="0"/>
              <a:t>in U.S. corn as it reaches export points early in the marketing year</a:t>
            </a:r>
          </a:p>
          <a:p>
            <a:r>
              <a:rPr lang="zh-CN" altLang="en-US" dirty="0"/>
              <a:t>对</a:t>
            </a:r>
            <a:r>
              <a:rPr lang="en-US" altLang="zh-CN" b="1" dirty="0"/>
              <a:t>175</a:t>
            </a:r>
            <a:r>
              <a:rPr lang="zh-CN" altLang="en-US" dirty="0"/>
              <a:t>份出口玉米样本进行了霉菌毒素的检测                                </a:t>
            </a:r>
            <a:r>
              <a:rPr lang="en-US" sz="2400" b="1" dirty="0"/>
              <a:t>175</a:t>
            </a:r>
            <a:r>
              <a:rPr lang="en-US" sz="2000" dirty="0"/>
              <a:t> export cargo samples tested for mycotoxins</a:t>
            </a:r>
            <a:endParaRPr lang="en-US" sz="2400" dirty="0"/>
          </a:p>
          <a:p>
            <a:r>
              <a:rPr lang="zh-CN" altLang="en-US" b="1" dirty="0"/>
              <a:t>仅</a:t>
            </a:r>
            <a:r>
              <a:rPr lang="zh-CN" altLang="en-US" dirty="0"/>
              <a:t>报告在出口样本中检测到霉菌毒素水平升高的频率               </a:t>
            </a:r>
            <a:br>
              <a:rPr lang="en-US" altLang="zh-CN" dirty="0"/>
            </a:br>
            <a:r>
              <a:rPr lang="en-US" sz="2000" dirty="0"/>
              <a:t>Reports </a:t>
            </a:r>
            <a:r>
              <a:rPr lang="en-US" sz="2400" b="1" dirty="0"/>
              <a:t>ONLY</a:t>
            </a:r>
            <a:r>
              <a:rPr lang="en-US" sz="2000" dirty="0"/>
              <a:t> the frequency of detected elevated levels of the mycotoxins in export samples</a:t>
            </a:r>
            <a:endParaRPr lang="en-US" sz="2400" dirty="0"/>
          </a:p>
          <a:p>
            <a:pPr marL="457166" lvl="1" indent="0">
              <a:buNone/>
            </a:pPr>
            <a:endParaRPr lang="en-US" dirty="0"/>
          </a:p>
          <a:p>
            <a:endParaRPr lang="en-US" dirty="0"/>
          </a:p>
        </p:txBody>
      </p:sp>
    </p:spTree>
    <p:custDataLst>
      <p:tags r:id="rId1"/>
    </p:custDataLst>
    <p:extLst>
      <p:ext uri="{BB962C8B-B14F-4D97-AF65-F5344CB8AC3E}">
        <p14:creationId xmlns:p14="http://schemas.microsoft.com/office/powerpoint/2010/main" val="3309587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8B92DA2-63C6-46E3-9DC8-6602CBAC8140}"/>
              </a:ext>
            </a:extLst>
          </p:cNvPr>
          <p:cNvGraphicFramePr>
            <a:graphicFrameLocks noGrp="1"/>
          </p:cNvGraphicFramePr>
          <p:nvPr>
            <p:extLst>
              <p:ext uri="{D42A27DB-BD31-4B8C-83A1-F6EECF244321}">
                <p14:modId xmlns:p14="http://schemas.microsoft.com/office/powerpoint/2010/main" val="2784189610"/>
              </p:ext>
            </p:extLst>
          </p:nvPr>
        </p:nvGraphicFramePr>
        <p:xfrm>
          <a:off x="5577841" y="1676400"/>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11" name="Content Placeholder 2"/>
          <p:cNvSpPr>
            <a:spLocks noGrp="1"/>
          </p:cNvSpPr>
          <p:nvPr>
            <p:ph sz="half" idx="1"/>
          </p:nvPr>
        </p:nvSpPr>
        <p:spPr>
          <a:xfrm>
            <a:off x="327379" y="1831521"/>
            <a:ext cx="5074800" cy="5026478"/>
          </a:xfrm>
        </p:spPr>
        <p:txBody>
          <a:bodyPr/>
          <a:lstStyle/>
          <a:p>
            <a:pPr marL="569913" lvl="1" indent="-342900">
              <a:spcBef>
                <a:spcPts val="600"/>
              </a:spcBef>
              <a:buClr>
                <a:schemeClr val="accent2"/>
              </a:buClr>
              <a:buFont typeface="Wingdings" panose="05000000000000000000" pitchFamily="2" charset="2"/>
              <a:buChar char="Ø"/>
            </a:pPr>
            <a:r>
              <a:rPr lang="en-US" altLang="zh-CN" dirty="0"/>
              <a:t>2022/2023</a:t>
            </a:r>
            <a:r>
              <a:rPr lang="zh-CN" altLang="en-US" dirty="0"/>
              <a:t>年度</a:t>
            </a:r>
            <a:r>
              <a:rPr lang="zh-CN" altLang="en-US" b="1" dirty="0">
                <a:solidFill>
                  <a:srgbClr val="D18316"/>
                </a:solidFill>
              </a:rPr>
              <a:t>未检出</a:t>
            </a:r>
            <a:r>
              <a:rPr lang="zh-CN" altLang="en-US" dirty="0"/>
              <a:t>黄曲霉毒素的出口样本比例</a:t>
            </a:r>
            <a:r>
              <a:rPr lang="zh-CN" altLang="en-US" b="1" dirty="0">
                <a:solidFill>
                  <a:srgbClr val="D18316"/>
                </a:solidFill>
              </a:rPr>
              <a:t>低于</a:t>
            </a:r>
            <a:r>
              <a:rPr lang="zh-CN" altLang="en-US" dirty="0"/>
              <a:t>前两年 </a:t>
            </a:r>
            <a:r>
              <a:rPr lang="en-US" altLang="zh-CN" dirty="0"/>
              <a:t>2021</a:t>
            </a:r>
            <a:r>
              <a:rPr lang="zh-CN" altLang="en-US" dirty="0"/>
              <a:t>和</a:t>
            </a:r>
            <a:r>
              <a:rPr lang="en-US" altLang="zh-CN" dirty="0"/>
              <a:t>2020</a:t>
            </a:r>
            <a:r>
              <a:rPr lang="zh-CN" altLang="en-US" dirty="0"/>
              <a:t>的样本                   </a:t>
            </a:r>
            <a:r>
              <a:rPr lang="en-US" dirty="0"/>
              <a:t>A</a:t>
            </a:r>
            <a:r>
              <a:rPr lang="en-US" b="1" dirty="0">
                <a:solidFill>
                  <a:srgbClr val="D18316"/>
                </a:solidFill>
              </a:rPr>
              <a:t> lower </a:t>
            </a:r>
            <a:r>
              <a:rPr lang="en-US" dirty="0"/>
              <a:t>proportion of </a:t>
            </a:r>
            <a:br>
              <a:rPr lang="en-US" dirty="0"/>
            </a:br>
            <a:r>
              <a:rPr lang="en-US" dirty="0"/>
              <a:t>the export samples had</a:t>
            </a:r>
            <a:r>
              <a:rPr lang="en-US" b="1" dirty="0">
                <a:solidFill>
                  <a:srgbClr val="D18316"/>
                </a:solidFill>
              </a:rPr>
              <a:t> </a:t>
            </a:r>
            <a:br>
              <a:rPr lang="en-US" b="1" dirty="0">
                <a:solidFill>
                  <a:srgbClr val="D18316"/>
                </a:solidFill>
              </a:rPr>
            </a:br>
            <a:r>
              <a:rPr lang="en-US" b="1" dirty="0">
                <a:solidFill>
                  <a:srgbClr val="D18316"/>
                </a:solidFill>
              </a:rPr>
              <a:t>no detectable </a:t>
            </a:r>
            <a:r>
              <a:rPr lang="en-US" dirty="0"/>
              <a:t>levels of aflatoxin in 2022/2023 compared to the two previous years</a:t>
            </a:r>
          </a:p>
          <a:p>
            <a:pPr marL="569913" lvl="1" indent="-342900">
              <a:spcBef>
                <a:spcPts val="600"/>
              </a:spcBef>
              <a:buClr>
                <a:schemeClr val="accent2"/>
              </a:buClr>
              <a:buFont typeface="Wingdings" panose="05000000000000000000" pitchFamily="2" charset="2"/>
              <a:buChar char="Ø"/>
            </a:pPr>
            <a:r>
              <a:rPr lang="zh-CN" altLang="en-US" dirty="0"/>
              <a:t>所有送检样本都</a:t>
            </a:r>
            <a:r>
              <a:rPr lang="zh-CN" altLang="en-US" b="1" dirty="0">
                <a:solidFill>
                  <a:srgbClr val="D18316"/>
                </a:solidFill>
              </a:rPr>
              <a:t>低于</a:t>
            </a:r>
            <a:r>
              <a:rPr lang="en-US" altLang="zh-CN" dirty="0"/>
              <a:t>FDA</a:t>
            </a:r>
            <a:r>
              <a:rPr lang="zh-CN" altLang="en-US" dirty="0"/>
              <a:t> </a:t>
            </a:r>
            <a:r>
              <a:rPr lang="en-US" altLang="zh-CN" dirty="0"/>
              <a:t>20.0 ppb</a:t>
            </a:r>
            <a:r>
              <a:rPr lang="zh-CN" altLang="en-US" dirty="0"/>
              <a:t>的限制水平                         </a:t>
            </a:r>
            <a:r>
              <a:rPr lang="en-US" dirty="0"/>
              <a:t>All samples tested </a:t>
            </a:r>
            <a:r>
              <a:rPr lang="en-US" b="1" dirty="0">
                <a:solidFill>
                  <a:srgbClr val="D18316"/>
                </a:solidFill>
              </a:rPr>
              <a:t>below</a:t>
            </a:r>
            <a:r>
              <a:rPr lang="en-US" dirty="0"/>
              <a:t> the FDA action level of 20 ppb</a:t>
            </a:r>
          </a:p>
          <a:p>
            <a:pPr lvl="2"/>
            <a:endParaRPr lang="en-US" dirty="0"/>
          </a:p>
          <a:p>
            <a:endParaRPr lang="en-US" dirty="0"/>
          </a:p>
        </p:txBody>
      </p:sp>
      <p:sp>
        <p:nvSpPr>
          <p:cNvPr id="3" name="Title 2"/>
          <p:cNvSpPr>
            <a:spLocks noGrp="1"/>
          </p:cNvSpPr>
          <p:nvPr>
            <p:ph type="title"/>
          </p:nvPr>
        </p:nvSpPr>
        <p:spPr/>
        <p:txBody>
          <a:bodyPr>
            <a:normAutofit fontScale="90000"/>
          </a:bodyPr>
          <a:lstStyle/>
          <a:p>
            <a:r>
              <a:rPr lang="zh-CN" altLang="en-US" dirty="0"/>
              <a:t>黄曲霉毒素检测结果 </a:t>
            </a:r>
            <a:br>
              <a:rPr lang="en-US" altLang="zh-CN" dirty="0"/>
            </a:br>
            <a:r>
              <a:rPr lang="en-US" dirty="0"/>
              <a:t>Aflatoxin Testing Results (ppb)</a:t>
            </a:r>
          </a:p>
        </p:txBody>
      </p:sp>
      <p:sp>
        <p:nvSpPr>
          <p:cNvPr id="5" name="TextBox 4">
            <a:extLst>
              <a:ext uri="{FF2B5EF4-FFF2-40B4-BE49-F238E27FC236}">
                <a16:creationId xmlns:a16="http://schemas.microsoft.com/office/drawing/2014/main" id="{6CF61062-7C7D-48BD-96F3-EA6293B54FAA}"/>
              </a:ext>
            </a:extLst>
          </p:cNvPr>
          <p:cNvSpPr txBox="1"/>
          <p:nvPr/>
        </p:nvSpPr>
        <p:spPr>
          <a:xfrm>
            <a:off x="5577841" y="6466402"/>
            <a:ext cx="6397714" cy="307777"/>
          </a:xfrm>
          <a:prstGeom prst="rect">
            <a:avLst/>
          </a:prstGeom>
          <a:noFill/>
        </p:spPr>
        <p:txBody>
          <a:bodyPr wrap="square" rtlCol="0">
            <a:spAutoFit/>
          </a:bodyPr>
          <a:lstStyle/>
          <a:p>
            <a:pPr algn="ctr"/>
            <a:r>
              <a:rPr lang="zh-CN" altLang="en-US" sz="1400" b="1" dirty="0">
                <a:solidFill>
                  <a:srgbClr val="003E7E"/>
                </a:solidFill>
                <a:latin typeface="Arial" panose="020B0604020202020204" pitchFamily="34" charset="0"/>
              </a:rPr>
              <a:t>按市场年分列的样本百分比 </a:t>
            </a:r>
            <a:r>
              <a:rPr lang="en-US" sz="1400" b="1" dirty="0">
                <a:solidFill>
                  <a:srgbClr val="003E7E"/>
                </a:solidFill>
                <a:latin typeface="Arial" panose="020B0604020202020204" pitchFamily="34" charset="0"/>
              </a:rPr>
              <a:t>Percent of Samples by Marketing Year</a:t>
            </a:r>
          </a:p>
        </p:txBody>
      </p:sp>
    </p:spTree>
    <p:custDataLst>
      <p:tags r:id="rId1"/>
    </p:custDataLst>
    <p:extLst>
      <p:ext uri="{BB962C8B-B14F-4D97-AF65-F5344CB8AC3E}">
        <p14:creationId xmlns:p14="http://schemas.microsoft.com/office/powerpoint/2010/main" val="394695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660C21B-B9E5-D574-75A2-6F94C6178715}"/>
              </a:ext>
            </a:extLst>
          </p:cNvPr>
          <p:cNvGraphicFramePr>
            <a:graphicFrameLocks noGrp="1"/>
          </p:cNvGraphicFramePr>
          <p:nvPr>
            <p:extLst>
              <p:ext uri="{D42A27DB-BD31-4B8C-83A1-F6EECF244321}">
                <p14:modId xmlns:p14="http://schemas.microsoft.com/office/powerpoint/2010/main" val="2168902479"/>
              </p:ext>
            </p:extLst>
          </p:nvPr>
        </p:nvGraphicFramePr>
        <p:xfrm>
          <a:off x="5402178" y="1676400"/>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p:cNvSpPr>
            <a:spLocks noGrp="1"/>
          </p:cNvSpPr>
          <p:nvPr>
            <p:ph sz="half" idx="1"/>
          </p:nvPr>
        </p:nvSpPr>
        <p:spPr>
          <a:xfrm>
            <a:off x="338667" y="1831521"/>
            <a:ext cx="5063511" cy="5026478"/>
          </a:xfrm>
        </p:spPr>
        <p:txBody>
          <a:bodyPr>
            <a:normAutofit/>
          </a:bodyPr>
          <a:lstStyle/>
          <a:p>
            <a:pPr marL="569913" lvl="1" indent="-342900">
              <a:spcBef>
                <a:spcPts val="600"/>
              </a:spcBef>
              <a:buClr>
                <a:schemeClr val="accent2"/>
              </a:buClr>
              <a:buFont typeface="Wingdings" panose="05000000000000000000" pitchFamily="2" charset="2"/>
              <a:buChar char="Ø"/>
            </a:pPr>
            <a:r>
              <a:rPr lang="en-US" altLang="zh-CN" b="1" dirty="0">
                <a:solidFill>
                  <a:srgbClr val="D18316"/>
                </a:solidFill>
              </a:rPr>
              <a:t>98.9% </a:t>
            </a:r>
            <a:r>
              <a:rPr lang="zh-CN" altLang="en-US" b="1" dirty="0">
                <a:solidFill>
                  <a:srgbClr val="D18316"/>
                </a:solidFill>
              </a:rPr>
              <a:t>的</a:t>
            </a:r>
            <a:r>
              <a:rPr lang="zh-CN" altLang="en-US" dirty="0"/>
              <a:t>送检样本呕吐毒素检测结果</a:t>
            </a:r>
            <a:r>
              <a:rPr lang="zh-CN" altLang="en-US" b="1" dirty="0">
                <a:solidFill>
                  <a:srgbClr val="D18316"/>
                </a:solidFill>
              </a:rPr>
              <a:t>低于</a:t>
            </a:r>
            <a:r>
              <a:rPr lang="en-US" altLang="zh-CN" dirty="0"/>
              <a:t>1.5ppm</a:t>
            </a:r>
            <a:r>
              <a:rPr lang="zh-CN" altLang="en-US" dirty="0"/>
              <a:t> </a:t>
            </a:r>
            <a:r>
              <a:rPr lang="zh-CN" altLang="en-US" b="1" dirty="0">
                <a:solidFill>
                  <a:srgbClr val="D18316"/>
                </a:solidFill>
              </a:rPr>
              <a:t>                 </a:t>
            </a:r>
            <a:r>
              <a:rPr lang="en-US" b="1" dirty="0">
                <a:solidFill>
                  <a:srgbClr val="D18316"/>
                </a:solidFill>
              </a:rPr>
              <a:t>98.9%</a:t>
            </a:r>
            <a:r>
              <a:rPr lang="en-US" dirty="0"/>
              <a:t> of samples had DON results </a:t>
            </a:r>
            <a:r>
              <a:rPr lang="en-US" b="1" dirty="0">
                <a:solidFill>
                  <a:srgbClr val="D18316"/>
                </a:solidFill>
              </a:rPr>
              <a:t>below</a:t>
            </a:r>
            <a:r>
              <a:rPr lang="en-US" dirty="0"/>
              <a:t> 1.5 ppm, </a:t>
            </a:r>
          </a:p>
          <a:p>
            <a:pPr marL="569913" lvl="1" indent="-342900">
              <a:spcBef>
                <a:spcPts val="600"/>
              </a:spcBef>
              <a:buClr>
                <a:schemeClr val="accent2"/>
              </a:buClr>
              <a:buFont typeface="Wingdings" panose="05000000000000000000" pitchFamily="2" charset="2"/>
              <a:buChar char="Ø"/>
            </a:pPr>
            <a:r>
              <a:rPr lang="zh-CN" altLang="en-US" b="1" dirty="0">
                <a:solidFill>
                  <a:srgbClr val="D18316"/>
                </a:solidFill>
              </a:rPr>
              <a:t>所有</a:t>
            </a:r>
            <a:r>
              <a:rPr lang="zh-CN" altLang="en-US" dirty="0"/>
              <a:t>样本的呕吐毒素检测结果都</a:t>
            </a:r>
            <a:r>
              <a:rPr lang="zh-CN" altLang="en-US" b="1" dirty="0">
                <a:solidFill>
                  <a:srgbClr val="D18316"/>
                </a:solidFill>
              </a:rPr>
              <a:t>低于</a:t>
            </a:r>
            <a:r>
              <a:rPr lang="en-US" altLang="zh-CN" dirty="0"/>
              <a:t>FDA5.0ppm</a:t>
            </a:r>
            <a:r>
              <a:rPr lang="zh-CN" altLang="en-US" dirty="0"/>
              <a:t>的建议水平  </a:t>
            </a:r>
            <a:r>
              <a:rPr lang="en-US" b="1" dirty="0">
                <a:solidFill>
                  <a:srgbClr val="D18316"/>
                </a:solidFill>
              </a:rPr>
              <a:t>All </a:t>
            </a:r>
            <a:r>
              <a:rPr lang="en-US" dirty="0"/>
              <a:t>samples had DON results </a:t>
            </a:r>
            <a:r>
              <a:rPr lang="en-US" b="1" dirty="0">
                <a:solidFill>
                  <a:srgbClr val="D18316"/>
                </a:solidFill>
              </a:rPr>
              <a:t>below</a:t>
            </a:r>
            <a:r>
              <a:rPr lang="en-US" dirty="0"/>
              <a:t> the 5.0 ppm FDA advisory level</a:t>
            </a:r>
          </a:p>
          <a:p>
            <a:pPr lvl="1"/>
            <a:endParaRPr lang="en-US" dirty="0"/>
          </a:p>
          <a:p>
            <a:pPr lvl="1"/>
            <a:endParaRPr lang="en-US" dirty="0"/>
          </a:p>
        </p:txBody>
      </p:sp>
      <p:sp>
        <p:nvSpPr>
          <p:cNvPr id="3" name="Title 2"/>
          <p:cNvSpPr>
            <a:spLocks noGrp="1"/>
          </p:cNvSpPr>
          <p:nvPr>
            <p:ph type="title"/>
          </p:nvPr>
        </p:nvSpPr>
        <p:spPr/>
        <p:txBody>
          <a:bodyPr>
            <a:normAutofit fontScale="90000"/>
          </a:bodyPr>
          <a:lstStyle/>
          <a:p>
            <a:r>
              <a:rPr lang="zh-CN" altLang="en-US" dirty="0"/>
              <a:t>呕吐毒素检测结果</a:t>
            </a:r>
            <a:br>
              <a:rPr lang="en-US" altLang="zh-CN" dirty="0"/>
            </a:br>
            <a:r>
              <a:rPr lang="en-US" dirty="0"/>
              <a:t>DON (Vomitoxin) Testing Results (ppm)</a:t>
            </a:r>
          </a:p>
        </p:txBody>
      </p:sp>
      <p:sp>
        <p:nvSpPr>
          <p:cNvPr id="5" name="TextBox 4">
            <a:extLst>
              <a:ext uri="{FF2B5EF4-FFF2-40B4-BE49-F238E27FC236}">
                <a16:creationId xmlns:a16="http://schemas.microsoft.com/office/drawing/2014/main" id="{70D82E18-B4C4-490F-93EB-119FA7198901}"/>
              </a:ext>
            </a:extLst>
          </p:cNvPr>
          <p:cNvSpPr txBox="1"/>
          <p:nvPr/>
        </p:nvSpPr>
        <p:spPr>
          <a:xfrm>
            <a:off x="5682343" y="6444343"/>
            <a:ext cx="6293211" cy="307777"/>
          </a:xfrm>
          <a:prstGeom prst="rect">
            <a:avLst/>
          </a:prstGeom>
          <a:noFill/>
        </p:spPr>
        <p:txBody>
          <a:bodyPr wrap="square" rtlCol="0">
            <a:spAutoFit/>
          </a:bodyPr>
          <a:lstStyle/>
          <a:p>
            <a:pPr algn="ctr"/>
            <a:r>
              <a:rPr lang="zh-CN" altLang="en-US" sz="1400" b="1" dirty="0">
                <a:solidFill>
                  <a:srgbClr val="003E7E"/>
                </a:solidFill>
                <a:latin typeface="Arial" panose="020B0604020202020204" pitchFamily="34" charset="0"/>
              </a:rPr>
              <a:t>按市场年分列的样本百分比 </a:t>
            </a:r>
            <a:r>
              <a:rPr lang="en-US" sz="1400" b="1" dirty="0">
                <a:solidFill>
                  <a:srgbClr val="003E7E"/>
                </a:solidFill>
                <a:latin typeface="Arial" panose="020B0604020202020204" pitchFamily="34" charset="0"/>
              </a:rPr>
              <a:t>Percent of Samples by Marketing Year</a:t>
            </a:r>
          </a:p>
        </p:txBody>
      </p:sp>
    </p:spTree>
    <p:custDataLst>
      <p:tags r:id="rId1"/>
    </p:custDataLst>
    <p:extLst>
      <p:ext uri="{BB962C8B-B14F-4D97-AF65-F5344CB8AC3E}">
        <p14:creationId xmlns:p14="http://schemas.microsoft.com/office/powerpoint/2010/main" val="178120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8B92DA2-63C6-46E3-9DC8-6602CBAC8140}"/>
              </a:ext>
            </a:extLst>
          </p:cNvPr>
          <p:cNvGraphicFramePr>
            <a:graphicFrameLocks noGrp="1"/>
          </p:cNvGraphicFramePr>
          <p:nvPr>
            <p:extLst>
              <p:ext uri="{D42A27DB-BD31-4B8C-83A1-F6EECF244321}">
                <p14:modId xmlns:p14="http://schemas.microsoft.com/office/powerpoint/2010/main" val="1120163917"/>
              </p:ext>
            </p:extLst>
          </p:nvPr>
        </p:nvGraphicFramePr>
        <p:xfrm>
          <a:off x="5577840" y="1676400"/>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normAutofit fontScale="90000"/>
          </a:bodyPr>
          <a:lstStyle/>
          <a:p>
            <a:r>
              <a:rPr lang="zh-CN" altLang="en-US" dirty="0"/>
              <a:t>伏马菌素检测结果</a:t>
            </a:r>
            <a:br>
              <a:rPr lang="en-US" altLang="zh-CN" dirty="0"/>
            </a:br>
            <a:r>
              <a:rPr lang="en-US" dirty="0" err="1"/>
              <a:t>Fumonisin</a:t>
            </a:r>
            <a:r>
              <a:rPr lang="en-US" dirty="0"/>
              <a:t> Testing Results (ppm)</a:t>
            </a:r>
          </a:p>
        </p:txBody>
      </p:sp>
      <p:sp>
        <p:nvSpPr>
          <p:cNvPr id="6" name="TextBox 5">
            <a:extLst>
              <a:ext uri="{FF2B5EF4-FFF2-40B4-BE49-F238E27FC236}">
                <a16:creationId xmlns:a16="http://schemas.microsoft.com/office/drawing/2014/main" id="{27567A5F-B7C5-45C2-9BF8-47A88E06FA42}"/>
              </a:ext>
            </a:extLst>
          </p:cNvPr>
          <p:cNvSpPr txBox="1"/>
          <p:nvPr/>
        </p:nvSpPr>
        <p:spPr>
          <a:xfrm>
            <a:off x="5802087" y="6466114"/>
            <a:ext cx="6173468" cy="307777"/>
          </a:xfrm>
          <a:prstGeom prst="rect">
            <a:avLst/>
          </a:prstGeom>
          <a:noFill/>
        </p:spPr>
        <p:txBody>
          <a:bodyPr wrap="square" rtlCol="0">
            <a:spAutoFit/>
          </a:bodyPr>
          <a:lstStyle/>
          <a:p>
            <a:pPr algn="ctr"/>
            <a:r>
              <a:rPr lang="zh-CN" altLang="en-US" sz="1400" b="1" dirty="0">
                <a:solidFill>
                  <a:srgbClr val="003E7E"/>
                </a:solidFill>
                <a:latin typeface="Arial" panose="020B0604020202020204" pitchFamily="34" charset="0"/>
              </a:rPr>
              <a:t>按市场年分列的样本百分比 </a:t>
            </a:r>
            <a:r>
              <a:rPr lang="en-US" sz="1400" b="1" dirty="0">
                <a:solidFill>
                  <a:srgbClr val="003E7E"/>
                </a:solidFill>
                <a:latin typeface="Arial" panose="020B0604020202020204" pitchFamily="34" charset="0"/>
              </a:rPr>
              <a:t>Percent of Samples by Marketing Year</a:t>
            </a:r>
          </a:p>
        </p:txBody>
      </p:sp>
      <p:sp>
        <p:nvSpPr>
          <p:cNvPr id="7" name="Content Placeholder 2">
            <a:extLst>
              <a:ext uri="{FF2B5EF4-FFF2-40B4-BE49-F238E27FC236}">
                <a16:creationId xmlns:a16="http://schemas.microsoft.com/office/drawing/2014/main" id="{F8B16D0E-6A78-40AE-9374-9AB64B2714B3}"/>
              </a:ext>
            </a:extLst>
          </p:cNvPr>
          <p:cNvSpPr txBox="1">
            <a:spLocks/>
          </p:cNvSpPr>
          <p:nvPr/>
        </p:nvSpPr>
        <p:spPr>
          <a:xfrm>
            <a:off x="338667" y="1831521"/>
            <a:ext cx="5063511" cy="5026478"/>
          </a:xfrm>
          <a:prstGeom prst="rect">
            <a:avLst/>
          </a:prstGeom>
        </p:spPr>
        <p:txBody>
          <a:bodyPr vert="horz" lIns="91436" tIns="45718" rIns="91436" bIns="45718" rtlCol="0">
            <a:normAutofit/>
          </a:bodyPr>
          <a:lstStyle>
            <a:lvl1pPr marL="0" indent="0" algn="l" defTabSz="914400" rtl="0" eaLnBrk="1" latinLnBrk="0" hangingPunct="1">
              <a:lnSpc>
                <a:spcPct val="85000"/>
              </a:lnSpc>
              <a:spcBef>
                <a:spcPts val="1200"/>
              </a:spcBef>
              <a:spcAft>
                <a:spcPts val="1200"/>
              </a:spcAft>
              <a:buFont typeface="Arial" panose="020B0604020202020204" pitchFamily="34" charset="0"/>
              <a:buNone/>
              <a:defRPr sz="2800" b="1" kern="1200">
                <a:solidFill>
                  <a:srgbClr val="003E7E"/>
                </a:solidFill>
                <a:latin typeface="+mj-lt"/>
                <a:ea typeface="+mn-ea"/>
                <a:cs typeface="+mn-cs"/>
              </a:defRPr>
            </a:lvl1pPr>
            <a:lvl2pPr marL="227013" indent="0" algn="l" defTabSz="914400" rtl="0" eaLnBrk="1" latinLnBrk="0" hangingPunct="1">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3pPr>
            <a:lvl4pPr marL="9159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4pPr>
            <a:lvl5pPr marL="11445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569913" lvl="1" indent="-342900">
              <a:spcBef>
                <a:spcPts val="600"/>
              </a:spcBef>
              <a:buClr>
                <a:schemeClr val="accent2"/>
              </a:buClr>
              <a:buFont typeface="Wingdings" panose="05000000000000000000" pitchFamily="2" charset="2"/>
              <a:buChar char="Ø"/>
            </a:pPr>
            <a:r>
              <a:rPr lang="en-US" altLang="zh-CN" b="1" dirty="0">
                <a:solidFill>
                  <a:srgbClr val="D18316"/>
                </a:solidFill>
              </a:rPr>
              <a:t>94.3%</a:t>
            </a:r>
            <a:r>
              <a:rPr lang="en-US" altLang="zh-CN" dirty="0"/>
              <a:t> </a:t>
            </a:r>
            <a:r>
              <a:rPr lang="zh-CN" altLang="en-US" dirty="0"/>
              <a:t>的送检样本伏马菌素的检测结果都低于</a:t>
            </a:r>
            <a:r>
              <a:rPr lang="en-US" altLang="zh-CN" dirty="0"/>
              <a:t>FDA5.0ppm</a:t>
            </a:r>
            <a:r>
              <a:rPr lang="zh-CN" altLang="en-US" dirty="0"/>
              <a:t>的建议水平                                   </a:t>
            </a:r>
            <a:r>
              <a:rPr lang="en-US" b="1" dirty="0">
                <a:solidFill>
                  <a:srgbClr val="D18316"/>
                </a:solidFill>
              </a:rPr>
              <a:t>94.3%</a:t>
            </a:r>
            <a:r>
              <a:rPr lang="en-US" dirty="0"/>
              <a:t> of samples were below the lowest FDA advisory level of 5.0 ppm </a:t>
            </a:r>
          </a:p>
          <a:p>
            <a:pPr lvl="1"/>
            <a:endParaRPr lang="en-US" dirty="0"/>
          </a:p>
        </p:txBody>
      </p:sp>
    </p:spTree>
    <p:custDataLst>
      <p:tags r:id="rId1"/>
    </p:custDataLst>
    <p:extLst>
      <p:ext uri="{BB962C8B-B14F-4D97-AF65-F5344CB8AC3E}">
        <p14:creationId xmlns:p14="http://schemas.microsoft.com/office/powerpoint/2010/main" val="155383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7F6E278-86A5-03FF-E941-0D82E4C09DD8}"/>
              </a:ext>
            </a:extLst>
          </p:cNvPr>
          <p:cNvGraphicFramePr>
            <a:graphicFrameLocks noGrp="1"/>
          </p:cNvGraphicFramePr>
          <p:nvPr>
            <p:extLst>
              <p:ext uri="{D42A27DB-BD31-4B8C-83A1-F6EECF244321}">
                <p14:modId xmlns:p14="http://schemas.microsoft.com/office/powerpoint/2010/main" val="2286440162"/>
              </p:ext>
            </p:extLst>
          </p:nvPr>
        </p:nvGraphicFramePr>
        <p:xfrm>
          <a:off x="5573557" y="1676399"/>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2">
            <a:extLst>
              <a:ext uri="{FF2B5EF4-FFF2-40B4-BE49-F238E27FC236}">
                <a16:creationId xmlns:a16="http://schemas.microsoft.com/office/drawing/2014/main" id="{19505BB5-712C-4930-ABDB-F7A54A6505E0}"/>
              </a:ext>
            </a:extLst>
          </p:cNvPr>
          <p:cNvSpPr txBox="1">
            <a:spLocks/>
          </p:cNvSpPr>
          <p:nvPr/>
        </p:nvSpPr>
        <p:spPr>
          <a:xfrm>
            <a:off x="338667" y="1831521"/>
            <a:ext cx="5170773" cy="5026478"/>
          </a:xfrm>
          <a:prstGeom prst="rect">
            <a:avLst/>
          </a:prstGeom>
        </p:spPr>
        <p:txBody>
          <a:bodyPr vert="horz" lIns="91436" tIns="45718" rIns="91436" bIns="45718" rtlCol="0">
            <a:normAutofit/>
          </a:bodyPr>
          <a:lstStyle>
            <a:lvl1pPr marL="0" indent="0" algn="l" defTabSz="914400" rtl="0" eaLnBrk="1" latinLnBrk="0" hangingPunct="1">
              <a:lnSpc>
                <a:spcPct val="85000"/>
              </a:lnSpc>
              <a:spcBef>
                <a:spcPts val="1200"/>
              </a:spcBef>
              <a:spcAft>
                <a:spcPts val="1200"/>
              </a:spcAft>
              <a:buFont typeface="Arial" panose="020B0604020202020204" pitchFamily="34" charset="0"/>
              <a:buNone/>
              <a:defRPr sz="2800" b="1" kern="1200">
                <a:solidFill>
                  <a:srgbClr val="003E7E"/>
                </a:solidFill>
                <a:latin typeface="+mj-lt"/>
                <a:ea typeface="+mn-ea"/>
                <a:cs typeface="+mn-cs"/>
              </a:defRPr>
            </a:lvl1pPr>
            <a:lvl2pPr marL="227013" indent="0" algn="l" defTabSz="914400" rtl="0" eaLnBrk="1" latinLnBrk="0" hangingPunct="1">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3pPr>
            <a:lvl4pPr marL="9159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4pPr>
            <a:lvl5pPr marL="11445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569913" lvl="1" indent="-342900">
              <a:spcBef>
                <a:spcPts val="600"/>
              </a:spcBef>
              <a:buClr>
                <a:schemeClr val="accent2"/>
              </a:buClr>
              <a:buFont typeface="Wingdings" panose="05000000000000000000" pitchFamily="2" charset="2"/>
              <a:buChar char="Ø"/>
            </a:pPr>
            <a:r>
              <a:rPr lang="zh-CN" altLang="en-US" dirty="0"/>
              <a:t>检测赭曲霉毒素 </a:t>
            </a:r>
            <a:r>
              <a:rPr lang="en-US" altLang="zh-CN" dirty="0"/>
              <a:t>A </a:t>
            </a:r>
            <a:r>
              <a:rPr lang="zh-CN" altLang="en-US" dirty="0"/>
              <a:t>的</a:t>
            </a:r>
            <a:r>
              <a:rPr lang="zh-CN" altLang="en-US" b="1" dirty="0">
                <a:solidFill>
                  <a:srgbClr val="D18316"/>
                </a:solidFill>
              </a:rPr>
              <a:t>第二年</a:t>
            </a:r>
            <a:r>
              <a:rPr lang="en-US" b="1" dirty="0">
                <a:solidFill>
                  <a:srgbClr val="D18316"/>
                </a:solidFill>
              </a:rPr>
              <a:t>Second</a:t>
            </a:r>
            <a:r>
              <a:rPr lang="en-US" dirty="0"/>
              <a:t> year of ochratoxin A testing </a:t>
            </a:r>
          </a:p>
          <a:p>
            <a:pPr marL="569913" lvl="1" indent="-342900">
              <a:spcBef>
                <a:spcPts val="600"/>
              </a:spcBef>
              <a:buClr>
                <a:schemeClr val="accent2"/>
              </a:buClr>
              <a:buFont typeface="Wingdings" panose="05000000000000000000" pitchFamily="2" charset="2"/>
              <a:buChar char="Ø"/>
            </a:pPr>
            <a:r>
              <a:rPr lang="en-US" altLang="zh-CN" b="1" dirty="0">
                <a:solidFill>
                  <a:srgbClr val="D18316"/>
                </a:solidFill>
              </a:rPr>
              <a:t>96.6%</a:t>
            </a:r>
            <a:r>
              <a:rPr lang="zh-CN" altLang="en-US" dirty="0"/>
              <a:t>的送检样本都低于欧洲委员会为赭曲霉毒素</a:t>
            </a:r>
            <a:r>
              <a:rPr lang="en-US" altLang="zh-CN" dirty="0"/>
              <a:t>A</a:t>
            </a:r>
            <a:r>
              <a:rPr lang="zh-CN" altLang="en-US" dirty="0"/>
              <a:t>设定的</a:t>
            </a:r>
            <a:r>
              <a:rPr lang="en-US" altLang="zh-CN" dirty="0"/>
              <a:t>5.0ppb</a:t>
            </a:r>
            <a:r>
              <a:rPr lang="zh-CN" altLang="en-US" dirty="0"/>
              <a:t>的最高限值</a:t>
            </a:r>
            <a:r>
              <a:rPr lang="zh-CN" altLang="en-US" b="1" dirty="0">
                <a:solidFill>
                  <a:srgbClr val="D18316"/>
                </a:solidFill>
              </a:rPr>
              <a:t>                </a:t>
            </a:r>
            <a:r>
              <a:rPr lang="en-US" altLang="zh-CN" b="1" dirty="0">
                <a:solidFill>
                  <a:srgbClr val="D18316"/>
                </a:solidFill>
              </a:rPr>
              <a:t>96.6% </a:t>
            </a:r>
            <a:r>
              <a:rPr lang="en-US" b="1" dirty="0">
                <a:solidFill>
                  <a:srgbClr val="D18316"/>
                </a:solidFill>
              </a:rPr>
              <a:t>%</a:t>
            </a:r>
            <a:r>
              <a:rPr lang="en-US" dirty="0"/>
              <a:t> of the samples tested below 5.0 ppb, the European Commission’s established maximum level for ochratoxin A. </a:t>
            </a:r>
          </a:p>
          <a:p>
            <a:pPr marL="569913" lvl="1" indent="-342900">
              <a:spcBef>
                <a:spcPts val="600"/>
              </a:spcBef>
              <a:buClr>
                <a:schemeClr val="accent2"/>
              </a:buClr>
              <a:buFont typeface="Wingdings" panose="05000000000000000000" pitchFamily="2" charset="2"/>
              <a:buChar char="Ø"/>
            </a:pPr>
            <a:r>
              <a:rPr lang="zh-CN" altLang="en-US" dirty="0"/>
              <a:t>美国</a:t>
            </a:r>
            <a:r>
              <a:rPr lang="en-US" altLang="zh-CN" dirty="0"/>
              <a:t>FDA</a:t>
            </a:r>
            <a:r>
              <a:rPr lang="zh-CN" altLang="en-US" dirty="0"/>
              <a:t>没有发布针对赭曲霉毒素</a:t>
            </a:r>
            <a:r>
              <a:rPr lang="en-US" altLang="zh-CN" dirty="0"/>
              <a:t>A </a:t>
            </a:r>
            <a:r>
              <a:rPr lang="zh-CN" altLang="en-US" dirty="0"/>
              <a:t>的建议水平                      </a:t>
            </a:r>
            <a:r>
              <a:rPr lang="en-US" dirty="0"/>
              <a:t>The FDA has issued no advisory levels for ochratoxin A.</a:t>
            </a:r>
          </a:p>
          <a:p>
            <a:pPr lvl="1">
              <a:spcBef>
                <a:spcPts val="600"/>
              </a:spcBef>
              <a:buClr>
                <a:schemeClr val="accent2"/>
              </a:buClr>
            </a:pPr>
            <a:endParaRPr lang="en-US" dirty="0"/>
          </a:p>
        </p:txBody>
      </p:sp>
      <p:sp>
        <p:nvSpPr>
          <p:cNvPr id="3" name="Title 2"/>
          <p:cNvSpPr>
            <a:spLocks noGrp="1"/>
          </p:cNvSpPr>
          <p:nvPr>
            <p:ph type="title"/>
          </p:nvPr>
        </p:nvSpPr>
        <p:spPr/>
        <p:txBody>
          <a:bodyPr>
            <a:normAutofit fontScale="90000"/>
          </a:bodyPr>
          <a:lstStyle/>
          <a:p>
            <a:r>
              <a:rPr lang="zh-CN" altLang="en-US" dirty="0"/>
              <a:t>赭曲霉毒素 </a:t>
            </a:r>
            <a:r>
              <a:rPr lang="en-US" altLang="zh-CN" dirty="0"/>
              <a:t>A </a:t>
            </a:r>
            <a:r>
              <a:rPr lang="zh-CN" altLang="en-US" dirty="0"/>
              <a:t>的检测结果</a:t>
            </a:r>
            <a:br>
              <a:rPr lang="en-US" altLang="zh-CN" dirty="0"/>
            </a:br>
            <a:r>
              <a:rPr lang="en-US" dirty="0"/>
              <a:t>Ochratoxin A Testing Results (ppb)</a:t>
            </a:r>
          </a:p>
        </p:txBody>
      </p:sp>
      <p:sp>
        <p:nvSpPr>
          <p:cNvPr id="8" name="TextBox 7">
            <a:extLst>
              <a:ext uri="{FF2B5EF4-FFF2-40B4-BE49-F238E27FC236}">
                <a16:creationId xmlns:a16="http://schemas.microsoft.com/office/drawing/2014/main" id="{1BE4E983-A1E7-4375-B39E-4FFDDB22335A}"/>
              </a:ext>
            </a:extLst>
          </p:cNvPr>
          <p:cNvSpPr txBox="1"/>
          <p:nvPr/>
        </p:nvSpPr>
        <p:spPr>
          <a:xfrm>
            <a:off x="6079665" y="6466402"/>
            <a:ext cx="5895889" cy="338554"/>
          </a:xfrm>
          <a:prstGeom prst="rect">
            <a:avLst/>
          </a:prstGeom>
          <a:noFill/>
        </p:spPr>
        <p:txBody>
          <a:bodyPr wrap="square" rtlCol="0">
            <a:spAutoFit/>
          </a:bodyPr>
          <a:lstStyle/>
          <a:p>
            <a:pPr algn="ctr"/>
            <a:r>
              <a:rPr lang="zh-CN" altLang="en-US" sz="1600" dirty="0">
                <a:solidFill>
                  <a:srgbClr val="003E7E"/>
                </a:solidFill>
                <a:latin typeface="Arial" panose="020B0604020202020204" pitchFamily="34" charset="0"/>
              </a:rPr>
              <a:t>按作物年分列的样本百分比 </a:t>
            </a:r>
            <a:r>
              <a:rPr lang="en-US" sz="1600" dirty="0">
                <a:solidFill>
                  <a:srgbClr val="003E7E"/>
                </a:solidFill>
                <a:latin typeface="Arial" panose="020B0604020202020204" pitchFamily="34" charset="0"/>
              </a:rPr>
              <a:t>Percent of Samples by Crop Year</a:t>
            </a:r>
          </a:p>
        </p:txBody>
      </p:sp>
    </p:spTree>
    <p:custDataLst>
      <p:tags r:id="rId1"/>
    </p:custDataLst>
    <p:extLst>
      <p:ext uri="{BB962C8B-B14F-4D97-AF65-F5344CB8AC3E}">
        <p14:creationId xmlns:p14="http://schemas.microsoft.com/office/powerpoint/2010/main" val="163750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优质、可靠、透明</a:t>
            </a:r>
            <a:br>
              <a:rPr lang="en-US" dirty="0"/>
            </a:br>
            <a:r>
              <a:rPr lang="en-US" dirty="0"/>
              <a:t>Quality, Reliability, Transparency</a:t>
            </a:r>
          </a:p>
        </p:txBody>
      </p:sp>
      <p:sp>
        <p:nvSpPr>
          <p:cNvPr id="199" name="Analysis">
            <a:extLst>
              <a:ext uri="{FF2B5EF4-FFF2-40B4-BE49-F238E27FC236}">
                <a16:creationId xmlns:a16="http://schemas.microsoft.com/office/drawing/2014/main" id="{1171C137-62D7-4FA6-96CE-6F255F76F963}"/>
              </a:ext>
            </a:extLst>
          </p:cNvPr>
          <p:cNvSpPr>
            <a:spLocks noChangeAspect="1" noEditPoints="1"/>
          </p:cNvSpPr>
          <p:nvPr>
            <p:custDataLst>
              <p:tags r:id="rId2"/>
            </p:custDataLst>
          </p:nvPr>
        </p:nvSpPr>
        <p:spPr bwMode="auto">
          <a:xfrm>
            <a:off x="9244350" y="3066441"/>
            <a:ext cx="2191802" cy="2196467"/>
          </a:xfrm>
          <a:custGeom>
            <a:avLst/>
            <a:gdLst>
              <a:gd name="T0" fmla="*/ 625 w 1250"/>
              <a:gd name="T1" fmla="*/ 0 h 1250"/>
              <a:gd name="T2" fmla="*/ 0 w 1250"/>
              <a:gd name="T3" fmla="*/ 625 h 1250"/>
              <a:gd name="T4" fmla="*/ 625 w 1250"/>
              <a:gd name="T5" fmla="*/ 1250 h 1250"/>
              <a:gd name="T6" fmla="*/ 1067 w 1250"/>
              <a:gd name="T7" fmla="*/ 1067 h 1250"/>
              <a:gd name="T8" fmla="*/ 1250 w 1250"/>
              <a:gd name="T9" fmla="*/ 625 h 1250"/>
              <a:gd name="T10" fmla="*/ 625 w 1250"/>
              <a:gd name="T11" fmla="*/ 0 h 1250"/>
              <a:gd name="T12" fmla="*/ 625 w 1250"/>
              <a:gd name="T13" fmla="*/ 1151 h 1250"/>
              <a:gd name="T14" fmla="*/ 99 w 1250"/>
              <a:gd name="T15" fmla="*/ 625 h 1250"/>
              <a:gd name="T16" fmla="*/ 625 w 1250"/>
              <a:gd name="T17" fmla="*/ 99 h 1250"/>
              <a:gd name="T18" fmla="*/ 625 w 1250"/>
              <a:gd name="T19" fmla="*/ 625 h 1250"/>
              <a:gd name="T20" fmla="*/ 997 w 1250"/>
              <a:gd name="T21" fmla="*/ 997 h 1250"/>
              <a:gd name="T22" fmla="*/ 625 w 1250"/>
              <a:gd name="T23" fmla="*/ 1151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0" h="1250">
                <a:moveTo>
                  <a:pt x="625" y="0"/>
                </a:moveTo>
                <a:cubicBezTo>
                  <a:pt x="280" y="0"/>
                  <a:pt x="0" y="280"/>
                  <a:pt x="0" y="625"/>
                </a:cubicBezTo>
                <a:cubicBezTo>
                  <a:pt x="0" y="970"/>
                  <a:pt x="280" y="1250"/>
                  <a:pt x="625" y="1250"/>
                </a:cubicBezTo>
                <a:cubicBezTo>
                  <a:pt x="798" y="1250"/>
                  <a:pt x="954" y="1180"/>
                  <a:pt x="1067" y="1067"/>
                </a:cubicBezTo>
                <a:cubicBezTo>
                  <a:pt x="1180" y="954"/>
                  <a:pt x="1250" y="798"/>
                  <a:pt x="1250" y="625"/>
                </a:cubicBezTo>
                <a:cubicBezTo>
                  <a:pt x="1250" y="280"/>
                  <a:pt x="970" y="0"/>
                  <a:pt x="625" y="0"/>
                </a:cubicBezTo>
                <a:close/>
                <a:moveTo>
                  <a:pt x="625" y="1151"/>
                </a:moveTo>
                <a:cubicBezTo>
                  <a:pt x="335" y="1151"/>
                  <a:pt x="99" y="915"/>
                  <a:pt x="99" y="625"/>
                </a:cubicBezTo>
                <a:cubicBezTo>
                  <a:pt x="99" y="335"/>
                  <a:pt x="335" y="99"/>
                  <a:pt x="625" y="99"/>
                </a:cubicBezTo>
                <a:lnTo>
                  <a:pt x="625" y="625"/>
                </a:lnTo>
                <a:lnTo>
                  <a:pt x="997" y="997"/>
                </a:lnTo>
                <a:cubicBezTo>
                  <a:pt x="901" y="1092"/>
                  <a:pt x="770" y="1151"/>
                  <a:pt x="625" y="1151"/>
                </a:cubicBezTo>
                <a:close/>
              </a:path>
            </a:pathLst>
          </a:custGeom>
          <a:solidFill>
            <a:schemeClr val="bg1">
              <a:lumMod val="65000"/>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Rectangle 16">
            <a:extLst>
              <a:ext uri="{FF2B5EF4-FFF2-40B4-BE49-F238E27FC236}">
                <a16:creationId xmlns:a16="http://schemas.microsoft.com/office/drawing/2014/main" id="{6DE21AE3-E050-4EB2-9710-C9FB95CFABC7}"/>
              </a:ext>
            </a:extLst>
          </p:cNvPr>
          <p:cNvSpPr/>
          <p:nvPr/>
        </p:nvSpPr>
        <p:spPr>
          <a:xfrm>
            <a:off x="5908230" y="2134574"/>
            <a:ext cx="6386007" cy="1102336"/>
          </a:xfrm>
          <a:prstGeom prst="rect">
            <a:avLst/>
          </a:prstGeom>
        </p:spPr>
        <p:txBody>
          <a:bodyPr lIns="91436" tIns="45719" rIns="91436" bIns="45719"/>
          <a:lstStyle/>
          <a:p>
            <a:pPr algn="ctr" defTabSz="914332"/>
            <a:r>
              <a:rPr lang="en-US" sz="2800" b="1" dirty="0">
                <a:ln w="0"/>
                <a:solidFill>
                  <a:srgbClr val="003E7E"/>
                </a:solidFill>
                <a:effectLst>
                  <a:outerShdw blurRad="38100" dist="19050" dir="2700000" algn="tl" rotWithShape="0">
                    <a:schemeClr val="dk1">
                      <a:alpha val="40000"/>
                    </a:schemeClr>
                  </a:outerShdw>
                </a:effectLst>
              </a:rPr>
              <a:t>2022/2023</a:t>
            </a:r>
            <a:r>
              <a:rPr lang="zh-CN" altLang="en-US" sz="2800" b="1" dirty="0">
                <a:ln w="0"/>
                <a:solidFill>
                  <a:srgbClr val="003E7E"/>
                </a:solidFill>
                <a:effectLst>
                  <a:outerShdw blurRad="38100" dist="19050" dir="2700000" algn="tl" rotWithShape="0">
                    <a:schemeClr val="dk1">
                      <a:alpha val="40000"/>
                    </a:schemeClr>
                  </a:outerShdw>
                </a:effectLst>
              </a:rPr>
              <a:t>玉米品质报告</a:t>
            </a:r>
            <a:br>
              <a:rPr lang="en-US" sz="2800" b="1" dirty="0">
                <a:ln w="0"/>
                <a:solidFill>
                  <a:srgbClr val="003E7E"/>
                </a:solidFill>
                <a:effectLst>
                  <a:outerShdw blurRad="38100" dist="19050" dir="2700000" algn="tl" rotWithShape="0">
                    <a:schemeClr val="dk1">
                      <a:alpha val="40000"/>
                    </a:schemeClr>
                  </a:outerShdw>
                </a:effectLst>
              </a:rPr>
            </a:br>
            <a:r>
              <a:rPr lang="en-US" sz="2800" b="1" dirty="0">
                <a:ln w="0"/>
                <a:solidFill>
                  <a:srgbClr val="003E7E"/>
                </a:solidFill>
                <a:effectLst>
                  <a:outerShdw blurRad="38100" dist="19050" dir="2700000" algn="tl" rotWithShape="0">
                    <a:schemeClr val="dk1">
                      <a:alpha val="40000"/>
                    </a:schemeClr>
                  </a:outerShdw>
                </a:effectLst>
              </a:rPr>
              <a:t>Corn Quality Report</a:t>
            </a:r>
            <a:endParaRPr lang="en-US" sz="2800" i="1" dirty="0">
              <a:ln w="0"/>
              <a:effectLst>
                <a:outerShdw blurRad="38100" dist="19050" dir="2700000" algn="tl" rotWithShape="0">
                  <a:schemeClr val="dk1">
                    <a:alpha val="40000"/>
                  </a:schemeClr>
                </a:outerShdw>
              </a:effectLst>
            </a:endParaRPr>
          </a:p>
        </p:txBody>
      </p:sp>
      <p:grpSp>
        <p:nvGrpSpPr>
          <p:cNvPr id="194" name="Bar_chart">
            <a:extLst>
              <a:ext uri="{FF2B5EF4-FFF2-40B4-BE49-F238E27FC236}">
                <a16:creationId xmlns:a16="http://schemas.microsoft.com/office/drawing/2014/main" id="{C0E2745D-A12B-48D7-9861-C1D152F2C30E}"/>
              </a:ext>
            </a:extLst>
          </p:cNvPr>
          <p:cNvGrpSpPr>
            <a:grpSpLocks noChangeAspect="1"/>
          </p:cNvGrpSpPr>
          <p:nvPr>
            <p:custDataLst>
              <p:tags r:id="rId3"/>
            </p:custDataLst>
          </p:nvPr>
        </p:nvGrpSpPr>
        <p:grpSpPr bwMode="auto">
          <a:xfrm>
            <a:off x="6300453" y="3223790"/>
            <a:ext cx="4173206" cy="3421743"/>
            <a:chOff x="2347" y="728"/>
            <a:chExt cx="2910" cy="2386"/>
          </a:xfrm>
          <a:solidFill>
            <a:schemeClr val="bg1">
              <a:lumMod val="65000"/>
              <a:alpha val="25000"/>
            </a:schemeClr>
          </a:solidFill>
        </p:grpSpPr>
        <p:sp>
          <p:nvSpPr>
            <p:cNvPr id="195" name="Freeform 39">
              <a:extLst>
                <a:ext uri="{FF2B5EF4-FFF2-40B4-BE49-F238E27FC236}">
                  <a16:creationId xmlns:a16="http://schemas.microsoft.com/office/drawing/2014/main" id="{EE681923-06D5-4B90-88AC-4341E6241173}"/>
                </a:ext>
              </a:extLst>
            </p:cNvPr>
            <p:cNvSpPr>
              <a:spLocks/>
            </p:cNvSpPr>
            <p:nvPr/>
          </p:nvSpPr>
          <p:spPr bwMode="auto">
            <a:xfrm>
              <a:off x="3403" y="728"/>
              <a:ext cx="794" cy="2386"/>
            </a:xfrm>
            <a:custGeom>
              <a:avLst/>
              <a:gdLst>
                <a:gd name="T0" fmla="*/ 134 w 200"/>
                <a:gd name="T1" fmla="*/ 0 h 600"/>
                <a:gd name="T2" fmla="*/ 67 w 200"/>
                <a:gd name="T3" fmla="*/ 0 h 600"/>
                <a:gd name="T4" fmla="*/ 0 w 200"/>
                <a:gd name="T5" fmla="*/ 67 h 600"/>
                <a:gd name="T6" fmla="*/ 0 w 200"/>
                <a:gd name="T7" fmla="*/ 600 h 600"/>
                <a:gd name="T8" fmla="*/ 200 w 200"/>
                <a:gd name="T9" fmla="*/ 600 h 600"/>
                <a:gd name="T10" fmla="*/ 200 w 200"/>
                <a:gd name="T11" fmla="*/ 67 h 600"/>
                <a:gd name="T12" fmla="*/ 134 w 200"/>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200" h="600">
                  <a:moveTo>
                    <a:pt x="134" y="0"/>
                  </a:moveTo>
                  <a:lnTo>
                    <a:pt x="67" y="0"/>
                  </a:lnTo>
                  <a:cubicBezTo>
                    <a:pt x="30" y="0"/>
                    <a:pt x="0" y="30"/>
                    <a:pt x="0" y="67"/>
                  </a:cubicBezTo>
                  <a:lnTo>
                    <a:pt x="0" y="600"/>
                  </a:lnTo>
                  <a:lnTo>
                    <a:pt x="200" y="600"/>
                  </a:lnTo>
                  <a:lnTo>
                    <a:pt x="200" y="67"/>
                  </a:lnTo>
                  <a:cubicBezTo>
                    <a:pt x="200" y="30"/>
                    <a:pt x="170" y="0"/>
                    <a:pt x="13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40">
              <a:extLst>
                <a:ext uri="{FF2B5EF4-FFF2-40B4-BE49-F238E27FC236}">
                  <a16:creationId xmlns:a16="http://schemas.microsoft.com/office/drawing/2014/main" id="{50576093-1333-4B89-A146-B792F556ED94}"/>
                </a:ext>
              </a:extLst>
            </p:cNvPr>
            <p:cNvSpPr>
              <a:spLocks/>
            </p:cNvSpPr>
            <p:nvPr/>
          </p:nvSpPr>
          <p:spPr bwMode="auto">
            <a:xfrm>
              <a:off x="4463" y="2056"/>
              <a:ext cx="794" cy="1058"/>
            </a:xfrm>
            <a:custGeom>
              <a:avLst/>
              <a:gdLst>
                <a:gd name="T0" fmla="*/ 133 w 200"/>
                <a:gd name="T1" fmla="*/ 0 h 266"/>
                <a:gd name="T2" fmla="*/ 67 w 200"/>
                <a:gd name="T3" fmla="*/ 0 h 266"/>
                <a:gd name="T4" fmla="*/ 0 w 200"/>
                <a:gd name="T5" fmla="*/ 66 h 266"/>
                <a:gd name="T6" fmla="*/ 0 w 200"/>
                <a:gd name="T7" fmla="*/ 266 h 266"/>
                <a:gd name="T8" fmla="*/ 133 w 200"/>
                <a:gd name="T9" fmla="*/ 266 h 266"/>
                <a:gd name="T10" fmla="*/ 200 w 200"/>
                <a:gd name="T11" fmla="*/ 200 h 266"/>
                <a:gd name="T12" fmla="*/ 200 w 200"/>
                <a:gd name="T13" fmla="*/ 66 h 266"/>
                <a:gd name="T14" fmla="*/ 133 w 200"/>
                <a:gd name="T15" fmla="*/ 0 h 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66">
                  <a:moveTo>
                    <a:pt x="133" y="0"/>
                  </a:moveTo>
                  <a:lnTo>
                    <a:pt x="67" y="0"/>
                  </a:lnTo>
                  <a:cubicBezTo>
                    <a:pt x="30" y="0"/>
                    <a:pt x="0" y="30"/>
                    <a:pt x="0" y="66"/>
                  </a:cubicBezTo>
                  <a:lnTo>
                    <a:pt x="0" y="266"/>
                  </a:lnTo>
                  <a:lnTo>
                    <a:pt x="133" y="266"/>
                  </a:lnTo>
                  <a:cubicBezTo>
                    <a:pt x="170" y="266"/>
                    <a:pt x="200" y="236"/>
                    <a:pt x="200" y="200"/>
                  </a:cubicBezTo>
                  <a:lnTo>
                    <a:pt x="200" y="66"/>
                  </a:lnTo>
                  <a:cubicBezTo>
                    <a:pt x="200" y="30"/>
                    <a:pt x="170" y="0"/>
                    <a:pt x="13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41">
              <a:extLst>
                <a:ext uri="{FF2B5EF4-FFF2-40B4-BE49-F238E27FC236}">
                  <a16:creationId xmlns:a16="http://schemas.microsoft.com/office/drawing/2014/main" id="{57364611-032C-4A94-A458-B369C8ABD6F6}"/>
                </a:ext>
              </a:extLst>
            </p:cNvPr>
            <p:cNvSpPr>
              <a:spLocks/>
            </p:cNvSpPr>
            <p:nvPr/>
          </p:nvSpPr>
          <p:spPr bwMode="auto">
            <a:xfrm>
              <a:off x="2347" y="1722"/>
              <a:ext cx="794" cy="1392"/>
            </a:xfrm>
            <a:custGeom>
              <a:avLst/>
              <a:gdLst>
                <a:gd name="T0" fmla="*/ 133 w 200"/>
                <a:gd name="T1" fmla="*/ 0 h 350"/>
                <a:gd name="T2" fmla="*/ 66 w 200"/>
                <a:gd name="T3" fmla="*/ 0 h 350"/>
                <a:gd name="T4" fmla="*/ 0 w 200"/>
                <a:gd name="T5" fmla="*/ 67 h 350"/>
                <a:gd name="T6" fmla="*/ 0 w 200"/>
                <a:gd name="T7" fmla="*/ 284 h 350"/>
                <a:gd name="T8" fmla="*/ 66 w 200"/>
                <a:gd name="T9" fmla="*/ 350 h 350"/>
                <a:gd name="T10" fmla="*/ 200 w 200"/>
                <a:gd name="T11" fmla="*/ 350 h 350"/>
                <a:gd name="T12" fmla="*/ 200 w 200"/>
                <a:gd name="T13" fmla="*/ 67 h 350"/>
                <a:gd name="T14" fmla="*/ 133 w 200"/>
                <a:gd name="T15" fmla="*/ 0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350">
                  <a:moveTo>
                    <a:pt x="133" y="0"/>
                  </a:moveTo>
                  <a:lnTo>
                    <a:pt x="66" y="0"/>
                  </a:lnTo>
                  <a:cubicBezTo>
                    <a:pt x="30" y="0"/>
                    <a:pt x="0" y="30"/>
                    <a:pt x="0" y="67"/>
                  </a:cubicBezTo>
                  <a:lnTo>
                    <a:pt x="0" y="284"/>
                  </a:lnTo>
                  <a:cubicBezTo>
                    <a:pt x="0" y="320"/>
                    <a:pt x="30" y="350"/>
                    <a:pt x="66" y="350"/>
                  </a:cubicBezTo>
                  <a:lnTo>
                    <a:pt x="200" y="350"/>
                  </a:lnTo>
                  <a:lnTo>
                    <a:pt x="200" y="67"/>
                  </a:lnTo>
                  <a:cubicBezTo>
                    <a:pt x="200" y="30"/>
                    <a:pt x="170" y="0"/>
                    <a:pt x="13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8" name="World_2">
            <a:extLst>
              <a:ext uri="{FF2B5EF4-FFF2-40B4-BE49-F238E27FC236}">
                <a16:creationId xmlns:a16="http://schemas.microsoft.com/office/drawing/2014/main" id="{A8983315-9834-49D2-9706-799CE18A3AD9}"/>
              </a:ext>
            </a:extLst>
          </p:cNvPr>
          <p:cNvGrpSpPr>
            <a:grpSpLocks noChangeAspect="1"/>
          </p:cNvGrpSpPr>
          <p:nvPr/>
        </p:nvGrpSpPr>
        <p:grpSpPr bwMode="auto">
          <a:xfrm>
            <a:off x="-215801" y="2733132"/>
            <a:ext cx="6981452" cy="4306119"/>
            <a:chOff x="1177623" y="1241946"/>
            <a:chExt cx="7229398" cy="4778929"/>
          </a:xfrm>
          <a:solidFill>
            <a:schemeClr val="bg1">
              <a:lumMod val="95000"/>
              <a:alpha val="24000"/>
            </a:schemeClr>
          </a:solidFill>
          <a:effectLst>
            <a:outerShdw blurRad="50800" dist="38100" dir="2700000" algn="tl" rotWithShape="0">
              <a:prstClr val="black">
                <a:alpha val="40000"/>
              </a:prstClr>
            </a:outerShdw>
          </a:effectLst>
        </p:grpSpPr>
        <p:sp>
          <p:nvSpPr>
            <p:cNvPr id="200" name="Freeform 101">
              <a:extLst>
                <a:ext uri="{FF2B5EF4-FFF2-40B4-BE49-F238E27FC236}">
                  <a16:creationId xmlns:a16="http://schemas.microsoft.com/office/drawing/2014/main" id="{AE506BF7-3CED-463B-8482-C8250A688A31}"/>
                </a:ext>
              </a:extLst>
            </p:cNvPr>
            <p:cNvSpPr>
              <a:spLocks/>
            </p:cNvSpPr>
            <p:nvPr/>
          </p:nvSpPr>
          <p:spPr bwMode="auto">
            <a:xfrm>
              <a:off x="2802239" y="1922285"/>
              <a:ext cx="20344" cy="16557"/>
            </a:xfrm>
            <a:custGeom>
              <a:avLst/>
              <a:gdLst>
                <a:gd name="T0" fmla="*/ 3 w 6"/>
                <a:gd name="T1" fmla="*/ 0 h 5"/>
                <a:gd name="T2" fmla="*/ 1 w 6"/>
                <a:gd name="T3" fmla="*/ 4 h 5"/>
                <a:gd name="T4" fmla="*/ 6 w 6"/>
                <a:gd name="T5" fmla="*/ 3 h 5"/>
                <a:gd name="T6" fmla="*/ 3 w 6"/>
                <a:gd name="T7" fmla="*/ 0 h 5"/>
              </a:gdLst>
              <a:ahLst/>
              <a:cxnLst>
                <a:cxn ang="0">
                  <a:pos x="T0" y="T1"/>
                </a:cxn>
                <a:cxn ang="0">
                  <a:pos x="T2" y="T3"/>
                </a:cxn>
                <a:cxn ang="0">
                  <a:pos x="T4" y="T5"/>
                </a:cxn>
                <a:cxn ang="0">
                  <a:pos x="T6" y="T7"/>
                </a:cxn>
              </a:cxnLst>
              <a:rect l="0" t="0" r="r" b="b"/>
              <a:pathLst>
                <a:path w="6" h="5">
                  <a:moveTo>
                    <a:pt x="3" y="0"/>
                  </a:moveTo>
                  <a:cubicBezTo>
                    <a:pt x="2" y="2"/>
                    <a:pt x="0" y="2"/>
                    <a:pt x="1" y="4"/>
                  </a:cubicBezTo>
                  <a:cubicBezTo>
                    <a:pt x="2" y="5"/>
                    <a:pt x="5" y="5"/>
                    <a:pt x="6" y="3"/>
                  </a:cubicBezTo>
                  <a:cubicBezTo>
                    <a:pt x="4" y="3"/>
                    <a:pt x="5" y="0"/>
                    <a:pt x="3"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1" name="Freeform 102">
              <a:extLst>
                <a:ext uri="{FF2B5EF4-FFF2-40B4-BE49-F238E27FC236}">
                  <a16:creationId xmlns:a16="http://schemas.microsoft.com/office/drawing/2014/main" id="{5C4E738E-4983-4738-A962-7C2A27DB29D3}"/>
                </a:ext>
              </a:extLst>
            </p:cNvPr>
            <p:cNvSpPr>
              <a:spLocks/>
            </p:cNvSpPr>
            <p:nvPr/>
          </p:nvSpPr>
          <p:spPr bwMode="auto">
            <a:xfrm>
              <a:off x="5510902" y="2714007"/>
              <a:ext cx="300802" cy="189652"/>
            </a:xfrm>
            <a:custGeom>
              <a:avLst/>
              <a:gdLst>
                <a:gd name="T0" fmla="*/ 53 w 88"/>
                <a:gd name="T1" fmla="*/ 15 h 53"/>
                <a:gd name="T2" fmla="*/ 58 w 88"/>
                <a:gd name="T3" fmla="*/ 13 h 53"/>
                <a:gd name="T4" fmla="*/ 61 w 88"/>
                <a:gd name="T5" fmla="*/ 7 h 53"/>
                <a:gd name="T6" fmla="*/ 57 w 88"/>
                <a:gd name="T7" fmla="*/ 3 h 53"/>
                <a:gd name="T8" fmla="*/ 64 w 88"/>
                <a:gd name="T9" fmla="*/ 0 h 53"/>
                <a:gd name="T10" fmla="*/ 38 w 88"/>
                <a:gd name="T11" fmla="*/ 8 h 53"/>
                <a:gd name="T12" fmla="*/ 44 w 88"/>
                <a:gd name="T13" fmla="*/ 14 h 53"/>
                <a:gd name="T14" fmla="*/ 52 w 88"/>
                <a:gd name="T15" fmla="*/ 14 h 53"/>
                <a:gd name="T16" fmla="*/ 45 w 88"/>
                <a:gd name="T17" fmla="*/ 17 h 53"/>
                <a:gd name="T18" fmla="*/ 32 w 88"/>
                <a:gd name="T19" fmla="*/ 20 h 53"/>
                <a:gd name="T20" fmla="*/ 34 w 88"/>
                <a:gd name="T21" fmla="*/ 16 h 53"/>
                <a:gd name="T22" fmla="*/ 28 w 88"/>
                <a:gd name="T23" fmla="*/ 15 h 53"/>
                <a:gd name="T24" fmla="*/ 34 w 88"/>
                <a:gd name="T25" fmla="*/ 9 h 53"/>
                <a:gd name="T26" fmla="*/ 25 w 88"/>
                <a:gd name="T27" fmla="*/ 3 h 53"/>
                <a:gd name="T28" fmla="*/ 12 w 88"/>
                <a:gd name="T29" fmla="*/ 13 h 53"/>
                <a:gd name="T30" fmla="*/ 12 w 88"/>
                <a:gd name="T31" fmla="*/ 19 h 53"/>
                <a:gd name="T32" fmla="*/ 8 w 88"/>
                <a:gd name="T33" fmla="*/ 20 h 53"/>
                <a:gd name="T34" fmla="*/ 6 w 88"/>
                <a:gd name="T35" fmla="*/ 31 h 53"/>
                <a:gd name="T36" fmla="*/ 0 w 88"/>
                <a:gd name="T37" fmla="*/ 38 h 53"/>
                <a:gd name="T38" fmla="*/ 4 w 88"/>
                <a:gd name="T39" fmla="*/ 45 h 53"/>
                <a:gd name="T40" fmla="*/ 20 w 88"/>
                <a:gd name="T41" fmla="*/ 48 h 53"/>
                <a:gd name="T42" fmla="*/ 44 w 88"/>
                <a:gd name="T43" fmla="*/ 39 h 53"/>
                <a:gd name="T44" fmla="*/ 45 w 88"/>
                <a:gd name="T45" fmla="*/ 43 h 53"/>
                <a:gd name="T46" fmla="*/ 50 w 88"/>
                <a:gd name="T47" fmla="*/ 43 h 53"/>
                <a:gd name="T48" fmla="*/ 79 w 88"/>
                <a:gd name="T49" fmla="*/ 35 h 53"/>
                <a:gd name="T50" fmla="*/ 53 w 88"/>
                <a:gd name="T5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53">
                  <a:moveTo>
                    <a:pt x="53" y="15"/>
                  </a:moveTo>
                  <a:cubicBezTo>
                    <a:pt x="55" y="14"/>
                    <a:pt x="55" y="13"/>
                    <a:pt x="58" y="13"/>
                  </a:cubicBezTo>
                  <a:cubicBezTo>
                    <a:pt x="58" y="10"/>
                    <a:pt x="59" y="8"/>
                    <a:pt x="61" y="7"/>
                  </a:cubicBezTo>
                  <a:cubicBezTo>
                    <a:pt x="59" y="6"/>
                    <a:pt x="58" y="5"/>
                    <a:pt x="57" y="3"/>
                  </a:cubicBezTo>
                  <a:cubicBezTo>
                    <a:pt x="60" y="2"/>
                    <a:pt x="63" y="2"/>
                    <a:pt x="64" y="0"/>
                  </a:cubicBezTo>
                  <a:cubicBezTo>
                    <a:pt x="54" y="1"/>
                    <a:pt x="47" y="6"/>
                    <a:pt x="38" y="8"/>
                  </a:cubicBezTo>
                  <a:cubicBezTo>
                    <a:pt x="40" y="10"/>
                    <a:pt x="44" y="10"/>
                    <a:pt x="44" y="14"/>
                  </a:cubicBezTo>
                  <a:cubicBezTo>
                    <a:pt x="46" y="13"/>
                    <a:pt x="51" y="12"/>
                    <a:pt x="52" y="14"/>
                  </a:cubicBezTo>
                  <a:cubicBezTo>
                    <a:pt x="52" y="19"/>
                    <a:pt x="48" y="16"/>
                    <a:pt x="45" y="17"/>
                  </a:cubicBezTo>
                  <a:cubicBezTo>
                    <a:pt x="39" y="19"/>
                    <a:pt x="37" y="25"/>
                    <a:pt x="32" y="20"/>
                  </a:cubicBezTo>
                  <a:cubicBezTo>
                    <a:pt x="33" y="20"/>
                    <a:pt x="33" y="18"/>
                    <a:pt x="34" y="16"/>
                  </a:cubicBezTo>
                  <a:cubicBezTo>
                    <a:pt x="32" y="14"/>
                    <a:pt x="29" y="15"/>
                    <a:pt x="28" y="15"/>
                  </a:cubicBezTo>
                  <a:cubicBezTo>
                    <a:pt x="26" y="12"/>
                    <a:pt x="33" y="11"/>
                    <a:pt x="34" y="9"/>
                  </a:cubicBezTo>
                  <a:cubicBezTo>
                    <a:pt x="29" y="9"/>
                    <a:pt x="23" y="8"/>
                    <a:pt x="25" y="3"/>
                  </a:cubicBezTo>
                  <a:cubicBezTo>
                    <a:pt x="18" y="3"/>
                    <a:pt x="17" y="10"/>
                    <a:pt x="12" y="13"/>
                  </a:cubicBezTo>
                  <a:cubicBezTo>
                    <a:pt x="15" y="14"/>
                    <a:pt x="12" y="16"/>
                    <a:pt x="12" y="19"/>
                  </a:cubicBezTo>
                  <a:cubicBezTo>
                    <a:pt x="12" y="19"/>
                    <a:pt x="10" y="20"/>
                    <a:pt x="8" y="20"/>
                  </a:cubicBezTo>
                  <a:cubicBezTo>
                    <a:pt x="7" y="23"/>
                    <a:pt x="5" y="26"/>
                    <a:pt x="6" y="31"/>
                  </a:cubicBezTo>
                  <a:cubicBezTo>
                    <a:pt x="1" y="30"/>
                    <a:pt x="4" y="37"/>
                    <a:pt x="0" y="38"/>
                  </a:cubicBezTo>
                  <a:cubicBezTo>
                    <a:pt x="3" y="39"/>
                    <a:pt x="3" y="43"/>
                    <a:pt x="4" y="45"/>
                  </a:cubicBezTo>
                  <a:cubicBezTo>
                    <a:pt x="10" y="47"/>
                    <a:pt x="14" y="47"/>
                    <a:pt x="20" y="48"/>
                  </a:cubicBezTo>
                  <a:cubicBezTo>
                    <a:pt x="25" y="40"/>
                    <a:pt x="37" y="42"/>
                    <a:pt x="44" y="39"/>
                  </a:cubicBezTo>
                  <a:cubicBezTo>
                    <a:pt x="43" y="41"/>
                    <a:pt x="45" y="41"/>
                    <a:pt x="45" y="43"/>
                  </a:cubicBezTo>
                  <a:cubicBezTo>
                    <a:pt x="47" y="44"/>
                    <a:pt x="47" y="42"/>
                    <a:pt x="50" y="43"/>
                  </a:cubicBezTo>
                  <a:cubicBezTo>
                    <a:pt x="55" y="51"/>
                    <a:pt x="88" y="53"/>
                    <a:pt x="79" y="35"/>
                  </a:cubicBezTo>
                  <a:cubicBezTo>
                    <a:pt x="69" y="30"/>
                    <a:pt x="60" y="23"/>
                    <a:pt x="53" y="1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2" name="Freeform 103">
              <a:extLst>
                <a:ext uri="{FF2B5EF4-FFF2-40B4-BE49-F238E27FC236}">
                  <a16:creationId xmlns:a16="http://schemas.microsoft.com/office/drawing/2014/main" id="{B5059393-A64F-4D1E-9E72-FEDD6779CCF5}"/>
                </a:ext>
              </a:extLst>
            </p:cNvPr>
            <p:cNvSpPr>
              <a:spLocks/>
            </p:cNvSpPr>
            <p:nvPr/>
          </p:nvSpPr>
          <p:spPr bwMode="auto">
            <a:xfrm>
              <a:off x="6015143" y="2864524"/>
              <a:ext cx="33423" cy="31609"/>
            </a:xfrm>
            <a:custGeom>
              <a:avLst/>
              <a:gdLst>
                <a:gd name="T0" fmla="*/ 10 w 10"/>
                <a:gd name="T1" fmla="*/ 6 h 9"/>
                <a:gd name="T2" fmla="*/ 6 w 10"/>
                <a:gd name="T3" fmla="*/ 0 h 9"/>
                <a:gd name="T4" fmla="*/ 1 w 10"/>
                <a:gd name="T5" fmla="*/ 1 h 9"/>
                <a:gd name="T6" fmla="*/ 1 w 10"/>
                <a:gd name="T7" fmla="*/ 8 h 9"/>
                <a:gd name="T8" fmla="*/ 7 w 10"/>
                <a:gd name="T9" fmla="*/ 9 h 9"/>
                <a:gd name="T10" fmla="*/ 10 w 10"/>
                <a:gd name="T11" fmla="*/ 6 h 9"/>
              </a:gdLst>
              <a:ahLst/>
              <a:cxnLst>
                <a:cxn ang="0">
                  <a:pos x="T0" y="T1"/>
                </a:cxn>
                <a:cxn ang="0">
                  <a:pos x="T2" y="T3"/>
                </a:cxn>
                <a:cxn ang="0">
                  <a:pos x="T4" y="T5"/>
                </a:cxn>
                <a:cxn ang="0">
                  <a:pos x="T6" y="T7"/>
                </a:cxn>
                <a:cxn ang="0">
                  <a:pos x="T8" y="T9"/>
                </a:cxn>
                <a:cxn ang="0">
                  <a:pos x="T10" y="T11"/>
                </a:cxn>
              </a:cxnLst>
              <a:rect l="0" t="0" r="r" b="b"/>
              <a:pathLst>
                <a:path w="10" h="9">
                  <a:moveTo>
                    <a:pt x="10" y="6"/>
                  </a:moveTo>
                  <a:cubicBezTo>
                    <a:pt x="7" y="5"/>
                    <a:pt x="5" y="3"/>
                    <a:pt x="6" y="0"/>
                  </a:cubicBezTo>
                  <a:cubicBezTo>
                    <a:pt x="4" y="0"/>
                    <a:pt x="2" y="0"/>
                    <a:pt x="1" y="1"/>
                  </a:cubicBezTo>
                  <a:cubicBezTo>
                    <a:pt x="0" y="4"/>
                    <a:pt x="1" y="6"/>
                    <a:pt x="1" y="8"/>
                  </a:cubicBezTo>
                  <a:cubicBezTo>
                    <a:pt x="4" y="6"/>
                    <a:pt x="4" y="8"/>
                    <a:pt x="7" y="9"/>
                  </a:cubicBezTo>
                  <a:cubicBezTo>
                    <a:pt x="6" y="6"/>
                    <a:pt x="10" y="8"/>
                    <a:pt x="10" y="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3" name="Freeform 104">
              <a:extLst>
                <a:ext uri="{FF2B5EF4-FFF2-40B4-BE49-F238E27FC236}">
                  <a16:creationId xmlns:a16="http://schemas.microsoft.com/office/drawing/2014/main" id="{946CD44D-11B0-4959-A996-FD92AEEFF506}"/>
                </a:ext>
              </a:extLst>
            </p:cNvPr>
            <p:cNvSpPr>
              <a:spLocks/>
            </p:cNvSpPr>
            <p:nvPr/>
          </p:nvSpPr>
          <p:spPr bwMode="auto">
            <a:xfrm>
              <a:off x="5503636" y="2893123"/>
              <a:ext cx="30517" cy="21073"/>
            </a:xfrm>
            <a:custGeom>
              <a:avLst/>
              <a:gdLst>
                <a:gd name="T0" fmla="*/ 0 w 9"/>
                <a:gd name="T1" fmla="*/ 2 h 6"/>
                <a:gd name="T2" fmla="*/ 9 w 9"/>
                <a:gd name="T3" fmla="*/ 1 h 6"/>
                <a:gd name="T4" fmla="*/ 0 w 9"/>
                <a:gd name="T5" fmla="*/ 2 h 6"/>
              </a:gdLst>
              <a:ahLst/>
              <a:cxnLst>
                <a:cxn ang="0">
                  <a:pos x="T0" y="T1"/>
                </a:cxn>
                <a:cxn ang="0">
                  <a:pos x="T2" y="T3"/>
                </a:cxn>
                <a:cxn ang="0">
                  <a:pos x="T4" y="T5"/>
                </a:cxn>
              </a:cxnLst>
              <a:rect l="0" t="0" r="r" b="b"/>
              <a:pathLst>
                <a:path w="9" h="6">
                  <a:moveTo>
                    <a:pt x="0" y="2"/>
                  </a:moveTo>
                  <a:cubicBezTo>
                    <a:pt x="4" y="0"/>
                    <a:pt x="6" y="6"/>
                    <a:pt x="9" y="1"/>
                  </a:cubicBezTo>
                  <a:cubicBezTo>
                    <a:pt x="5" y="1"/>
                    <a:pt x="2" y="0"/>
                    <a:pt x="0" y="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4" name="Freeform 105">
              <a:extLst>
                <a:ext uri="{FF2B5EF4-FFF2-40B4-BE49-F238E27FC236}">
                  <a16:creationId xmlns:a16="http://schemas.microsoft.com/office/drawing/2014/main" id="{382200E1-5976-4A34-B3EB-8D8F78E245E6}"/>
                </a:ext>
              </a:extLst>
            </p:cNvPr>
            <p:cNvSpPr>
              <a:spLocks/>
            </p:cNvSpPr>
            <p:nvPr/>
          </p:nvSpPr>
          <p:spPr bwMode="auto">
            <a:xfrm>
              <a:off x="5894533" y="2718523"/>
              <a:ext cx="140956" cy="298024"/>
            </a:xfrm>
            <a:custGeom>
              <a:avLst/>
              <a:gdLst>
                <a:gd name="T0" fmla="*/ 36 w 41"/>
                <a:gd name="T1" fmla="*/ 61 h 84"/>
                <a:gd name="T2" fmla="*/ 37 w 41"/>
                <a:gd name="T3" fmla="*/ 57 h 84"/>
                <a:gd name="T4" fmla="*/ 33 w 41"/>
                <a:gd name="T5" fmla="*/ 55 h 84"/>
                <a:gd name="T6" fmla="*/ 33 w 41"/>
                <a:gd name="T7" fmla="*/ 35 h 84"/>
                <a:gd name="T8" fmla="*/ 19 w 41"/>
                <a:gd name="T9" fmla="*/ 23 h 84"/>
                <a:gd name="T10" fmla="*/ 24 w 41"/>
                <a:gd name="T11" fmla="*/ 19 h 84"/>
                <a:gd name="T12" fmla="*/ 33 w 41"/>
                <a:gd name="T13" fmla="*/ 12 h 84"/>
                <a:gd name="T14" fmla="*/ 36 w 41"/>
                <a:gd name="T15" fmla="*/ 1 h 84"/>
                <a:gd name="T16" fmla="*/ 26 w 41"/>
                <a:gd name="T17" fmla="*/ 0 h 84"/>
                <a:gd name="T18" fmla="*/ 0 w 41"/>
                <a:gd name="T19" fmla="*/ 20 h 84"/>
                <a:gd name="T20" fmla="*/ 6 w 41"/>
                <a:gd name="T21" fmla="*/ 26 h 84"/>
                <a:gd name="T22" fmla="*/ 16 w 41"/>
                <a:gd name="T23" fmla="*/ 51 h 84"/>
                <a:gd name="T24" fmla="*/ 21 w 41"/>
                <a:gd name="T25" fmla="*/ 55 h 84"/>
                <a:gd name="T26" fmla="*/ 16 w 41"/>
                <a:gd name="T27" fmla="*/ 55 h 84"/>
                <a:gd name="T28" fmla="*/ 12 w 41"/>
                <a:gd name="T29" fmla="*/ 75 h 84"/>
                <a:gd name="T30" fmla="*/ 18 w 41"/>
                <a:gd name="T31" fmla="*/ 75 h 84"/>
                <a:gd name="T32" fmla="*/ 41 w 41"/>
                <a:gd name="T33" fmla="*/ 80 h 84"/>
                <a:gd name="T34" fmla="*/ 41 w 41"/>
                <a:gd name="T35" fmla="*/ 64 h 84"/>
                <a:gd name="T36" fmla="*/ 36 w 41"/>
                <a:gd name="T37"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4">
                  <a:moveTo>
                    <a:pt x="36" y="61"/>
                  </a:moveTo>
                  <a:cubicBezTo>
                    <a:pt x="35" y="59"/>
                    <a:pt x="38" y="60"/>
                    <a:pt x="37" y="57"/>
                  </a:cubicBezTo>
                  <a:cubicBezTo>
                    <a:pt x="34" y="58"/>
                    <a:pt x="34" y="56"/>
                    <a:pt x="33" y="55"/>
                  </a:cubicBezTo>
                  <a:cubicBezTo>
                    <a:pt x="36" y="46"/>
                    <a:pt x="29" y="42"/>
                    <a:pt x="33" y="35"/>
                  </a:cubicBezTo>
                  <a:cubicBezTo>
                    <a:pt x="23" y="35"/>
                    <a:pt x="27" y="25"/>
                    <a:pt x="19" y="23"/>
                  </a:cubicBezTo>
                  <a:cubicBezTo>
                    <a:pt x="17" y="17"/>
                    <a:pt x="23" y="19"/>
                    <a:pt x="24" y="19"/>
                  </a:cubicBezTo>
                  <a:cubicBezTo>
                    <a:pt x="22" y="15"/>
                    <a:pt x="27" y="10"/>
                    <a:pt x="33" y="12"/>
                  </a:cubicBezTo>
                  <a:cubicBezTo>
                    <a:pt x="36" y="9"/>
                    <a:pt x="35" y="5"/>
                    <a:pt x="36" y="1"/>
                  </a:cubicBezTo>
                  <a:cubicBezTo>
                    <a:pt x="31" y="0"/>
                    <a:pt x="29" y="3"/>
                    <a:pt x="26" y="0"/>
                  </a:cubicBezTo>
                  <a:cubicBezTo>
                    <a:pt x="14" y="5"/>
                    <a:pt x="7" y="10"/>
                    <a:pt x="0" y="20"/>
                  </a:cubicBezTo>
                  <a:cubicBezTo>
                    <a:pt x="4" y="21"/>
                    <a:pt x="3" y="25"/>
                    <a:pt x="6" y="26"/>
                  </a:cubicBezTo>
                  <a:cubicBezTo>
                    <a:pt x="3" y="37"/>
                    <a:pt x="14" y="41"/>
                    <a:pt x="16" y="51"/>
                  </a:cubicBezTo>
                  <a:cubicBezTo>
                    <a:pt x="20" y="50"/>
                    <a:pt x="21" y="51"/>
                    <a:pt x="21" y="55"/>
                  </a:cubicBezTo>
                  <a:cubicBezTo>
                    <a:pt x="18" y="54"/>
                    <a:pt x="18" y="54"/>
                    <a:pt x="16" y="55"/>
                  </a:cubicBezTo>
                  <a:cubicBezTo>
                    <a:pt x="17" y="63"/>
                    <a:pt x="11" y="64"/>
                    <a:pt x="12" y="75"/>
                  </a:cubicBezTo>
                  <a:cubicBezTo>
                    <a:pt x="14" y="75"/>
                    <a:pt x="15" y="76"/>
                    <a:pt x="18" y="75"/>
                  </a:cubicBezTo>
                  <a:cubicBezTo>
                    <a:pt x="22" y="84"/>
                    <a:pt x="31" y="80"/>
                    <a:pt x="41" y="80"/>
                  </a:cubicBezTo>
                  <a:cubicBezTo>
                    <a:pt x="41" y="74"/>
                    <a:pt x="39" y="69"/>
                    <a:pt x="41" y="64"/>
                  </a:cubicBezTo>
                  <a:cubicBezTo>
                    <a:pt x="39" y="62"/>
                    <a:pt x="37" y="62"/>
                    <a:pt x="36" y="6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5" name="Freeform 106">
              <a:extLst>
                <a:ext uri="{FF2B5EF4-FFF2-40B4-BE49-F238E27FC236}">
                  <a16:creationId xmlns:a16="http://schemas.microsoft.com/office/drawing/2014/main" id="{29781D43-D9BA-4E9E-ADFB-90FC4D7230A6}"/>
                </a:ext>
              </a:extLst>
            </p:cNvPr>
            <p:cNvSpPr>
              <a:spLocks/>
            </p:cNvSpPr>
            <p:nvPr/>
          </p:nvSpPr>
          <p:spPr bwMode="auto">
            <a:xfrm>
              <a:off x="3148088" y="1241946"/>
              <a:ext cx="1219189" cy="1867923"/>
            </a:xfrm>
            <a:custGeom>
              <a:avLst/>
              <a:gdLst>
                <a:gd name="T0" fmla="*/ 264 w 355"/>
                <a:gd name="T1" fmla="*/ 374 h 525"/>
                <a:gd name="T2" fmla="*/ 289 w 355"/>
                <a:gd name="T3" fmla="*/ 373 h 525"/>
                <a:gd name="T4" fmla="*/ 298 w 355"/>
                <a:gd name="T5" fmla="*/ 356 h 525"/>
                <a:gd name="T6" fmla="*/ 271 w 355"/>
                <a:gd name="T7" fmla="*/ 320 h 525"/>
                <a:gd name="T8" fmla="*/ 310 w 355"/>
                <a:gd name="T9" fmla="*/ 319 h 525"/>
                <a:gd name="T10" fmla="*/ 303 w 355"/>
                <a:gd name="T11" fmla="*/ 301 h 525"/>
                <a:gd name="T12" fmla="*/ 315 w 355"/>
                <a:gd name="T13" fmla="*/ 281 h 525"/>
                <a:gd name="T14" fmla="*/ 306 w 355"/>
                <a:gd name="T15" fmla="*/ 245 h 525"/>
                <a:gd name="T16" fmla="*/ 322 w 355"/>
                <a:gd name="T17" fmla="*/ 229 h 525"/>
                <a:gd name="T18" fmla="*/ 307 w 355"/>
                <a:gd name="T19" fmla="*/ 211 h 525"/>
                <a:gd name="T20" fmla="*/ 312 w 355"/>
                <a:gd name="T21" fmla="*/ 187 h 525"/>
                <a:gd name="T22" fmla="*/ 311 w 355"/>
                <a:gd name="T23" fmla="*/ 152 h 525"/>
                <a:gd name="T24" fmla="*/ 332 w 355"/>
                <a:gd name="T25" fmla="*/ 78 h 525"/>
                <a:gd name="T26" fmla="*/ 289 w 355"/>
                <a:gd name="T27" fmla="*/ 129 h 525"/>
                <a:gd name="T28" fmla="*/ 275 w 355"/>
                <a:gd name="T29" fmla="*/ 79 h 525"/>
                <a:gd name="T30" fmla="*/ 280 w 355"/>
                <a:gd name="T31" fmla="*/ 65 h 525"/>
                <a:gd name="T32" fmla="*/ 275 w 355"/>
                <a:gd name="T33" fmla="*/ 13 h 525"/>
                <a:gd name="T34" fmla="*/ 255 w 355"/>
                <a:gd name="T35" fmla="*/ 4 h 525"/>
                <a:gd name="T36" fmla="*/ 228 w 355"/>
                <a:gd name="T37" fmla="*/ 9 h 525"/>
                <a:gd name="T38" fmla="*/ 184 w 355"/>
                <a:gd name="T39" fmla="*/ 17 h 525"/>
                <a:gd name="T40" fmla="*/ 168 w 355"/>
                <a:gd name="T41" fmla="*/ 84 h 525"/>
                <a:gd name="T42" fmla="*/ 137 w 355"/>
                <a:gd name="T43" fmla="*/ 86 h 525"/>
                <a:gd name="T44" fmla="*/ 111 w 355"/>
                <a:gd name="T45" fmla="*/ 60 h 525"/>
                <a:gd name="T46" fmla="*/ 74 w 355"/>
                <a:gd name="T47" fmla="*/ 79 h 525"/>
                <a:gd name="T48" fmla="*/ 41 w 355"/>
                <a:gd name="T49" fmla="*/ 150 h 525"/>
                <a:gd name="T50" fmla="*/ 24 w 355"/>
                <a:gd name="T51" fmla="*/ 187 h 525"/>
                <a:gd name="T52" fmla="*/ 22 w 355"/>
                <a:gd name="T53" fmla="*/ 223 h 525"/>
                <a:gd name="T54" fmla="*/ 12 w 355"/>
                <a:gd name="T55" fmla="*/ 233 h 525"/>
                <a:gd name="T56" fmla="*/ 42 w 355"/>
                <a:gd name="T57" fmla="*/ 264 h 525"/>
                <a:gd name="T58" fmla="*/ 87 w 355"/>
                <a:gd name="T59" fmla="*/ 267 h 525"/>
                <a:gd name="T60" fmla="*/ 111 w 355"/>
                <a:gd name="T61" fmla="*/ 333 h 525"/>
                <a:gd name="T62" fmla="*/ 120 w 355"/>
                <a:gd name="T63" fmla="*/ 350 h 525"/>
                <a:gd name="T64" fmla="*/ 133 w 355"/>
                <a:gd name="T65" fmla="*/ 377 h 525"/>
                <a:gd name="T66" fmla="*/ 135 w 355"/>
                <a:gd name="T67" fmla="*/ 398 h 525"/>
                <a:gd name="T68" fmla="*/ 135 w 355"/>
                <a:gd name="T69" fmla="*/ 417 h 525"/>
                <a:gd name="T70" fmla="*/ 118 w 355"/>
                <a:gd name="T71" fmla="*/ 431 h 525"/>
                <a:gd name="T72" fmla="*/ 121 w 355"/>
                <a:gd name="T73" fmla="*/ 441 h 525"/>
                <a:gd name="T74" fmla="*/ 137 w 355"/>
                <a:gd name="T75" fmla="*/ 464 h 525"/>
                <a:gd name="T76" fmla="*/ 137 w 355"/>
                <a:gd name="T77" fmla="*/ 494 h 525"/>
                <a:gd name="T78" fmla="*/ 163 w 355"/>
                <a:gd name="T79" fmla="*/ 510 h 525"/>
                <a:gd name="T80" fmla="*/ 172 w 355"/>
                <a:gd name="T81" fmla="*/ 521 h 525"/>
                <a:gd name="T82" fmla="*/ 181 w 355"/>
                <a:gd name="T83" fmla="*/ 516 h 525"/>
                <a:gd name="T84" fmla="*/ 186 w 355"/>
                <a:gd name="T85" fmla="*/ 490 h 525"/>
                <a:gd name="T86" fmla="*/ 189 w 355"/>
                <a:gd name="T87" fmla="*/ 478 h 525"/>
                <a:gd name="T88" fmla="*/ 194 w 355"/>
                <a:gd name="T89" fmla="*/ 469 h 525"/>
                <a:gd name="T90" fmla="*/ 197 w 355"/>
                <a:gd name="T91" fmla="*/ 452 h 525"/>
                <a:gd name="T92" fmla="*/ 209 w 355"/>
                <a:gd name="T93" fmla="*/ 451 h 525"/>
                <a:gd name="T94" fmla="*/ 242 w 355"/>
                <a:gd name="T95" fmla="*/ 416 h 525"/>
                <a:gd name="T96" fmla="*/ 255 w 355"/>
                <a:gd name="T97" fmla="*/ 4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5" h="525">
                  <a:moveTo>
                    <a:pt x="299" y="380"/>
                  </a:moveTo>
                  <a:cubicBezTo>
                    <a:pt x="292" y="382"/>
                    <a:pt x="289" y="379"/>
                    <a:pt x="285" y="377"/>
                  </a:cubicBezTo>
                  <a:cubicBezTo>
                    <a:pt x="276" y="378"/>
                    <a:pt x="266" y="382"/>
                    <a:pt x="264" y="374"/>
                  </a:cubicBezTo>
                  <a:cubicBezTo>
                    <a:pt x="262" y="364"/>
                    <a:pt x="274" y="365"/>
                    <a:pt x="279" y="360"/>
                  </a:cubicBezTo>
                  <a:cubicBezTo>
                    <a:pt x="279" y="357"/>
                    <a:pt x="277" y="356"/>
                    <a:pt x="275" y="355"/>
                  </a:cubicBezTo>
                  <a:cubicBezTo>
                    <a:pt x="283" y="351"/>
                    <a:pt x="287" y="365"/>
                    <a:pt x="289" y="373"/>
                  </a:cubicBezTo>
                  <a:cubicBezTo>
                    <a:pt x="293" y="375"/>
                    <a:pt x="299" y="374"/>
                    <a:pt x="303" y="376"/>
                  </a:cubicBezTo>
                  <a:cubicBezTo>
                    <a:pt x="304" y="370"/>
                    <a:pt x="304" y="361"/>
                    <a:pt x="302" y="356"/>
                  </a:cubicBezTo>
                  <a:cubicBezTo>
                    <a:pt x="300" y="355"/>
                    <a:pt x="299" y="359"/>
                    <a:pt x="298" y="356"/>
                  </a:cubicBezTo>
                  <a:cubicBezTo>
                    <a:pt x="297" y="345"/>
                    <a:pt x="286" y="343"/>
                    <a:pt x="283" y="334"/>
                  </a:cubicBezTo>
                  <a:cubicBezTo>
                    <a:pt x="277" y="335"/>
                    <a:pt x="275" y="331"/>
                    <a:pt x="270" y="331"/>
                  </a:cubicBezTo>
                  <a:cubicBezTo>
                    <a:pt x="269" y="328"/>
                    <a:pt x="267" y="321"/>
                    <a:pt x="271" y="320"/>
                  </a:cubicBezTo>
                  <a:cubicBezTo>
                    <a:pt x="280" y="323"/>
                    <a:pt x="283" y="316"/>
                    <a:pt x="289" y="313"/>
                  </a:cubicBezTo>
                  <a:cubicBezTo>
                    <a:pt x="291" y="318"/>
                    <a:pt x="294" y="323"/>
                    <a:pt x="302" y="323"/>
                  </a:cubicBezTo>
                  <a:cubicBezTo>
                    <a:pt x="304" y="320"/>
                    <a:pt x="306" y="318"/>
                    <a:pt x="310" y="319"/>
                  </a:cubicBezTo>
                  <a:cubicBezTo>
                    <a:pt x="311" y="314"/>
                    <a:pt x="310" y="312"/>
                    <a:pt x="308" y="308"/>
                  </a:cubicBezTo>
                  <a:cubicBezTo>
                    <a:pt x="306" y="307"/>
                    <a:pt x="303" y="307"/>
                    <a:pt x="301" y="305"/>
                  </a:cubicBezTo>
                  <a:cubicBezTo>
                    <a:pt x="301" y="303"/>
                    <a:pt x="301" y="301"/>
                    <a:pt x="303" y="301"/>
                  </a:cubicBezTo>
                  <a:cubicBezTo>
                    <a:pt x="308" y="303"/>
                    <a:pt x="314" y="304"/>
                    <a:pt x="318" y="300"/>
                  </a:cubicBezTo>
                  <a:cubicBezTo>
                    <a:pt x="320" y="289"/>
                    <a:pt x="304" y="291"/>
                    <a:pt x="309" y="278"/>
                  </a:cubicBezTo>
                  <a:cubicBezTo>
                    <a:pt x="311" y="279"/>
                    <a:pt x="312" y="280"/>
                    <a:pt x="315" y="281"/>
                  </a:cubicBezTo>
                  <a:cubicBezTo>
                    <a:pt x="318" y="274"/>
                    <a:pt x="317" y="261"/>
                    <a:pt x="312" y="257"/>
                  </a:cubicBezTo>
                  <a:cubicBezTo>
                    <a:pt x="303" y="258"/>
                    <a:pt x="297" y="248"/>
                    <a:pt x="300" y="242"/>
                  </a:cubicBezTo>
                  <a:cubicBezTo>
                    <a:pt x="302" y="243"/>
                    <a:pt x="303" y="245"/>
                    <a:pt x="306" y="245"/>
                  </a:cubicBezTo>
                  <a:cubicBezTo>
                    <a:pt x="307" y="242"/>
                    <a:pt x="308" y="241"/>
                    <a:pt x="311" y="239"/>
                  </a:cubicBezTo>
                  <a:cubicBezTo>
                    <a:pt x="316" y="240"/>
                    <a:pt x="319" y="242"/>
                    <a:pt x="324" y="243"/>
                  </a:cubicBezTo>
                  <a:cubicBezTo>
                    <a:pt x="326" y="238"/>
                    <a:pt x="325" y="231"/>
                    <a:pt x="322" y="229"/>
                  </a:cubicBezTo>
                  <a:cubicBezTo>
                    <a:pt x="317" y="232"/>
                    <a:pt x="310" y="228"/>
                    <a:pt x="311" y="221"/>
                  </a:cubicBezTo>
                  <a:cubicBezTo>
                    <a:pt x="313" y="220"/>
                    <a:pt x="315" y="221"/>
                    <a:pt x="317" y="222"/>
                  </a:cubicBezTo>
                  <a:cubicBezTo>
                    <a:pt x="319" y="213"/>
                    <a:pt x="314" y="211"/>
                    <a:pt x="307" y="211"/>
                  </a:cubicBezTo>
                  <a:cubicBezTo>
                    <a:pt x="305" y="214"/>
                    <a:pt x="305" y="218"/>
                    <a:pt x="303" y="220"/>
                  </a:cubicBezTo>
                  <a:cubicBezTo>
                    <a:pt x="301" y="209"/>
                    <a:pt x="306" y="198"/>
                    <a:pt x="307" y="187"/>
                  </a:cubicBezTo>
                  <a:cubicBezTo>
                    <a:pt x="309" y="187"/>
                    <a:pt x="310" y="188"/>
                    <a:pt x="312" y="187"/>
                  </a:cubicBezTo>
                  <a:cubicBezTo>
                    <a:pt x="316" y="181"/>
                    <a:pt x="313" y="167"/>
                    <a:pt x="317" y="162"/>
                  </a:cubicBezTo>
                  <a:cubicBezTo>
                    <a:pt x="324" y="162"/>
                    <a:pt x="327" y="157"/>
                    <a:pt x="326" y="150"/>
                  </a:cubicBezTo>
                  <a:cubicBezTo>
                    <a:pt x="319" y="147"/>
                    <a:pt x="312" y="151"/>
                    <a:pt x="311" y="152"/>
                  </a:cubicBezTo>
                  <a:cubicBezTo>
                    <a:pt x="308" y="136"/>
                    <a:pt x="320" y="135"/>
                    <a:pt x="333" y="135"/>
                  </a:cubicBezTo>
                  <a:cubicBezTo>
                    <a:pt x="340" y="122"/>
                    <a:pt x="343" y="106"/>
                    <a:pt x="355" y="99"/>
                  </a:cubicBezTo>
                  <a:cubicBezTo>
                    <a:pt x="355" y="84"/>
                    <a:pt x="347" y="78"/>
                    <a:pt x="332" y="78"/>
                  </a:cubicBezTo>
                  <a:cubicBezTo>
                    <a:pt x="328" y="82"/>
                    <a:pt x="328" y="91"/>
                    <a:pt x="322" y="93"/>
                  </a:cubicBezTo>
                  <a:cubicBezTo>
                    <a:pt x="320" y="92"/>
                    <a:pt x="318" y="91"/>
                    <a:pt x="315" y="90"/>
                  </a:cubicBezTo>
                  <a:cubicBezTo>
                    <a:pt x="303" y="100"/>
                    <a:pt x="299" y="117"/>
                    <a:pt x="289" y="129"/>
                  </a:cubicBezTo>
                  <a:cubicBezTo>
                    <a:pt x="285" y="108"/>
                    <a:pt x="308" y="96"/>
                    <a:pt x="299" y="75"/>
                  </a:cubicBezTo>
                  <a:cubicBezTo>
                    <a:pt x="292" y="79"/>
                    <a:pt x="289" y="86"/>
                    <a:pt x="283" y="90"/>
                  </a:cubicBezTo>
                  <a:cubicBezTo>
                    <a:pt x="280" y="87"/>
                    <a:pt x="279" y="82"/>
                    <a:pt x="275" y="79"/>
                  </a:cubicBezTo>
                  <a:cubicBezTo>
                    <a:pt x="264" y="82"/>
                    <a:pt x="246" y="80"/>
                    <a:pt x="240" y="88"/>
                  </a:cubicBezTo>
                  <a:cubicBezTo>
                    <a:pt x="233" y="68"/>
                    <a:pt x="252" y="66"/>
                    <a:pt x="264" y="62"/>
                  </a:cubicBezTo>
                  <a:cubicBezTo>
                    <a:pt x="269" y="63"/>
                    <a:pt x="275" y="64"/>
                    <a:pt x="280" y="65"/>
                  </a:cubicBezTo>
                  <a:cubicBezTo>
                    <a:pt x="290" y="61"/>
                    <a:pt x="303" y="58"/>
                    <a:pt x="298" y="42"/>
                  </a:cubicBezTo>
                  <a:cubicBezTo>
                    <a:pt x="293" y="40"/>
                    <a:pt x="291" y="32"/>
                    <a:pt x="284" y="34"/>
                  </a:cubicBezTo>
                  <a:cubicBezTo>
                    <a:pt x="280" y="28"/>
                    <a:pt x="278" y="20"/>
                    <a:pt x="275" y="13"/>
                  </a:cubicBezTo>
                  <a:cubicBezTo>
                    <a:pt x="270" y="12"/>
                    <a:pt x="266" y="8"/>
                    <a:pt x="261" y="6"/>
                  </a:cubicBezTo>
                  <a:cubicBezTo>
                    <a:pt x="260" y="6"/>
                    <a:pt x="260" y="8"/>
                    <a:pt x="259" y="8"/>
                  </a:cubicBezTo>
                  <a:cubicBezTo>
                    <a:pt x="258" y="8"/>
                    <a:pt x="255" y="5"/>
                    <a:pt x="255" y="4"/>
                  </a:cubicBezTo>
                  <a:cubicBezTo>
                    <a:pt x="253" y="4"/>
                    <a:pt x="251" y="6"/>
                    <a:pt x="250" y="5"/>
                  </a:cubicBezTo>
                  <a:cubicBezTo>
                    <a:pt x="247" y="4"/>
                    <a:pt x="246" y="1"/>
                    <a:pt x="243" y="0"/>
                  </a:cubicBezTo>
                  <a:cubicBezTo>
                    <a:pt x="236" y="0"/>
                    <a:pt x="234" y="6"/>
                    <a:pt x="228" y="9"/>
                  </a:cubicBezTo>
                  <a:cubicBezTo>
                    <a:pt x="222" y="2"/>
                    <a:pt x="209" y="4"/>
                    <a:pt x="204" y="10"/>
                  </a:cubicBezTo>
                  <a:cubicBezTo>
                    <a:pt x="204" y="20"/>
                    <a:pt x="205" y="28"/>
                    <a:pt x="203" y="37"/>
                  </a:cubicBezTo>
                  <a:cubicBezTo>
                    <a:pt x="193" y="34"/>
                    <a:pt x="194" y="20"/>
                    <a:pt x="184" y="17"/>
                  </a:cubicBezTo>
                  <a:cubicBezTo>
                    <a:pt x="178" y="20"/>
                    <a:pt x="176" y="26"/>
                    <a:pt x="167" y="26"/>
                  </a:cubicBezTo>
                  <a:cubicBezTo>
                    <a:pt x="162" y="35"/>
                    <a:pt x="171" y="42"/>
                    <a:pt x="172" y="53"/>
                  </a:cubicBezTo>
                  <a:cubicBezTo>
                    <a:pt x="173" y="63"/>
                    <a:pt x="170" y="79"/>
                    <a:pt x="168" y="84"/>
                  </a:cubicBezTo>
                  <a:cubicBezTo>
                    <a:pt x="156" y="77"/>
                    <a:pt x="150" y="63"/>
                    <a:pt x="140" y="53"/>
                  </a:cubicBezTo>
                  <a:cubicBezTo>
                    <a:pt x="137" y="53"/>
                    <a:pt x="135" y="53"/>
                    <a:pt x="133" y="52"/>
                  </a:cubicBezTo>
                  <a:cubicBezTo>
                    <a:pt x="130" y="64"/>
                    <a:pt x="140" y="76"/>
                    <a:pt x="137" y="86"/>
                  </a:cubicBezTo>
                  <a:cubicBezTo>
                    <a:pt x="132" y="80"/>
                    <a:pt x="130" y="71"/>
                    <a:pt x="121" y="69"/>
                  </a:cubicBezTo>
                  <a:cubicBezTo>
                    <a:pt x="119" y="76"/>
                    <a:pt x="123" y="90"/>
                    <a:pt x="117" y="94"/>
                  </a:cubicBezTo>
                  <a:cubicBezTo>
                    <a:pt x="116" y="82"/>
                    <a:pt x="121" y="63"/>
                    <a:pt x="111" y="60"/>
                  </a:cubicBezTo>
                  <a:cubicBezTo>
                    <a:pt x="104" y="64"/>
                    <a:pt x="98" y="70"/>
                    <a:pt x="90" y="74"/>
                  </a:cubicBezTo>
                  <a:cubicBezTo>
                    <a:pt x="89" y="83"/>
                    <a:pt x="99" y="90"/>
                    <a:pt x="94" y="96"/>
                  </a:cubicBezTo>
                  <a:cubicBezTo>
                    <a:pt x="88" y="90"/>
                    <a:pt x="86" y="77"/>
                    <a:pt x="74" y="79"/>
                  </a:cubicBezTo>
                  <a:cubicBezTo>
                    <a:pt x="72" y="88"/>
                    <a:pt x="75" y="99"/>
                    <a:pt x="73" y="107"/>
                  </a:cubicBezTo>
                  <a:cubicBezTo>
                    <a:pt x="70" y="107"/>
                    <a:pt x="67" y="109"/>
                    <a:pt x="63" y="108"/>
                  </a:cubicBezTo>
                  <a:cubicBezTo>
                    <a:pt x="49" y="114"/>
                    <a:pt x="26" y="133"/>
                    <a:pt x="41" y="150"/>
                  </a:cubicBezTo>
                  <a:cubicBezTo>
                    <a:pt x="44" y="150"/>
                    <a:pt x="44" y="147"/>
                    <a:pt x="49" y="148"/>
                  </a:cubicBezTo>
                  <a:cubicBezTo>
                    <a:pt x="55" y="153"/>
                    <a:pt x="50" y="170"/>
                    <a:pt x="47" y="176"/>
                  </a:cubicBezTo>
                  <a:cubicBezTo>
                    <a:pt x="37" y="174"/>
                    <a:pt x="27" y="179"/>
                    <a:pt x="24" y="187"/>
                  </a:cubicBezTo>
                  <a:cubicBezTo>
                    <a:pt x="11" y="188"/>
                    <a:pt x="0" y="202"/>
                    <a:pt x="11" y="213"/>
                  </a:cubicBezTo>
                  <a:cubicBezTo>
                    <a:pt x="12" y="213"/>
                    <a:pt x="14" y="213"/>
                    <a:pt x="16" y="213"/>
                  </a:cubicBezTo>
                  <a:cubicBezTo>
                    <a:pt x="18" y="217"/>
                    <a:pt x="19" y="221"/>
                    <a:pt x="22" y="223"/>
                  </a:cubicBezTo>
                  <a:cubicBezTo>
                    <a:pt x="29" y="221"/>
                    <a:pt x="36" y="223"/>
                    <a:pt x="40" y="217"/>
                  </a:cubicBezTo>
                  <a:cubicBezTo>
                    <a:pt x="43" y="219"/>
                    <a:pt x="43" y="223"/>
                    <a:pt x="43" y="228"/>
                  </a:cubicBezTo>
                  <a:cubicBezTo>
                    <a:pt x="36" y="237"/>
                    <a:pt x="19" y="225"/>
                    <a:pt x="12" y="233"/>
                  </a:cubicBezTo>
                  <a:cubicBezTo>
                    <a:pt x="14" y="242"/>
                    <a:pt x="24" y="243"/>
                    <a:pt x="31" y="245"/>
                  </a:cubicBezTo>
                  <a:cubicBezTo>
                    <a:pt x="31" y="250"/>
                    <a:pt x="28" y="251"/>
                    <a:pt x="26" y="255"/>
                  </a:cubicBezTo>
                  <a:cubicBezTo>
                    <a:pt x="32" y="258"/>
                    <a:pt x="34" y="264"/>
                    <a:pt x="42" y="264"/>
                  </a:cubicBezTo>
                  <a:cubicBezTo>
                    <a:pt x="43" y="261"/>
                    <a:pt x="40" y="258"/>
                    <a:pt x="42" y="257"/>
                  </a:cubicBezTo>
                  <a:cubicBezTo>
                    <a:pt x="44" y="258"/>
                    <a:pt x="45" y="260"/>
                    <a:pt x="49" y="260"/>
                  </a:cubicBezTo>
                  <a:cubicBezTo>
                    <a:pt x="61" y="246"/>
                    <a:pt x="76" y="261"/>
                    <a:pt x="87" y="267"/>
                  </a:cubicBezTo>
                  <a:cubicBezTo>
                    <a:pt x="90" y="270"/>
                    <a:pt x="90" y="275"/>
                    <a:pt x="90" y="281"/>
                  </a:cubicBezTo>
                  <a:cubicBezTo>
                    <a:pt x="92" y="283"/>
                    <a:pt x="95" y="285"/>
                    <a:pt x="97" y="288"/>
                  </a:cubicBezTo>
                  <a:cubicBezTo>
                    <a:pt x="101" y="304"/>
                    <a:pt x="106" y="318"/>
                    <a:pt x="111" y="333"/>
                  </a:cubicBezTo>
                  <a:cubicBezTo>
                    <a:pt x="109" y="333"/>
                    <a:pt x="109" y="331"/>
                    <a:pt x="106" y="332"/>
                  </a:cubicBezTo>
                  <a:cubicBezTo>
                    <a:pt x="108" y="343"/>
                    <a:pt x="100" y="362"/>
                    <a:pt x="112" y="360"/>
                  </a:cubicBezTo>
                  <a:cubicBezTo>
                    <a:pt x="117" y="359"/>
                    <a:pt x="115" y="352"/>
                    <a:pt x="120" y="350"/>
                  </a:cubicBezTo>
                  <a:cubicBezTo>
                    <a:pt x="120" y="353"/>
                    <a:pt x="126" y="352"/>
                    <a:pt x="127" y="355"/>
                  </a:cubicBezTo>
                  <a:cubicBezTo>
                    <a:pt x="126" y="356"/>
                    <a:pt x="125" y="357"/>
                    <a:pt x="125" y="359"/>
                  </a:cubicBezTo>
                  <a:cubicBezTo>
                    <a:pt x="130" y="362"/>
                    <a:pt x="131" y="371"/>
                    <a:pt x="133" y="377"/>
                  </a:cubicBezTo>
                  <a:cubicBezTo>
                    <a:pt x="128" y="373"/>
                    <a:pt x="120" y="366"/>
                    <a:pt x="112" y="369"/>
                  </a:cubicBezTo>
                  <a:cubicBezTo>
                    <a:pt x="115" y="379"/>
                    <a:pt x="126" y="381"/>
                    <a:pt x="134" y="386"/>
                  </a:cubicBezTo>
                  <a:cubicBezTo>
                    <a:pt x="132" y="392"/>
                    <a:pt x="134" y="393"/>
                    <a:pt x="135" y="398"/>
                  </a:cubicBezTo>
                  <a:cubicBezTo>
                    <a:pt x="131" y="398"/>
                    <a:pt x="133" y="404"/>
                    <a:pt x="131" y="407"/>
                  </a:cubicBezTo>
                  <a:cubicBezTo>
                    <a:pt x="126" y="408"/>
                    <a:pt x="125" y="402"/>
                    <a:pt x="121" y="405"/>
                  </a:cubicBezTo>
                  <a:cubicBezTo>
                    <a:pt x="123" y="412"/>
                    <a:pt x="132" y="412"/>
                    <a:pt x="135" y="417"/>
                  </a:cubicBezTo>
                  <a:cubicBezTo>
                    <a:pt x="134" y="418"/>
                    <a:pt x="135" y="422"/>
                    <a:pt x="134" y="422"/>
                  </a:cubicBezTo>
                  <a:cubicBezTo>
                    <a:pt x="129" y="420"/>
                    <a:pt x="122" y="416"/>
                    <a:pt x="117" y="421"/>
                  </a:cubicBezTo>
                  <a:cubicBezTo>
                    <a:pt x="119" y="426"/>
                    <a:pt x="117" y="427"/>
                    <a:pt x="118" y="431"/>
                  </a:cubicBezTo>
                  <a:cubicBezTo>
                    <a:pt x="119" y="433"/>
                    <a:pt x="124" y="430"/>
                    <a:pt x="124" y="434"/>
                  </a:cubicBezTo>
                  <a:cubicBezTo>
                    <a:pt x="124" y="438"/>
                    <a:pt x="118" y="435"/>
                    <a:pt x="118" y="439"/>
                  </a:cubicBezTo>
                  <a:cubicBezTo>
                    <a:pt x="117" y="442"/>
                    <a:pt x="122" y="439"/>
                    <a:pt x="121" y="441"/>
                  </a:cubicBezTo>
                  <a:cubicBezTo>
                    <a:pt x="117" y="445"/>
                    <a:pt x="121" y="453"/>
                    <a:pt x="125" y="454"/>
                  </a:cubicBezTo>
                  <a:cubicBezTo>
                    <a:pt x="126" y="458"/>
                    <a:pt x="127" y="463"/>
                    <a:pt x="126" y="469"/>
                  </a:cubicBezTo>
                  <a:cubicBezTo>
                    <a:pt x="130" y="471"/>
                    <a:pt x="132" y="461"/>
                    <a:pt x="137" y="464"/>
                  </a:cubicBezTo>
                  <a:cubicBezTo>
                    <a:pt x="136" y="470"/>
                    <a:pt x="129" y="470"/>
                    <a:pt x="129" y="478"/>
                  </a:cubicBezTo>
                  <a:cubicBezTo>
                    <a:pt x="134" y="479"/>
                    <a:pt x="133" y="485"/>
                    <a:pt x="138" y="487"/>
                  </a:cubicBezTo>
                  <a:cubicBezTo>
                    <a:pt x="137" y="489"/>
                    <a:pt x="137" y="491"/>
                    <a:pt x="137" y="494"/>
                  </a:cubicBezTo>
                  <a:cubicBezTo>
                    <a:pt x="138" y="496"/>
                    <a:pt x="142" y="495"/>
                    <a:pt x="143" y="497"/>
                  </a:cubicBezTo>
                  <a:cubicBezTo>
                    <a:pt x="139" y="506"/>
                    <a:pt x="150" y="507"/>
                    <a:pt x="151" y="515"/>
                  </a:cubicBezTo>
                  <a:cubicBezTo>
                    <a:pt x="154" y="512"/>
                    <a:pt x="160" y="512"/>
                    <a:pt x="163" y="510"/>
                  </a:cubicBezTo>
                  <a:cubicBezTo>
                    <a:pt x="164" y="513"/>
                    <a:pt x="162" y="514"/>
                    <a:pt x="163" y="516"/>
                  </a:cubicBezTo>
                  <a:cubicBezTo>
                    <a:pt x="167" y="517"/>
                    <a:pt x="169" y="520"/>
                    <a:pt x="169" y="525"/>
                  </a:cubicBezTo>
                  <a:cubicBezTo>
                    <a:pt x="172" y="525"/>
                    <a:pt x="170" y="522"/>
                    <a:pt x="172" y="521"/>
                  </a:cubicBezTo>
                  <a:cubicBezTo>
                    <a:pt x="175" y="521"/>
                    <a:pt x="175" y="525"/>
                    <a:pt x="179" y="525"/>
                  </a:cubicBezTo>
                  <a:cubicBezTo>
                    <a:pt x="180" y="521"/>
                    <a:pt x="178" y="519"/>
                    <a:pt x="177" y="516"/>
                  </a:cubicBezTo>
                  <a:cubicBezTo>
                    <a:pt x="179" y="516"/>
                    <a:pt x="180" y="516"/>
                    <a:pt x="181" y="516"/>
                  </a:cubicBezTo>
                  <a:cubicBezTo>
                    <a:pt x="180" y="513"/>
                    <a:pt x="180" y="509"/>
                    <a:pt x="179" y="507"/>
                  </a:cubicBezTo>
                  <a:cubicBezTo>
                    <a:pt x="188" y="505"/>
                    <a:pt x="181" y="491"/>
                    <a:pt x="179" y="490"/>
                  </a:cubicBezTo>
                  <a:cubicBezTo>
                    <a:pt x="182" y="489"/>
                    <a:pt x="182" y="489"/>
                    <a:pt x="186" y="490"/>
                  </a:cubicBezTo>
                  <a:cubicBezTo>
                    <a:pt x="186" y="488"/>
                    <a:pt x="186" y="486"/>
                    <a:pt x="186" y="484"/>
                  </a:cubicBezTo>
                  <a:cubicBezTo>
                    <a:pt x="187" y="485"/>
                    <a:pt x="188" y="485"/>
                    <a:pt x="189" y="484"/>
                  </a:cubicBezTo>
                  <a:cubicBezTo>
                    <a:pt x="189" y="482"/>
                    <a:pt x="189" y="480"/>
                    <a:pt x="189" y="478"/>
                  </a:cubicBezTo>
                  <a:cubicBezTo>
                    <a:pt x="191" y="479"/>
                    <a:pt x="192" y="478"/>
                    <a:pt x="193" y="477"/>
                  </a:cubicBezTo>
                  <a:cubicBezTo>
                    <a:pt x="194" y="472"/>
                    <a:pt x="189" y="472"/>
                    <a:pt x="189" y="469"/>
                  </a:cubicBezTo>
                  <a:cubicBezTo>
                    <a:pt x="190" y="469"/>
                    <a:pt x="192" y="469"/>
                    <a:pt x="194" y="469"/>
                  </a:cubicBezTo>
                  <a:cubicBezTo>
                    <a:pt x="195" y="464"/>
                    <a:pt x="191" y="461"/>
                    <a:pt x="192" y="459"/>
                  </a:cubicBezTo>
                  <a:cubicBezTo>
                    <a:pt x="195" y="460"/>
                    <a:pt x="196" y="460"/>
                    <a:pt x="198" y="459"/>
                  </a:cubicBezTo>
                  <a:cubicBezTo>
                    <a:pt x="198" y="456"/>
                    <a:pt x="197" y="455"/>
                    <a:pt x="197" y="452"/>
                  </a:cubicBezTo>
                  <a:cubicBezTo>
                    <a:pt x="199" y="451"/>
                    <a:pt x="203" y="451"/>
                    <a:pt x="205" y="450"/>
                  </a:cubicBezTo>
                  <a:cubicBezTo>
                    <a:pt x="208" y="448"/>
                    <a:pt x="209" y="443"/>
                    <a:pt x="209" y="441"/>
                  </a:cubicBezTo>
                  <a:cubicBezTo>
                    <a:pt x="214" y="441"/>
                    <a:pt x="208" y="448"/>
                    <a:pt x="209" y="451"/>
                  </a:cubicBezTo>
                  <a:cubicBezTo>
                    <a:pt x="211" y="452"/>
                    <a:pt x="214" y="446"/>
                    <a:pt x="218" y="450"/>
                  </a:cubicBezTo>
                  <a:cubicBezTo>
                    <a:pt x="219" y="447"/>
                    <a:pt x="221" y="445"/>
                    <a:pt x="221" y="441"/>
                  </a:cubicBezTo>
                  <a:cubicBezTo>
                    <a:pt x="234" y="444"/>
                    <a:pt x="232" y="420"/>
                    <a:pt x="242" y="416"/>
                  </a:cubicBezTo>
                  <a:cubicBezTo>
                    <a:pt x="243" y="413"/>
                    <a:pt x="239" y="409"/>
                    <a:pt x="242" y="408"/>
                  </a:cubicBezTo>
                  <a:cubicBezTo>
                    <a:pt x="244" y="411"/>
                    <a:pt x="245" y="417"/>
                    <a:pt x="251" y="417"/>
                  </a:cubicBezTo>
                  <a:cubicBezTo>
                    <a:pt x="254" y="416"/>
                    <a:pt x="253" y="412"/>
                    <a:pt x="255" y="410"/>
                  </a:cubicBezTo>
                  <a:cubicBezTo>
                    <a:pt x="266" y="412"/>
                    <a:pt x="280" y="404"/>
                    <a:pt x="284" y="394"/>
                  </a:cubicBezTo>
                  <a:cubicBezTo>
                    <a:pt x="292" y="392"/>
                    <a:pt x="297" y="387"/>
                    <a:pt x="299" y="38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6" name="Freeform 107">
              <a:extLst>
                <a:ext uri="{FF2B5EF4-FFF2-40B4-BE49-F238E27FC236}">
                  <a16:creationId xmlns:a16="http://schemas.microsoft.com/office/drawing/2014/main" id="{0C2820A1-E980-4F0E-A404-7670EB6F99C5}"/>
                </a:ext>
              </a:extLst>
            </p:cNvPr>
            <p:cNvSpPr>
              <a:spLocks/>
            </p:cNvSpPr>
            <p:nvPr/>
          </p:nvSpPr>
          <p:spPr bwMode="auto">
            <a:xfrm>
              <a:off x="2792067" y="1309679"/>
              <a:ext cx="607415" cy="850424"/>
            </a:xfrm>
            <a:custGeom>
              <a:avLst/>
              <a:gdLst>
                <a:gd name="T0" fmla="*/ 13 w 177"/>
                <a:gd name="T1" fmla="*/ 90 h 239"/>
                <a:gd name="T2" fmla="*/ 14 w 177"/>
                <a:gd name="T3" fmla="*/ 101 h 239"/>
                <a:gd name="T4" fmla="*/ 38 w 177"/>
                <a:gd name="T5" fmla="*/ 89 h 239"/>
                <a:gd name="T6" fmla="*/ 48 w 177"/>
                <a:gd name="T7" fmla="*/ 103 h 239"/>
                <a:gd name="T8" fmla="*/ 80 w 177"/>
                <a:gd name="T9" fmla="*/ 103 h 239"/>
                <a:gd name="T10" fmla="*/ 59 w 177"/>
                <a:gd name="T11" fmla="*/ 140 h 239"/>
                <a:gd name="T12" fmla="*/ 34 w 177"/>
                <a:gd name="T13" fmla="*/ 142 h 239"/>
                <a:gd name="T14" fmla="*/ 55 w 177"/>
                <a:gd name="T15" fmla="*/ 169 h 239"/>
                <a:gd name="T16" fmla="*/ 31 w 177"/>
                <a:gd name="T17" fmla="*/ 164 h 239"/>
                <a:gd name="T18" fmla="*/ 31 w 177"/>
                <a:gd name="T19" fmla="*/ 184 h 239"/>
                <a:gd name="T20" fmla="*/ 38 w 177"/>
                <a:gd name="T21" fmla="*/ 201 h 239"/>
                <a:gd name="T22" fmla="*/ 46 w 177"/>
                <a:gd name="T23" fmla="*/ 209 h 239"/>
                <a:gd name="T24" fmla="*/ 21 w 177"/>
                <a:gd name="T25" fmla="*/ 193 h 239"/>
                <a:gd name="T26" fmla="*/ 15 w 177"/>
                <a:gd name="T27" fmla="*/ 217 h 239"/>
                <a:gd name="T28" fmla="*/ 11 w 177"/>
                <a:gd name="T29" fmla="*/ 229 h 239"/>
                <a:gd name="T30" fmla="*/ 22 w 177"/>
                <a:gd name="T31" fmla="*/ 229 h 239"/>
                <a:gd name="T32" fmla="*/ 55 w 177"/>
                <a:gd name="T33" fmla="*/ 233 h 239"/>
                <a:gd name="T34" fmla="*/ 59 w 177"/>
                <a:gd name="T35" fmla="*/ 229 h 239"/>
                <a:gd name="T36" fmla="*/ 79 w 177"/>
                <a:gd name="T37" fmla="*/ 215 h 239"/>
                <a:gd name="T38" fmla="*/ 60 w 177"/>
                <a:gd name="T39" fmla="*/ 205 h 239"/>
                <a:gd name="T40" fmla="*/ 79 w 177"/>
                <a:gd name="T41" fmla="*/ 192 h 239"/>
                <a:gd name="T42" fmla="*/ 88 w 177"/>
                <a:gd name="T43" fmla="*/ 182 h 239"/>
                <a:gd name="T44" fmla="*/ 94 w 177"/>
                <a:gd name="T45" fmla="*/ 173 h 239"/>
                <a:gd name="T46" fmla="*/ 84 w 177"/>
                <a:gd name="T47" fmla="*/ 149 h 239"/>
                <a:gd name="T48" fmla="*/ 107 w 177"/>
                <a:gd name="T49" fmla="*/ 145 h 239"/>
                <a:gd name="T50" fmla="*/ 124 w 177"/>
                <a:gd name="T51" fmla="*/ 113 h 239"/>
                <a:gd name="T52" fmla="*/ 148 w 177"/>
                <a:gd name="T53" fmla="*/ 85 h 239"/>
                <a:gd name="T54" fmla="*/ 154 w 177"/>
                <a:gd name="T55" fmla="*/ 76 h 239"/>
                <a:gd name="T56" fmla="*/ 141 w 177"/>
                <a:gd name="T57" fmla="*/ 71 h 239"/>
                <a:gd name="T58" fmla="*/ 161 w 177"/>
                <a:gd name="T59" fmla="*/ 56 h 239"/>
                <a:gd name="T60" fmla="*/ 174 w 177"/>
                <a:gd name="T61" fmla="*/ 42 h 239"/>
                <a:gd name="T62" fmla="*/ 154 w 177"/>
                <a:gd name="T63" fmla="*/ 14 h 239"/>
                <a:gd name="T64" fmla="*/ 121 w 177"/>
                <a:gd name="T65" fmla="*/ 0 h 239"/>
                <a:gd name="T66" fmla="*/ 118 w 177"/>
                <a:gd name="T67" fmla="*/ 13 h 239"/>
                <a:gd name="T68" fmla="*/ 105 w 177"/>
                <a:gd name="T69" fmla="*/ 17 h 239"/>
                <a:gd name="T70" fmla="*/ 90 w 177"/>
                <a:gd name="T71" fmla="*/ 28 h 239"/>
                <a:gd name="T72" fmla="*/ 62 w 177"/>
                <a:gd name="T73" fmla="*/ 18 h 239"/>
                <a:gd name="T74" fmla="*/ 28 w 177"/>
                <a:gd name="T75" fmla="*/ 53 h 239"/>
                <a:gd name="T76" fmla="*/ 3 w 177"/>
                <a:gd name="T77" fmla="*/ 55 h 239"/>
                <a:gd name="T78" fmla="*/ 4 w 177"/>
                <a:gd name="T79" fmla="*/ 7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239">
                  <a:moveTo>
                    <a:pt x="11" y="79"/>
                  </a:moveTo>
                  <a:cubicBezTo>
                    <a:pt x="12" y="83"/>
                    <a:pt x="12" y="87"/>
                    <a:pt x="13" y="90"/>
                  </a:cubicBezTo>
                  <a:cubicBezTo>
                    <a:pt x="11" y="89"/>
                    <a:pt x="12" y="92"/>
                    <a:pt x="10" y="93"/>
                  </a:cubicBezTo>
                  <a:cubicBezTo>
                    <a:pt x="12" y="95"/>
                    <a:pt x="10" y="101"/>
                    <a:pt x="14" y="101"/>
                  </a:cubicBezTo>
                  <a:cubicBezTo>
                    <a:pt x="18" y="92"/>
                    <a:pt x="24" y="85"/>
                    <a:pt x="32" y="81"/>
                  </a:cubicBezTo>
                  <a:cubicBezTo>
                    <a:pt x="35" y="81"/>
                    <a:pt x="38" y="85"/>
                    <a:pt x="38" y="89"/>
                  </a:cubicBezTo>
                  <a:cubicBezTo>
                    <a:pt x="34" y="93"/>
                    <a:pt x="34" y="105"/>
                    <a:pt x="35" y="112"/>
                  </a:cubicBezTo>
                  <a:cubicBezTo>
                    <a:pt x="36" y="106"/>
                    <a:pt x="44" y="103"/>
                    <a:pt x="48" y="103"/>
                  </a:cubicBezTo>
                  <a:cubicBezTo>
                    <a:pt x="48" y="105"/>
                    <a:pt x="51" y="104"/>
                    <a:pt x="50" y="107"/>
                  </a:cubicBezTo>
                  <a:cubicBezTo>
                    <a:pt x="62" y="105"/>
                    <a:pt x="73" y="84"/>
                    <a:pt x="80" y="103"/>
                  </a:cubicBezTo>
                  <a:cubicBezTo>
                    <a:pt x="66" y="107"/>
                    <a:pt x="54" y="112"/>
                    <a:pt x="53" y="129"/>
                  </a:cubicBezTo>
                  <a:cubicBezTo>
                    <a:pt x="55" y="132"/>
                    <a:pt x="63" y="136"/>
                    <a:pt x="59" y="140"/>
                  </a:cubicBezTo>
                  <a:cubicBezTo>
                    <a:pt x="53" y="129"/>
                    <a:pt x="48" y="119"/>
                    <a:pt x="31" y="120"/>
                  </a:cubicBezTo>
                  <a:cubicBezTo>
                    <a:pt x="28" y="130"/>
                    <a:pt x="32" y="133"/>
                    <a:pt x="34" y="142"/>
                  </a:cubicBezTo>
                  <a:cubicBezTo>
                    <a:pt x="36" y="142"/>
                    <a:pt x="36" y="141"/>
                    <a:pt x="36" y="140"/>
                  </a:cubicBezTo>
                  <a:cubicBezTo>
                    <a:pt x="39" y="154"/>
                    <a:pt x="49" y="158"/>
                    <a:pt x="55" y="169"/>
                  </a:cubicBezTo>
                  <a:cubicBezTo>
                    <a:pt x="54" y="169"/>
                    <a:pt x="54" y="170"/>
                    <a:pt x="53" y="171"/>
                  </a:cubicBezTo>
                  <a:cubicBezTo>
                    <a:pt x="48" y="165"/>
                    <a:pt x="38" y="162"/>
                    <a:pt x="31" y="164"/>
                  </a:cubicBezTo>
                  <a:cubicBezTo>
                    <a:pt x="28" y="171"/>
                    <a:pt x="25" y="178"/>
                    <a:pt x="27" y="187"/>
                  </a:cubicBezTo>
                  <a:cubicBezTo>
                    <a:pt x="29" y="187"/>
                    <a:pt x="29" y="184"/>
                    <a:pt x="31" y="184"/>
                  </a:cubicBezTo>
                  <a:cubicBezTo>
                    <a:pt x="33" y="186"/>
                    <a:pt x="36" y="186"/>
                    <a:pt x="38" y="188"/>
                  </a:cubicBezTo>
                  <a:cubicBezTo>
                    <a:pt x="38" y="194"/>
                    <a:pt x="37" y="195"/>
                    <a:pt x="38" y="201"/>
                  </a:cubicBezTo>
                  <a:cubicBezTo>
                    <a:pt x="41" y="203"/>
                    <a:pt x="45" y="203"/>
                    <a:pt x="48" y="202"/>
                  </a:cubicBezTo>
                  <a:cubicBezTo>
                    <a:pt x="46" y="205"/>
                    <a:pt x="48" y="208"/>
                    <a:pt x="46" y="209"/>
                  </a:cubicBezTo>
                  <a:cubicBezTo>
                    <a:pt x="35" y="210"/>
                    <a:pt x="36" y="199"/>
                    <a:pt x="30" y="194"/>
                  </a:cubicBezTo>
                  <a:cubicBezTo>
                    <a:pt x="27" y="195"/>
                    <a:pt x="25" y="193"/>
                    <a:pt x="21" y="193"/>
                  </a:cubicBezTo>
                  <a:cubicBezTo>
                    <a:pt x="17" y="199"/>
                    <a:pt x="22" y="206"/>
                    <a:pt x="25" y="211"/>
                  </a:cubicBezTo>
                  <a:cubicBezTo>
                    <a:pt x="20" y="211"/>
                    <a:pt x="16" y="216"/>
                    <a:pt x="15" y="217"/>
                  </a:cubicBezTo>
                  <a:cubicBezTo>
                    <a:pt x="15" y="217"/>
                    <a:pt x="14" y="216"/>
                    <a:pt x="13" y="217"/>
                  </a:cubicBezTo>
                  <a:cubicBezTo>
                    <a:pt x="12" y="219"/>
                    <a:pt x="13" y="223"/>
                    <a:pt x="11" y="229"/>
                  </a:cubicBezTo>
                  <a:cubicBezTo>
                    <a:pt x="14" y="230"/>
                    <a:pt x="15" y="232"/>
                    <a:pt x="19" y="233"/>
                  </a:cubicBezTo>
                  <a:cubicBezTo>
                    <a:pt x="21" y="232"/>
                    <a:pt x="20" y="229"/>
                    <a:pt x="22" y="229"/>
                  </a:cubicBezTo>
                  <a:cubicBezTo>
                    <a:pt x="26" y="235"/>
                    <a:pt x="45" y="236"/>
                    <a:pt x="43" y="228"/>
                  </a:cubicBezTo>
                  <a:cubicBezTo>
                    <a:pt x="44" y="232"/>
                    <a:pt x="49" y="233"/>
                    <a:pt x="55" y="233"/>
                  </a:cubicBezTo>
                  <a:cubicBezTo>
                    <a:pt x="56" y="230"/>
                    <a:pt x="52" y="228"/>
                    <a:pt x="55" y="227"/>
                  </a:cubicBezTo>
                  <a:cubicBezTo>
                    <a:pt x="56" y="228"/>
                    <a:pt x="58" y="228"/>
                    <a:pt x="59" y="229"/>
                  </a:cubicBezTo>
                  <a:cubicBezTo>
                    <a:pt x="60" y="232"/>
                    <a:pt x="61" y="235"/>
                    <a:pt x="61" y="239"/>
                  </a:cubicBezTo>
                  <a:cubicBezTo>
                    <a:pt x="71" y="236"/>
                    <a:pt x="86" y="230"/>
                    <a:pt x="79" y="215"/>
                  </a:cubicBezTo>
                  <a:cubicBezTo>
                    <a:pt x="70" y="215"/>
                    <a:pt x="65" y="212"/>
                    <a:pt x="58" y="210"/>
                  </a:cubicBezTo>
                  <a:cubicBezTo>
                    <a:pt x="58" y="207"/>
                    <a:pt x="59" y="206"/>
                    <a:pt x="60" y="205"/>
                  </a:cubicBezTo>
                  <a:cubicBezTo>
                    <a:pt x="64" y="208"/>
                    <a:pt x="70" y="208"/>
                    <a:pt x="75" y="210"/>
                  </a:cubicBezTo>
                  <a:cubicBezTo>
                    <a:pt x="80" y="206"/>
                    <a:pt x="78" y="197"/>
                    <a:pt x="79" y="192"/>
                  </a:cubicBezTo>
                  <a:cubicBezTo>
                    <a:pt x="80" y="194"/>
                    <a:pt x="86" y="193"/>
                    <a:pt x="90" y="192"/>
                  </a:cubicBezTo>
                  <a:cubicBezTo>
                    <a:pt x="92" y="189"/>
                    <a:pt x="89" y="186"/>
                    <a:pt x="88" y="182"/>
                  </a:cubicBezTo>
                  <a:cubicBezTo>
                    <a:pt x="90" y="182"/>
                    <a:pt x="92" y="182"/>
                    <a:pt x="93" y="182"/>
                  </a:cubicBezTo>
                  <a:cubicBezTo>
                    <a:pt x="93" y="179"/>
                    <a:pt x="95" y="177"/>
                    <a:pt x="94" y="173"/>
                  </a:cubicBezTo>
                  <a:cubicBezTo>
                    <a:pt x="102" y="169"/>
                    <a:pt x="99" y="155"/>
                    <a:pt x="92" y="151"/>
                  </a:cubicBezTo>
                  <a:cubicBezTo>
                    <a:pt x="88" y="150"/>
                    <a:pt x="87" y="153"/>
                    <a:pt x="84" y="149"/>
                  </a:cubicBezTo>
                  <a:cubicBezTo>
                    <a:pt x="85" y="148"/>
                    <a:pt x="85" y="145"/>
                    <a:pt x="86" y="145"/>
                  </a:cubicBezTo>
                  <a:cubicBezTo>
                    <a:pt x="92" y="145"/>
                    <a:pt x="101" y="150"/>
                    <a:pt x="107" y="145"/>
                  </a:cubicBezTo>
                  <a:cubicBezTo>
                    <a:pt x="107" y="140"/>
                    <a:pt x="99" y="137"/>
                    <a:pt x="102" y="131"/>
                  </a:cubicBezTo>
                  <a:cubicBezTo>
                    <a:pt x="114" y="143"/>
                    <a:pt x="132" y="131"/>
                    <a:pt x="124" y="113"/>
                  </a:cubicBezTo>
                  <a:cubicBezTo>
                    <a:pt x="125" y="112"/>
                    <a:pt x="127" y="112"/>
                    <a:pt x="130" y="112"/>
                  </a:cubicBezTo>
                  <a:cubicBezTo>
                    <a:pt x="133" y="104"/>
                    <a:pt x="143" y="88"/>
                    <a:pt x="148" y="85"/>
                  </a:cubicBezTo>
                  <a:cubicBezTo>
                    <a:pt x="148" y="85"/>
                    <a:pt x="148" y="82"/>
                    <a:pt x="149" y="82"/>
                  </a:cubicBezTo>
                  <a:cubicBezTo>
                    <a:pt x="151" y="80"/>
                    <a:pt x="154" y="79"/>
                    <a:pt x="154" y="76"/>
                  </a:cubicBezTo>
                  <a:cubicBezTo>
                    <a:pt x="155" y="73"/>
                    <a:pt x="152" y="69"/>
                    <a:pt x="151" y="65"/>
                  </a:cubicBezTo>
                  <a:cubicBezTo>
                    <a:pt x="147" y="64"/>
                    <a:pt x="146" y="71"/>
                    <a:pt x="141" y="71"/>
                  </a:cubicBezTo>
                  <a:cubicBezTo>
                    <a:pt x="137" y="62"/>
                    <a:pt x="141" y="55"/>
                    <a:pt x="149" y="52"/>
                  </a:cubicBezTo>
                  <a:cubicBezTo>
                    <a:pt x="153" y="52"/>
                    <a:pt x="156" y="55"/>
                    <a:pt x="161" y="56"/>
                  </a:cubicBezTo>
                  <a:cubicBezTo>
                    <a:pt x="166" y="57"/>
                    <a:pt x="167" y="49"/>
                    <a:pt x="170" y="45"/>
                  </a:cubicBezTo>
                  <a:cubicBezTo>
                    <a:pt x="171" y="43"/>
                    <a:pt x="173" y="44"/>
                    <a:pt x="174" y="42"/>
                  </a:cubicBezTo>
                  <a:cubicBezTo>
                    <a:pt x="177" y="35"/>
                    <a:pt x="173" y="30"/>
                    <a:pt x="169" y="26"/>
                  </a:cubicBezTo>
                  <a:cubicBezTo>
                    <a:pt x="163" y="24"/>
                    <a:pt x="160" y="19"/>
                    <a:pt x="154" y="14"/>
                  </a:cubicBezTo>
                  <a:cubicBezTo>
                    <a:pt x="149" y="14"/>
                    <a:pt x="143" y="14"/>
                    <a:pt x="139" y="15"/>
                  </a:cubicBezTo>
                  <a:cubicBezTo>
                    <a:pt x="133" y="10"/>
                    <a:pt x="127" y="5"/>
                    <a:pt x="121" y="0"/>
                  </a:cubicBezTo>
                  <a:cubicBezTo>
                    <a:pt x="121" y="1"/>
                    <a:pt x="120" y="2"/>
                    <a:pt x="119" y="2"/>
                  </a:cubicBezTo>
                  <a:cubicBezTo>
                    <a:pt x="116" y="4"/>
                    <a:pt x="120" y="11"/>
                    <a:pt x="118" y="13"/>
                  </a:cubicBezTo>
                  <a:cubicBezTo>
                    <a:pt x="116" y="7"/>
                    <a:pt x="114" y="3"/>
                    <a:pt x="105" y="4"/>
                  </a:cubicBezTo>
                  <a:cubicBezTo>
                    <a:pt x="103" y="9"/>
                    <a:pt x="107" y="13"/>
                    <a:pt x="105" y="17"/>
                  </a:cubicBezTo>
                  <a:cubicBezTo>
                    <a:pt x="103" y="8"/>
                    <a:pt x="94" y="6"/>
                    <a:pt x="88" y="2"/>
                  </a:cubicBezTo>
                  <a:cubicBezTo>
                    <a:pt x="82" y="11"/>
                    <a:pt x="92" y="19"/>
                    <a:pt x="90" y="28"/>
                  </a:cubicBezTo>
                  <a:cubicBezTo>
                    <a:pt x="88" y="19"/>
                    <a:pt x="83" y="12"/>
                    <a:pt x="74" y="9"/>
                  </a:cubicBezTo>
                  <a:cubicBezTo>
                    <a:pt x="71" y="13"/>
                    <a:pt x="66" y="14"/>
                    <a:pt x="62" y="18"/>
                  </a:cubicBezTo>
                  <a:cubicBezTo>
                    <a:pt x="53" y="29"/>
                    <a:pt x="60" y="42"/>
                    <a:pt x="67" y="55"/>
                  </a:cubicBezTo>
                  <a:cubicBezTo>
                    <a:pt x="56" y="48"/>
                    <a:pt x="31" y="25"/>
                    <a:pt x="28" y="53"/>
                  </a:cubicBezTo>
                  <a:cubicBezTo>
                    <a:pt x="28" y="50"/>
                    <a:pt x="26" y="49"/>
                    <a:pt x="23" y="48"/>
                  </a:cubicBezTo>
                  <a:cubicBezTo>
                    <a:pt x="18" y="50"/>
                    <a:pt x="11" y="52"/>
                    <a:pt x="3" y="55"/>
                  </a:cubicBezTo>
                  <a:cubicBezTo>
                    <a:pt x="4" y="58"/>
                    <a:pt x="2" y="60"/>
                    <a:pt x="0" y="61"/>
                  </a:cubicBezTo>
                  <a:cubicBezTo>
                    <a:pt x="3" y="66"/>
                    <a:pt x="1" y="75"/>
                    <a:pt x="4" y="79"/>
                  </a:cubicBezTo>
                  <a:cubicBezTo>
                    <a:pt x="7" y="78"/>
                    <a:pt x="8" y="80"/>
                    <a:pt x="11" y="7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7" name="Freeform 108">
              <a:extLst>
                <a:ext uri="{FF2B5EF4-FFF2-40B4-BE49-F238E27FC236}">
                  <a16:creationId xmlns:a16="http://schemas.microsoft.com/office/drawing/2014/main" id="{C5388CEC-D7B6-4760-A594-07D5F1355F3F}"/>
                </a:ext>
              </a:extLst>
            </p:cNvPr>
            <p:cNvSpPr>
              <a:spLocks/>
            </p:cNvSpPr>
            <p:nvPr/>
          </p:nvSpPr>
          <p:spPr bwMode="auto">
            <a:xfrm>
              <a:off x="2691800" y="1583621"/>
              <a:ext cx="229596" cy="391346"/>
            </a:xfrm>
            <a:custGeom>
              <a:avLst/>
              <a:gdLst>
                <a:gd name="T0" fmla="*/ 0 w 67"/>
                <a:gd name="T1" fmla="*/ 49 h 110"/>
                <a:gd name="T2" fmla="*/ 9 w 67"/>
                <a:gd name="T3" fmla="*/ 73 h 110"/>
                <a:gd name="T4" fmla="*/ 31 w 67"/>
                <a:gd name="T5" fmla="*/ 79 h 110"/>
                <a:gd name="T6" fmla="*/ 14 w 67"/>
                <a:gd name="T7" fmla="*/ 80 h 110"/>
                <a:gd name="T8" fmla="*/ 22 w 67"/>
                <a:gd name="T9" fmla="*/ 103 h 110"/>
                <a:gd name="T10" fmla="*/ 38 w 67"/>
                <a:gd name="T11" fmla="*/ 107 h 110"/>
                <a:gd name="T12" fmla="*/ 40 w 67"/>
                <a:gd name="T13" fmla="*/ 100 h 110"/>
                <a:gd name="T14" fmla="*/ 45 w 67"/>
                <a:gd name="T15" fmla="*/ 105 h 110"/>
                <a:gd name="T16" fmla="*/ 47 w 67"/>
                <a:gd name="T17" fmla="*/ 91 h 110"/>
                <a:gd name="T18" fmla="*/ 51 w 67"/>
                <a:gd name="T19" fmla="*/ 95 h 110"/>
                <a:gd name="T20" fmla="*/ 63 w 67"/>
                <a:gd name="T21" fmla="*/ 76 h 110"/>
                <a:gd name="T22" fmla="*/ 67 w 67"/>
                <a:gd name="T23" fmla="*/ 77 h 110"/>
                <a:gd name="T24" fmla="*/ 63 w 67"/>
                <a:gd name="T25" fmla="*/ 69 h 110"/>
                <a:gd name="T26" fmla="*/ 56 w 67"/>
                <a:gd name="T27" fmla="*/ 70 h 110"/>
                <a:gd name="T28" fmla="*/ 49 w 67"/>
                <a:gd name="T29" fmla="*/ 36 h 110"/>
                <a:gd name="T30" fmla="*/ 46 w 67"/>
                <a:gd name="T31" fmla="*/ 48 h 110"/>
                <a:gd name="T32" fmla="*/ 39 w 67"/>
                <a:gd name="T33" fmla="*/ 27 h 110"/>
                <a:gd name="T34" fmla="*/ 35 w 67"/>
                <a:gd name="T35" fmla="*/ 30 h 110"/>
                <a:gd name="T36" fmla="*/ 18 w 67"/>
                <a:gd name="T37" fmla="*/ 0 h 110"/>
                <a:gd name="T38" fmla="*/ 18 w 67"/>
                <a:gd name="T39" fmla="*/ 12 h 110"/>
                <a:gd name="T40" fmla="*/ 9 w 67"/>
                <a:gd name="T41" fmla="*/ 17 h 110"/>
                <a:gd name="T42" fmla="*/ 13 w 67"/>
                <a:gd name="T43" fmla="*/ 32 h 110"/>
                <a:gd name="T44" fmla="*/ 8 w 67"/>
                <a:gd name="T45" fmla="*/ 32 h 110"/>
                <a:gd name="T46" fmla="*/ 9 w 67"/>
                <a:gd name="T47" fmla="*/ 49 h 110"/>
                <a:gd name="T48" fmla="*/ 0 w 67"/>
                <a:gd name="T49" fmla="*/ 4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110">
                  <a:moveTo>
                    <a:pt x="0" y="49"/>
                  </a:moveTo>
                  <a:cubicBezTo>
                    <a:pt x="0" y="59"/>
                    <a:pt x="6" y="65"/>
                    <a:pt x="9" y="73"/>
                  </a:cubicBezTo>
                  <a:cubicBezTo>
                    <a:pt x="17" y="69"/>
                    <a:pt x="30" y="69"/>
                    <a:pt x="31" y="79"/>
                  </a:cubicBezTo>
                  <a:cubicBezTo>
                    <a:pt x="26" y="76"/>
                    <a:pt x="17" y="75"/>
                    <a:pt x="14" y="80"/>
                  </a:cubicBezTo>
                  <a:cubicBezTo>
                    <a:pt x="14" y="90"/>
                    <a:pt x="20" y="94"/>
                    <a:pt x="22" y="103"/>
                  </a:cubicBezTo>
                  <a:cubicBezTo>
                    <a:pt x="28" y="104"/>
                    <a:pt x="31" y="110"/>
                    <a:pt x="38" y="107"/>
                  </a:cubicBezTo>
                  <a:cubicBezTo>
                    <a:pt x="40" y="105"/>
                    <a:pt x="38" y="101"/>
                    <a:pt x="40" y="100"/>
                  </a:cubicBezTo>
                  <a:cubicBezTo>
                    <a:pt x="41" y="102"/>
                    <a:pt x="42" y="105"/>
                    <a:pt x="45" y="105"/>
                  </a:cubicBezTo>
                  <a:cubicBezTo>
                    <a:pt x="49" y="102"/>
                    <a:pt x="44" y="94"/>
                    <a:pt x="47" y="91"/>
                  </a:cubicBezTo>
                  <a:cubicBezTo>
                    <a:pt x="48" y="93"/>
                    <a:pt x="48" y="95"/>
                    <a:pt x="51" y="95"/>
                  </a:cubicBezTo>
                  <a:cubicBezTo>
                    <a:pt x="53" y="86"/>
                    <a:pt x="57" y="80"/>
                    <a:pt x="63" y="76"/>
                  </a:cubicBezTo>
                  <a:cubicBezTo>
                    <a:pt x="65" y="76"/>
                    <a:pt x="65" y="79"/>
                    <a:pt x="67" y="77"/>
                  </a:cubicBezTo>
                  <a:cubicBezTo>
                    <a:pt x="67" y="74"/>
                    <a:pt x="63" y="73"/>
                    <a:pt x="63" y="69"/>
                  </a:cubicBezTo>
                  <a:cubicBezTo>
                    <a:pt x="60" y="69"/>
                    <a:pt x="59" y="71"/>
                    <a:pt x="56" y="70"/>
                  </a:cubicBezTo>
                  <a:cubicBezTo>
                    <a:pt x="53" y="60"/>
                    <a:pt x="57" y="42"/>
                    <a:pt x="49" y="36"/>
                  </a:cubicBezTo>
                  <a:cubicBezTo>
                    <a:pt x="46" y="38"/>
                    <a:pt x="49" y="47"/>
                    <a:pt x="46" y="48"/>
                  </a:cubicBezTo>
                  <a:cubicBezTo>
                    <a:pt x="42" y="42"/>
                    <a:pt x="45" y="30"/>
                    <a:pt x="39" y="27"/>
                  </a:cubicBezTo>
                  <a:cubicBezTo>
                    <a:pt x="39" y="29"/>
                    <a:pt x="37" y="29"/>
                    <a:pt x="35" y="30"/>
                  </a:cubicBezTo>
                  <a:cubicBezTo>
                    <a:pt x="29" y="20"/>
                    <a:pt x="31" y="2"/>
                    <a:pt x="18" y="0"/>
                  </a:cubicBezTo>
                  <a:cubicBezTo>
                    <a:pt x="17" y="4"/>
                    <a:pt x="19" y="7"/>
                    <a:pt x="18" y="12"/>
                  </a:cubicBezTo>
                  <a:cubicBezTo>
                    <a:pt x="13" y="10"/>
                    <a:pt x="11" y="14"/>
                    <a:pt x="9" y="17"/>
                  </a:cubicBezTo>
                  <a:cubicBezTo>
                    <a:pt x="9" y="23"/>
                    <a:pt x="13" y="26"/>
                    <a:pt x="13" y="32"/>
                  </a:cubicBezTo>
                  <a:cubicBezTo>
                    <a:pt x="11" y="30"/>
                    <a:pt x="10" y="32"/>
                    <a:pt x="8" y="32"/>
                  </a:cubicBezTo>
                  <a:cubicBezTo>
                    <a:pt x="3" y="37"/>
                    <a:pt x="6" y="45"/>
                    <a:pt x="9" y="49"/>
                  </a:cubicBezTo>
                  <a:cubicBezTo>
                    <a:pt x="6" y="51"/>
                    <a:pt x="3" y="51"/>
                    <a:pt x="0" y="4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8" name="Freeform 109">
              <a:extLst>
                <a:ext uri="{FF2B5EF4-FFF2-40B4-BE49-F238E27FC236}">
                  <a16:creationId xmlns:a16="http://schemas.microsoft.com/office/drawing/2014/main" id="{3516C0F3-EF44-431D-9E5B-7CB193784166}"/>
                </a:ext>
              </a:extLst>
            </p:cNvPr>
            <p:cNvSpPr>
              <a:spLocks/>
            </p:cNvSpPr>
            <p:nvPr/>
          </p:nvSpPr>
          <p:spPr bwMode="auto">
            <a:xfrm>
              <a:off x="4977597" y="1682962"/>
              <a:ext cx="186003" cy="192663"/>
            </a:xfrm>
            <a:custGeom>
              <a:avLst/>
              <a:gdLst>
                <a:gd name="T0" fmla="*/ 21 w 54"/>
                <a:gd name="T1" fmla="*/ 35 h 54"/>
                <a:gd name="T2" fmla="*/ 15 w 54"/>
                <a:gd name="T3" fmla="*/ 52 h 54"/>
                <a:gd name="T4" fmla="*/ 34 w 54"/>
                <a:gd name="T5" fmla="*/ 54 h 54"/>
                <a:gd name="T6" fmla="*/ 54 w 54"/>
                <a:gd name="T7" fmla="*/ 28 h 54"/>
                <a:gd name="T8" fmla="*/ 41 w 54"/>
                <a:gd name="T9" fmla="*/ 19 h 54"/>
                <a:gd name="T10" fmla="*/ 37 w 54"/>
                <a:gd name="T11" fmla="*/ 9 h 54"/>
                <a:gd name="T12" fmla="*/ 30 w 54"/>
                <a:gd name="T13" fmla="*/ 21 h 54"/>
                <a:gd name="T14" fmla="*/ 29 w 54"/>
                <a:gd name="T15" fmla="*/ 3 h 54"/>
                <a:gd name="T16" fmla="*/ 23 w 54"/>
                <a:gd name="T17" fmla="*/ 18 h 54"/>
                <a:gd name="T18" fmla="*/ 15 w 54"/>
                <a:gd name="T19" fmla="*/ 14 h 54"/>
                <a:gd name="T20" fmla="*/ 9 w 54"/>
                <a:gd name="T21" fmla="*/ 0 h 54"/>
                <a:gd name="T22" fmla="*/ 0 w 54"/>
                <a:gd name="T23" fmla="*/ 30 h 54"/>
                <a:gd name="T24" fmla="*/ 21 w 54"/>
                <a:gd name="T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4">
                  <a:moveTo>
                    <a:pt x="21" y="35"/>
                  </a:moveTo>
                  <a:cubicBezTo>
                    <a:pt x="21" y="42"/>
                    <a:pt x="14" y="43"/>
                    <a:pt x="15" y="52"/>
                  </a:cubicBezTo>
                  <a:cubicBezTo>
                    <a:pt x="21" y="53"/>
                    <a:pt x="27" y="53"/>
                    <a:pt x="34" y="54"/>
                  </a:cubicBezTo>
                  <a:cubicBezTo>
                    <a:pt x="41" y="45"/>
                    <a:pt x="50" y="39"/>
                    <a:pt x="54" y="28"/>
                  </a:cubicBezTo>
                  <a:cubicBezTo>
                    <a:pt x="53" y="20"/>
                    <a:pt x="49" y="16"/>
                    <a:pt x="41" y="19"/>
                  </a:cubicBezTo>
                  <a:cubicBezTo>
                    <a:pt x="41" y="14"/>
                    <a:pt x="40" y="11"/>
                    <a:pt x="37" y="9"/>
                  </a:cubicBezTo>
                  <a:cubicBezTo>
                    <a:pt x="32" y="10"/>
                    <a:pt x="33" y="17"/>
                    <a:pt x="30" y="21"/>
                  </a:cubicBezTo>
                  <a:cubicBezTo>
                    <a:pt x="29" y="15"/>
                    <a:pt x="33" y="6"/>
                    <a:pt x="29" y="3"/>
                  </a:cubicBezTo>
                  <a:cubicBezTo>
                    <a:pt x="25" y="6"/>
                    <a:pt x="26" y="14"/>
                    <a:pt x="23" y="18"/>
                  </a:cubicBezTo>
                  <a:cubicBezTo>
                    <a:pt x="23" y="13"/>
                    <a:pt x="18" y="15"/>
                    <a:pt x="15" y="14"/>
                  </a:cubicBezTo>
                  <a:cubicBezTo>
                    <a:pt x="13" y="10"/>
                    <a:pt x="13" y="3"/>
                    <a:pt x="9" y="0"/>
                  </a:cubicBezTo>
                  <a:cubicBezTo>
                    <a:pt x="8" y="12"/>
                    <a:pt x="3" y="20"/>
                    <a:pt x="0" y="30"/>
                  </a:cubicBezTo>
                  <a:cubicBezTo>
                    <a:pt x="4" y="38"/>
                    <a:pt x="13" y="31"/>
                    <a:pt x="21" y="3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09" name="Freeform 110">
              <a:extLst>
                <a:ext uri="{FF2B5EF4-FFF2-40B4-BE49-F238E27FC236}">
                  <a16:creationId xmlns:a16="http://schemas.microsoft.com/office/drawing/2014/main" id="{3C426F02-0445-4229-9C77-B2A7359DB5C2}"/>
                </a:ext>
              </a:extLst>
            </p:cNvPr>
            <p:cNvSpPr>
              <a:spLocks/>
            </p:cNvSpPr>
            <p:nvPr/>
          </p:nvSpPr>
          <p:spPr bwMode="auto">
            <a:xfrm>
              <a:off x="4820658" y="1765746"/>
              <a:ext cx="219426" cy="347696"/>
            </a:xfrm>
            <a:custGeom>
              <a:avLst/>
              <a:gdLst>
                <a:gd name="T0" fmla="*/ 12 w 64"/>
                <a:gd name="T1" fmla="*/ 30 h 98"/>
                <a:gd name="T2" fmla="*/ 20 w 64"/>
                <a:gd name="T3" fmla="*/ 57 h 98"/>
                <a:gd name="T4" fmla="*/ 29 w 64"/>
                <a:gd name="T5" fmla="*/ 43 h 98"/>
                <a:gd name="T6" fmla="*/ 36 w 64"/>
                <a:gd name="T7" fmla="*/ 50 h 98"/>
                <a:gd name="T8" fmla="*/ 21 w 64"/>
                <a:gd name="T9" fmla="*/ 62 h 98"/>
                <a:gd name="T10" fmla="*/ 22 w 64"/>
                <a:gd name="T11" fmla="*/ 71 h 98"/>
                <a:gd name="T12" fmla="*/ 36 w 64"/>
                <a:gd name="T13" fmla="*/ 68 h 98"/>
                <a:gd name="T14" fmla="*/ 26 w 64"/>
                <a:gd name="T15" fmla="*/ 75 h 98"/>
                <a:gd name="T16" fmla="*/ 41 w 64"/>
                <a:gd name="T17" fmla="*/ 98 h 98"/>
                <a:gd name="T18" fmla="*/ 49 w 64"/>
                <a:gd name="T19" fmla="*/ 77 h 98"/>
                <a:gd name="T20" fmla="*/ 54 w 64"/>
                <a:gd name="T21" fmla="*/ 48 h 98"/>
                <a:gd name="T22" fmla="*/ 64 w 64"/>
                <a:gd name="T23" fmla="*/ 40 h 98"/>
                <a:gd name="T24" fmla="*/ 50 w 64"/>
                <a:gd name="T25" fmla="*/ 15 h 98"/>
                <a:gd name="T26" fmla="*/ 45 w 64"/>
                <a:gd name="T27" fmla="*/ 21 h 98"/>
                <a:gd name="T28" fmla="*/ 45 w 64"/>
                <a:gd name="T29" fmla="*/ 6 h 98"/>
                <a:gd name="T30" fmla="*/ 35 w 64"/>
                <a:gd name="T31" fmla="*/ 0 h 98"/>
                <a:gd name="T32" fmla="*/ 34 w 64"/>
                <a:gd name="T33" fmla="*/ 27 h 98"/>
                <a:gd name="T34" fmla="*/ 26 w 64"/>
                <a:gd name="T35" fmla="*/ 7 h 98"/>
                <a:gd name="T36" fmla="*/ 22 w 64"/>
                <a:gd name="T37" fmla="*/ 21 h 98"/>
                <a:gd name="T38" fmla="*/ 18 w 64"/>
                <a:gd name="T39" fmla="*/ 7 h 98"/>
                <a:gd name="T40" fmla="*/ 6 w 64"/>
                <a:gd name="T41" fmla="*/ 30 h 98"/>
                <a:gd name="T42" fmla="*/ 12 w 64"/>
                <a:gd name="T43"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98">
                  <a:moveTo>
                    <a:pt x="12" y="30"/>
                  </a:moveTo>
                  <a:cubicBezTo>
                    <a:pt x="5" y="40"/>
                    <a:pt x="12" y="52"/>
                    <a:pt x="20" y="57"/>
                  </a:cubicBezTo>
                  <a:cubicBezTo>
                    <a:pt x="26" y="55"/>
                    <a:pt x="25" y="47"/>
                    <a:pt x="29" y="43"/>
                  </a:cubicBezTo>
                  <a:cubicBezTo>
                    <a:pt x="30" y="47"/>
                    <a:pt x="34" y="48"/>
                    <a:pt x="36" y="50"/>
                  </a:cubicBezTo>
                  <a:cubicBezTo>
                    <a:pt x="32" y="55"/>
                    <a:pt x="28" y="60"/>
                    <a:pt x="21" y="62"/>
                  </a:cubicBezTo>
                  <a:cubicBezTo>
                    <a:pt x="21" y="66"/>
                    <a:pt x="21" y="68"/>
                    <a:pt x="22" y="71"/>
                  </a:cubicBezTo>
                  <a:cubicBezTo>
                    <a:pt x="28" y="72"/>
                    <a:pt x="33" y="67"/>
                    <a:pt x="36" y="68"/>
                  </a:cubicBezTo>
                  <a:cubicBezTo>
                    <a:pt x="36" y="74"/>
                    <a:pt x="31" y="75"/>
                    <a:pt x="26" y="75"/>
                  </a:cubicBezTo>
                  <a:cubicBezTo>
                    <a:pt x="22" y="85"/>
                    <a:pt x="30" y="96"/>
                    <a:pt x="41" y="98"/>
                  </a:cubicBezTo>
                  <a:cubicBezTo>
                    <a:pt x="44" y="92"/>
                    <a:pt x="41" y="79"/>
                    <a:pt x="49" y="77"/>
                  </a:cubicBezTo>
                  <a:cubicBezTo>
                    <a:pt x="51" y="68"/>
                    <a:pt x="51" y="57"/>
                    <a:pt x="54" y="48"/>
                  </a:cubicBezTo>
                  <a:cubicBezTo>
                    <a:pt x="58" y="46"/>
                    <a:pt x="62" y="44"/>
                    <a:pt x="64" y="40"/>
                  </a:cubicBezTo>
                  <a:cubicBezTo>
                    <a:pt x="60" y="30"/>
                    <a:pt x="50" y="27"/>
                    <a:pt x="50" y="15"/>
                  </a:cubicBezTo>
                  <a:cubicBezTo>
                    <a:pt x="46" y="15"/>
                    <a:pt x="47" y="19"/>
                    <a:pt x="45" y="21"/>
                  </a:cubicBezTo>
                  <a:cubicBezTo>
                    <a:pt x="46" y="17"/>
                    <a:pt x="46" y="10"/>
                    <a:pt x="45" y="6"/>
                  </a:cubicBezTo>
                  <a:cubicBezTo>
                    <a:pt x="40" y="6"/>
                    <a:pt x="40" y="0"/>
                    <a:pt x="35" y="0"/>
                  </a:cubicBezTo>
                  <a:cubicBezTo>
                    <a:pt x="29" y="7"/>
                    <a:pt x="35" y="20"/>
                    <a:pt x="34" y="27"/>
                  </a:cubicBezTo>
                  <a:cubicBezTo>
                    <a:pt x="31" y="21"/>
                    <a:pt x="32" y="11"/>
                    <a:pt x="26" y="7"/>
                  </a:cubicBezTo>
                  <a:cubicBezTo>
                    <a:pt x="21" y="9"/>
                    <a:pt x="23" y="17"/>
                    <a:pt x="22" y="21"/>
                  </a:cubicBezTo>
                  <a:cubicBezTo>
                    <a:pt x="17" y="20"/>
                    <a:pt x="21" y="11"/>
                    <a:pt x="18" y="7"/>
                  </a:cubicBezTo>
                  <a:cubicBezTo>
                    <a:pt x="6" y="6"/>
                    <a:pt x="0" y="18"/>
                    <a:pt x="6" y="30"/>
                  </a:cubicBezTo>
                  <a:cubicBezTo>
                    <a:pt x="8" y="33"/>
                    <a:pt x="10" y="25"/>
                    <a:pt x="12" y="3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0" name="Freeform 111">
              <a:extLst>
                <a:ext uri="{FF2B5EF4-FFF2-40B4-BE49-F238E27FC236}">
                  <a16:creationId xmlns:a16="http://schemas.microsoft.com/office/drawing/2014/main" id="{20E4A991-10A1-48AB-8098-515BAADA73F8}"/>
                </a:ext>
              </a:extLst>
            </p:cNvPr>
            <p:cNvSpPr>
              <a:spLocks/>
            </p:cNvSpPr>
            <p:nvPr/>
          </p:nvSpPr>
          <p:spPr bwMode="auto">
            <a:xfrm>
              <a:off x="2507251" y="1833481"/>
              <a:ext cx="161300" cy="183631"/>
            </a:xfrm>
            <a:custGeom>
              <a:avLst/>
              <a:gdLst>
                <a:gd name="T0" fmla="*/ 14 w 47"/>
                <a:gd name="T1" fmla="*/ 26 h 52"/>
                <a:gd name="T2" fmla="*/ 6 w 47"/>
                <a:gd name="T3" fmla="*/ 23 h 52"/>
                <a:gd name="T4" fmla="*/ 29 w 47"/>
                <a:gd name="T5" fmla="*/ 39 h 52"/>
                <a:gd name="T6" fmla="*/ 36 w 47"/>
                <a:gd name="T7" fmla="*/ 51 h 52"/>
                <a:gd name="T8" fmla="*/ 32 w 47"/>
                <a:gd name="T9" fmla="*/ 18 h 52"/>
                <a:gd name="T10" fmla="*/ 16 w 47"/>
                <a:gd name="T11" fmla="*/ 2 h 52"/>
                <a:gd name="T12" fmla="*/ 2 w 47"/>
                <a:gd name="T13" fmla="*/ 2 h 52"/>
                <a:gd name="T14" fmla="*/ 14 w 47"/>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2">
                  <a:moveTo>
                    <a:pt x="14" y="26"/>
                  </a:moveTo>
                  <a:cubicBezTo>
                    <a:pt x="11" y="26"/>
                    <a:pt x="11" y="22"/>
                    <a:pt x="6" y="23"/>
                  </a:cubicBezTo>
                  <a:cubicBezTo>
                    <a:pt x="0" y="38"/>
                    <a:pt x="19" y="37"/>
                    <a:pt x="29" y="39"/>
                  </a:cubicBezTo>
                  <a:cubicBezTo>
                    <a:pt x="30" y="44"/>
                    <a:pt x="30" y="52"/>
                    <a:pt x="36" y="51"/>
                  </a:cubicBezTo>
                  <a:cubicBezTo>
                    <a:pt x="47" y="50"/>
                    <a:pt x="36" y="23"/>
                    <a:pt x="32" y="18"/>
                  </a:cubicBezTo>
                  <a:cubicBezTo>
                    <a:pt x="22" y="18"/>
                    <a:pt x="18" y="11"/>
                    <a:pt x="16" y="2"/>
                  </a:cubicBezTo>
                  <a:cubicBezTo>
                    <a:pt x="11" y="0"/>
                    <a:pt x="7" y="0"/>
                    <a:pt x="2" y="2"/>
                  </a:cubicBezTo>
                  <a:cubicBezTo>
                    <a:pt x="1" y="16"/>
                    <a:pt x="16" y="12"/>
                    <a:pt x="14" y="2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1" name="Freeform 112">
              <a:extLst>
                <a:ext uri="{FF2B5EF4-FFF2-40B4-BE49-F238E27FC236}">
                  <a16:creationId xmlns:a16="http://schemas.microsoft.com/office/drawing/2014/main" id="{05F643A8-E69E-4864-A1FE-143FC16876DB}"/>
                </a:ext>
              </a:extLst>
            </p:cNvPr>
            <p:cNvSpPr>
              <a:spLocks/>
            </p:cNvSpPr>
            <p:nvPr/>
          </p:nvSpPr>
          <p:spPr bwMode="auto">
            <a:xfrm>
              <a:off x="2630768" y="1899708"/>
              <a:ext cx="95907" cy="96331"/>
            </a:xfrm>
            <a:custGeom>
              <a:avLst/>
              <a:gdLst>
                <a:gd name="T0" fmla="*/ 16 w 28"/>
                <a:gd name="T1" fmla="*/ 26 h 27"/>
                <a:gd name="T2" fmla="*/ 27 w 28"/>
                <a:gd name="T3" fmla="*/ 22 h 27"/>
                <a:gd name="T4" fmla="*/ 28 w 28"/>
                <a:gd name="T5" fmla="*/ 13 h 27"/>
                <a:gd name="T6" fmla="*/ 13 w 28"/>
                <a:gd name="T7" fmla="*/ 1 h 27"/>
                <a:gd name="T8" fmla="*/ 16 w 28"/>
                <a:gd name="T9" fmla="*/ 26 h 27"/>
              </a:gdLst>
              <a:ahLst/>
              <a:cxnLst>
                <a:cxn ang="0">
                  <a:pos x="T0" y="T1"/>
                </a:cxn>
                <a:cxn ang="0">
                  <a:pos x="T2" y="T3"/>
                </a:cxn>
                <a:cxn ang="0">
                  <a:pos x="T4" y="T5"/>
                </a:cxn>
                <a:cxn ang="0">
                  <a:pos x="T6" y="T7"/>
                </a:cxn>
                <a:cxn ang="0">
                  <a:pos x="T8" y="T9"/>
                </a:cxn>
              </a:cxnLst>
              <a:rect l="0" t="0" r="r" b="b"/>
              <a:pathLst>
                <a:path w="28" h="27">
                  <a:moveTo>
                    <a:pt x="16" y="26"/>
                  </a:moveTo>
                  <a:cubicBezTo>
                    <a:pt x="20" y="27"/>
                    <a:pt x="22" y="24"/>
                    <a:pt x="27" y="22"/>
                  </a:cubicBezTo>
                  <a:cubicBezTo>
                    <a:pt x="27" y="18"/>
                    <a:pt x="28" y="17"/>
                    <a:pt x="28" y="13"/>
                  </a:cubicBezTo>
                  <a:cubicBezTo>
                    <a:pt x="22" y="9"/>
                    <a:pt x="20" y="1"/>
                    <a:pt x="13" y="1"/>
                  </a:cubicBezTo>
                  <a:cubicBezTo>
                    <a:pt x="0" y="0"/>
                    <a:pt x="10" y="24"/>
                    <a:pt x="16" y="2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2" name="Freeform 113">
              <a:extLst>
                <a:ext uri="{FF2B5EF4-FFF2-40B4-BE49-F238E27FC236}">
                  <a16:creationId xmlns:a16="http://schemas.microsoft.com/office/drawing/2014/main" id="{E69B5061-EF36-417D-B22D-1F7C5FCA3598}"/>
                </a:ext>
              </a:extLst>
            </p:cNvPr>
            <p:cNvSpPr>
              <a:spLocks/>
            </p:cNvSpPr>
            <p:nvPr/>
          </p:nvSpPr>
          <p:spPr bwMode="auto">
            <a:xfrm>
              <a:off x="2341593" y="1977977"/>
              <a:ext cx="93001" cy="67733"/>
            </a:xfrm>
            <a:custGeom>
              <a:avLst/>
              <a:gdLst>
                <a:gd name="T0" fmla="*/ 22 w 27"/>
                <a:gd name="T1" fmla="*/ 17 h 19"/>
                <a:gd name="T2" fmla="*/ 27 w 27"/>
                <a:gd name="T3" fmla="*/ 4 h 19"/>
                <a:gd name="T4" fmla="*/ 6 w 27"/>
                <a:gd name="T5" fmla="*/ 15 h 19"/>
                <a:gd name="T6" fmla="*/ 22 w 27"/>
                <a:gd name="T7" fmla="*/ 17 h 19"/>
              </a:gdLst>
              <a:ahLst/>
              <a:cxnLst>
                <a:cxn ang="0">
                  <a:pos x="T0" y="T1"/>
                </a:cxn>
                <a:cxn ang="0">
                  <a:pos x="T2" y="T3"/>
                </a:cxn>
                <a:cxn ang="0">
                  <a:pos x="T4" y="T5"/>
                </a:cxn>
                <a:cxn ang="0">
                  <a:pos x="T6" y="T7"/>
                </a:cxn>
              </a:cxnLst>
              <a:rect l="0" t="0" r="r" b="b"/>
              <a:pathLst>
                <a:path w="27" h="19">
                  <a:moveTo>
                    <a:pt x="22" y="17"/>
                  </a:moveTo>
                  <a:cubicBezTo>
                    <a:pt x="23" y="11"/>
                    <a:pt x="27" y="9"/>
                    <a:pt x="27" y="4"/>
                  </a:cubicBezTo>
                  <a:cubicBezTo>
                    <a:pt x="17" y="1"/>
                    <a:pt x="0" y="0"/>
                    <a:pt x="6" y="15"/>
                  </a:cubicBezTo>
                  <a:cubicBezTo>
                    <a:pt x="10" y="19"/>
                    <a:pt x="16" y="18"/>
                    <a:pt x="22" y="1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3" name="Freeform 114">
              <a:extLst>
                <a:ext uri="{FF2B5EF4-FFF2-40B4-BE49-F238E27FC236}">
                  <a16:creationId xmlns:a16="http://schemas.microsoft.com/office/drawing/2014/main" id="{DB742F18-F84D-4EA7-A722-71E4CE713FEC}"/>
                </a:ext>
              </a:extLst>
            </p:cNvPr>
            <p:cNvSpPr>
              <a:spLocks/>
            </p:cNvSpPr>
            <p:nvPr/>
          </p:nvSpPr>
          <p:spPr bwMode="auto">
            <a:xfrm>
              <a:off x="2167214" y="2021625"/>
              <a:ext cx="151128" cy="159549"/>
            </a:xfrm>
            <a:custGeom>
              <a:avLst/>
              <a:gdLst>
                <a:gd name="T0" fmla="*/ 10 w 44"/>
                <a:gd name="T1" fmla="*/ 38 h 45"/>
                <a:gd name="T2" fmla="*/ 15 w 44"/>
                <a:gd name="T3" fmla="*/ 45 h 45"/>
                <a:gd name="T4" fmla="*/ 26 w 44"/>
                <a:gd name="T5" fmla="*/ 22 h 45"/>
                <a:gd name="T6" fmla="*/ 29 w 44"/>
                <a:gd name="T7" fmla="*/ 34 h 45"/>
                <a:gd name="T8" fmla="*/ 40 w 44"/>
                <a:gd name="T9" fmla="*/ 25 h 45"/>
                <a:gd name="T10" fmla="*/ 39 w 44"/>
                <a:gd name="T11" fmla="*/ 13 h 45"/>
                <a:gd name="T12" fmla="*/ 44 w 44"/>
                <a:gd name="T13" fmla="*/ 9 h 45"/>
                <a:gd name="T14" fmla="*/ 32 w 44"/>
                <a:gd name="T15" fmla="*/ 6 h 45"/>
                <a:gd name="T16" fmla="*/ 0 w 44"/>
                <a:gd name="T17" fmla="*/ 30 h 45"/>
                <a:gd name="T18" fmla="*/ 3 w 44"/>
                <a:gd name="T19" fmla="*/ 41 h 45"/>
                <a:gd name="T20" fmla="*/ 10 w 44"/>
                <a:gd name="T2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5">
                  <a:moveTo>
                    <a:pt x="10" y="38"/>
                  </a:moveTo>
                  <a:cubicBezTo>
                    <a:pt x="11" y="41"/>
                    <a:pt x="11" y="44"/>
                    <a:pt x="15" y="45"/>
                  </a:cubicBezTo>
                  <a:cubicBezTo>
                    <a:pt x="23" y="42"/>
                    <a:pt x="21" y="28"/>
                    <a:pt x="26" y="22"/>
                  </a:cubicBezTo>
                  <a:cubicBezTo>
                    <a:pt x="27" y="26"/>
                    <a:pt x="28" y="30"/>
                    <a:pt x="29" y="34"/>
                  </a:cubicBezTo>
                  <a:cubicBezTo>
                    <a:pt x="38" y="36"/>
                    <a:pt x="32" y="23"/>
                    <a:pt x="40" y="25"/>
                  </a:cubicBezTo>
                  <a:cubicBezTo>
                    <a:pt x="40" y="21"/>
                    <a:pt x="39" y="18"/>
                    <a:pt x="39" y="13"/>
                  </a:cubicBezTo>
                  <a:cubicBezTo>
                    <a:pt x="41" y="12"/>
                    <a:pt x="42" y="10"/>
                    <a:pt x="44" y="9"/>
                  </a:cubicBezTo>
                  <a:cubicBezTo>
                    <a:pt x="43" y="3"/>
                    <a:pt x="35" y="0"/>
                    <a:pt x="32" y="6"/>
                  </a:cubicBezTo>
                  <a:cubicBezTo>
                    <a:pt x="12" y="5"/>
                    <a:pt x="13" y="24"/>
                    <a:pt x="0" y="30"/>
                  </a:cubicBezTo>
                  <a:cubicBezTo>
                    <a:pt x="0" y="35"/>
                    <a:pt x="2" y="38"/>
                    <a:pt x="3" y="41"/>
                  </a:cubicBezTo>
                  <a:cubicBezTo>
                    <a:pt x="6" y="41"/>
                    <a:pt x="8" y="39"/>
                    <a:pt x="10" y="38"/>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4" name="Freeform 115">
              <a:extLst>
                <a:ext uri="{FF2B5EF4-FFF2-40B4-BE49-F238E27FC236}">
                  <a16:creationId xmlns:a16="http://schemas.microsoft.com/office/drawing/2014/main" id="{2DE66524-C3C6-4296-BEEA-80FFB00887F4}"/>
                </a:ext>
              </a:extLst>
            </p:cNvPr>
            <p:cNvSpPr>
              <a:spLocks/>
            </p:cNvSpPr>
            <p:nvPr/>
          </p:nvSpPr>
          <p:spPr bwMode="auto">
            <a:xfrm>
              <a:off x="2681628" y="2071296"/>
              <a:ext cx="75564" cy="70743"/>
            </a:xfrm>
            <a:custGeom>
              <a:avLst/>
              <a:gdLst>
                <a:gd name="T0" fmla="*/ 19 w 22"/>
                <a:gd name="T1" fmla="*/ 20 h 20"/>
                <a:gd name="T2" fmla="*/ 18 w 22"/>
                <a:gd name="T3" fmla="*/ 6 h 20"/>
                <a:gd name="T4" fmla="*/ 2 w 22"/>
                <a:gd name="T5" fmla="*/ 2 h 20"/>
                <a:gd name="T6" fmla="*/ 7 w 22"/>
                <a:gd name="T7" fmla="*/ 19 h 20"/>
                <a:gd name="T8" fmla="*/ 19 w 22"/>
                <a:gd name="T9" fmla="*/ 20 h 20"/>
              </a:gdLst>
              <a:ahLst/>
              <a:cxnLst>
                <a:cxn ang="0">
                  <a:pos x="T0" y="T1"/>
                </a:cxn>
                <a:cxn ang="0">
                  <a:pos x="T2" y="T3"/>
                </a:cxn>
                <a:cxn ang="0">
                  <a:pos x="T4" y="T5"/>
                </a:cxn>
                <a:cxn ang="0">
                  <a:pos x="T6" y="T7"/>
                </a:cxn>
                <a:cxn ang="0">
                  <a:pos x="T8" y="T9"/>
                </a:cxn>
              </a:cxnLst>
              <a:rect l="0" t="0" r="r" b="b"/>
              <a:pathLst>
                <a:path w="22" h="20">
                  <a:moveTo>
                    <a:pt x="19" y="20"/>
                  </a:moveTo>
                  <a:cubicBezTo>
                    <a:pt x="22" y="16"/>
                    <a:pt x="21" y="10"/>
                    <a:pt x="18" y="6"/>
                  </a:cubicBezTo>
                  <a:cubicBezTo>
                    <a:pt x="11" y="6"/>
                    <a:pt x="10" y="0"/>
                    <a:pt x="2" y="2"/>
                  </a:cubicBezTo>
                  <a:cubicBezTo>
                    <a:pt x="0" y="9"/>
                    <a:pt x="7" y="12"/>
                    <a:pt x="7" y="19"/>
                  </a:cubicBezTo>
                  <a:cubicBezTo>
                    <a:pt x="12" y="17"/>
                    <a:pt x="14" y="20"/>
                    <a:pt x="19" y="2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5" name="Freeform 116">
              <a:extLst>
                <a:ext uri="{FF2B5EF4-FFF2-40B4-BE49-F238E27FC236}">
                  <a16:creationId xmlns:a16="http://schemas.microsoft.com/office/drawing/2014/main" id="{6794C4AC-3D03-4C27-8080-18603701D8A6}"/>
                </a:ext>
              </a:extLst>
            </p:cNvPr>
            <p:cNvSpPr>
              <a:spLocks/>
            </p:cNvSpPr>
            <p:nvPr/>
          </p:nvSpPr>
          <p:spPr bwMode="auto">
            <a:xfrm>
              <a:off x="5688186" y="2071296"/>
              <a:ext cx="322599" cy="313076"/>
            </a:xfrm>
            <a:custGeom>
              <a:avLst/>
              <a:gdLst>
                <a:gd name="T0" fmla="*/ 12 w 94"/>
                <a:gd name="T1" fmla="*/ 84 h 88"/>
                <a:gd name="T2" fmla="*/ 19 w 94"/>
                <a:gd name="T3" fmla="*/ 88 h 88"/>
                <a:gd name="T4" fmla="*/ 23 w 94"/>
                <a:gd name="T5" fmla="*/ 71 h 88"/>
                <a:gd name="T6" fmla="*/ 27 w 94"/>
                <a:gd name="T7" fmla="*/ 73 h 88"/>
                <a:gd name="T8" fmla="*/ 30 w 94"/>
                <a:gd name="T9" fmla="*/ 61 h 88"/>
                <a:gd name="T10" fmla="*/ 37 w 94"/>
                <a:gd name="T11" fmla="*/ 61 h 88"/>
                <a:gd name="T12" fmla="*/ 40 w 94"/>
                <a:gd name="T13" fmla="*/ 49 h 88"/>
                <a:gd name="T14" fmla="*/ 60 w 94"/>
                <a:gd name="T15" fmla="*/ 38 h 88"/>
                <a:gd name="T16" fmla="*/ 86 w 94"/>
                <a:gd name="T17" fmla="*/ 22 h 88"/>
                <a:gd name="T18" fmla="*/ 72 w 94"/>
                <a:gd name="T19" fmla="*/ 8 h 88"/>
                <a:gd name="T20" fmla="*/ 69 w 94"/>
                <a:gd name="T21" fmla="*/ 16 h 88"/>
                <a:gd name="T22" fmla="*/ 51 w 94"/>
                <a:gd name="T23" fmla="*/ 24 h 88"/>
                <a:gd name="T24" fmla="*/ 43 w 94"/>
                <a:gd name="T25" fmla="*/ 21 h 88"/>
                <a:gd name="T26" fmla="*/ 39 w 94"/>
                <a:gd name="T27" fmla="*/ 30 h 88"/>
                <a:gd name="T28" fmla="*/ 22 w 94"/>
                <a:gd name="T29" fmla="*/ 44 h 88"/>
                <a:gd name="T30" fmla="*/ 18 w 94"/>
                <a:gd name="T31" fmla="*/ 44 h 88"/>
                <a:gd name="T32" fmla="*/ 15 w 94"/>
                <a:gd name="T33" fmla="*/ 59 h 88"/>
                <a:gd name="T34" fmla="*/ 12 w 94"/>
                <a:gd name="T35" fmla="*/ 71 h 88"/>
                <a:gd name="T36" fmla="*/ 0 w 94"/>
                <a:gd name="T37" fmla="*/ 80 h 88"/>
                <a:gd name="T38" fmla="*/ 4 w 94"/>
                <a:gd name="T39" fmla="*/ 86 h 88"/>
                <a:gd name="T40" fmla="*/ 12 w 94"/>
                <a:gd name="T41"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88">
                  <a:moveTo>
                    <a:pt x="12" y="84"/>
                  </a:moveTo>
                  <a:cubicBezTo>
                    <a:pt x="15" y="85"/>
                    <a:pt x="15" y="88"/>
                    <a:pt x="19" y="88"/>
                  </a:cubicBezTo>
                  <a:cubicBezTo>
                    <a:pt x="24" y="85"/>
                    <a:pt x="26" y="75"/>
                    <a:pt x="23" y="71"/>
                  </a:cubicBezTo>
                  <a:cubicBezTo>
                    <a:pt x="25" y="72"/>
                    <a:pt x="24" y="74"/>
                    <a:pt x="27" y="73"/>
                  </a:cubicBezTo>
                  <a:cubicBezTo>
                    <a:pt x="30" y="70"/>
                    <a:pt x="30" y="65"/>
                    <a:pt x="30" y="61"/>
                  </a:cubicBezTo>
                  <a:cubicBezTo>
                    <a:pt x="32" y="61"/>
                    <a:pt x="35" y="61"/>
                    <a:pt x="37" y="61"/>
                  </a:cubicBezTo>
                  <a:cubicBezTo>
                    <a:pt x="39" y="58"/>
                    <a:pt x="42" y="54"/>
                    <a:pt x="40" y="49"/>
                  </a:cubicBezTo>
                  <a:cubicBezTo>
                    <a:pt x="48" y="45"/>
                    <a:pt x="52" y="42"/>
                    <a:pt x="60" y="38"/>
                  </a:cubicBezTo>
                  <a:cubicBezTo>
                    <a:pt x="69" y="33"/>
                    <a:pt x="82" y="28"/>
                    <a:pt x="86" y="22"/>
                  </a:cubicBezTo>
                  <a:cubicBezTo>
                    <a:pt x="94" y="10"/>
                    <a:pt x="85" y="0"/>
                    <a:pt x="72" y="8"/>
                  </a:cubicBezTo>
                  <a:cubicBezTo>
                    <a:pt x="71" y="10"/>
                    <a:pt x="70" y="13"/>
                    <a:pt x="69" y="16"/>
                  </a:cubicBezTo>
                  <a:cubicBezTo>
                    <a:pt x="62" y="18"/>
                    <a:pt x="57" y="21"/>
                    <a:pt x="51" y="24"/>
                  </a:cubicBezTo>
                  <a:cubicBezTo>
                    <a:pt x="49" y="21"/>
                    <a:pt x="45" y="22"/>
                    <a:pt x="43" y="21"/>
                  </a:cubicBezTo>
                  <a:cubicBezTo>
                    <a:pt x="42" y="24"/>
                    <a:pt x="42" y="29"/>
                    <a:pt x="39" y="30"/>
                  </a:cubicBezTo>
                  <a:cubicBezTo>
                    <a:pt x="30" y="29"/>
                    <a:pt x="25" y="38"/>
                    <a:pt x="22" y="44"/>
                  </a:cubicBezTo>
                  <a:cubicBezTo>
                    <a:pt x="20" y="43"/>
                    <a:pt x="20" y="43"/>
                    <a:pt x="18" y="44"/>
                  </a:cubicBezTo>
                  <a:cubicBezTo>
                    <a:pt x="17" y="49"/>
                    <a:pt x="12" y="54"/>
                    <a:pt x="15" y="59"/>
                  </a:cubicBezTo>
                  <a:cubicBezTo>
                    <a:pt x="9" y="60"/>
                    <a:pt x="9" y="66"/>
                    <a:pt x="12" y="71"/>
                  </a:cubicBezTo>
                  <a:cubicBezTo>
                    <a:pt x="4" y="70"/>
                    <a:pt x="3" y="75"/>
                    <a:pt x="0" y="80"/>
                  </a:cubicBezTo>
                  <a:cubicBezTo>
                    <a:pt x="1" y="82"/>
                    <a:pt x="3" y="84"/>
                    <a:pt x="4" y="86"/>
                  </a:cubicBezTo>
                  <a:cubicBezTo>
                    <a:pt x="6" y="85"/>
                    <a:pt x="9" y="85"/>
                    <a:pt x="12" y="8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6" name="Freeform 117">
              <a:extLst>
                <a:ext uri="{FF2B5EF4-FFF2-40B4-BE49-F238E27FC236}">
                  <a16:creationId xmlns:a16="http://schemas.microsoft.com/office/drawing/2014/main" id="{CAF5503F-5333-4E19-95A3-13101B7F16B3}"/>
                </a:ext>
              </a:extLst>
            </p:cNvPr>
            <p:cNvSpPr>
              <a:spLocks/>
            </p:cNvSpPr>
            <p:nvPr/>
          </p:nvSpPr>
          <p:spPr bwMode="auto">
            <a:xfrm>
              <a:off x="2273295" y="2092369"/>
              <a:ext cx="257207" cy="248355"/>
            </a:xfrm>
            <a:custGeom>
              <a:avLst/>
              <a:gdLst>
                <a:gd name="T0" fmla="*/ 12 w 75"/>
                <a:gd name="T1" fmla="*/ 29 h 70"/>
                <a:gd name="T2" fmla="*/ 0 w 75"/>
                <a:gd name="T3" fmla="*/ 37 h 70"/>
                <a:gd name="T4" fmla="*/ 5 w 75"/>
                <a:gd name="T5" fmla="*/ 42 h 70"/>
                <a:gd name="T6" fmla="*/ 14 w 75"/>
                <a:gd name="T7" fmla="*/ 44 h 70"/>
                <a:gd name="T8" fmla="*/ 37 w 75"/>
                <a:gd name="T9" fmla="*/ 40 h 70"/>
                <a:gd name="T10" fmla="*/ 36 w 75"/>
                <a:gd name="T11" fmla="*/ 43 h 70"/>
                <a:gd name="T12" fmla="*/ 19 w 75"/>
                <a:gd name="T13" fmla="*/ 49 h 70"/>
                <a:gd name="T14" fmla="*/ 51 w 75"/>
                <a:gd name="T15" fmla="*/ 44 h 70"/>
                <a:gd name="T16" fmla="*/ 69 w 75"/>
                <a:gd name="T17" fmla="*/ 45 h 70"/>
                <a:gd name="T18" fmla="*/ 63 w 75"/>
                <a:gd name="T19" fmla="*/ 19 h 70"/>
                <a:gd name="T20" fmla="*/ 62 w 75"/>
                <a:gd name="T21" fmla="*/ 26 h 70"/>
                <a:gd name="T22" fmla="*/ 51 w 75"/>
                <a:gd name="T23" fmla="*/ 0 h 70"/>
                <a:gd name="T24" fmla="*/ 42 w 75"/>
                <a:gd name="T25" fmla="*/ 12 h 70"/>
                <a:gd name="T26" fmla="*/ 49 w 75"/>
                <a:gd name="T27" fmla="*/ 29 h 70"/>
                <a:gd name="T28" fmla="*/ 37 w 75"/>
                <a:gd name="T29" fmla="*/ 30 h 70"/>
                <a:gd name="T30" fmla="*/ 28 w 75"/>
                <a:gd name="T31" fmla="*/ 17 h 70"/>
                <a:gd name="T32" fmla="*/ 23 w 75"/>
                <a:gd name="T33" fmla="*/ 19 h 70"/>
                <a:gd name="T34" fmla="*/ 20 w 75"/>
                <a:gd name="T35" fmla="*/ 11 h 70"/>
                <a:gd name="T36" fmla="*/ 7 w 75"/>
                <a:gd name="T37" fmla="*/ 16 h 70"/>
                <a:gd name="T38" fmla="*/ 12 w 75"/>
                <a:gd name="T39"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70">
                  <a:moveTo>
                    <a:pt x="12" y="29"/>
                  </a:moveTo>
                  <a:cubicBezTo>
                    <a:pt x="5" y="29"/>
                    <a:pt x="1" y="32"/>
                    <a:pt x="0" y="37"/>
                  </a:cubicBezTo>
                  <a:cubicBezTo>
                    <a:pt x="2" y="39"/>
                    <a:pt x="3" y="41"/>
                    <a:pt x="5" y="42"/>
                  </a:cubicBezTo>
                  <a:cubicBezTo>
                    <a:pt x="9" y="39"/>
                    <a:pt x="10" y="44"/>
                    <a:pt x="14" y="44"/>
                  </a:cubicBezTo>
                  <a:cubicBezTo>
                    <a:pt x="22" y="44"/>
                    <a:pt x="29" y="34"/>
                    <a:pt x="37" y="40"/>
                  </a:cubicBezTo>
                  <a:cubicBezTo>
                    <a:pt x="35" y="40"/>
                    <a:pt x="36" y="42"/>
                    <a:pt x="36" y="43"/>
                  </a:cubicBezTo>
                  <a:cubicBezTo>
                    <a:pt x="31" y="45"/>
                    <a:pt x="25" y="46"/>
                    <a:pt x="19" y="49"/>
                  </a:cubicBezTo>
                  <a:cubicBezTo>
                    <a:pt x="22" y="70"/>
                    <a:pt x="46" y="49"/>
                    <a:pt x="51" y="44"/>
                  </a:cubicBezTo>
                  <a:cubicBezTo>
                    <a:pt x="57" y="48"/>
                    <a:pt x="62" y="47"/>
                    <a:pt x="69" y="45"/>
                  </a:cubicBezTo>
                  <a:cubicBezTo>
                    <a:pt x="72" y="36"/>
                    <a:pt x="75" y="20"/>
                    <a:pt x="63" y="19"/>
                  </a:cubicBezTo>
                  <a:cubicBezTo>
                    <a:pt x="62" y="21"/>
                    <a:pt x="62" y="24"/>
                    <a:pt x="62" y="26"/>
                  </a:cubicBezTo>
                  <a:cubicBezTo>
                    <a:pt x="51" y="24"/>
                    <a:pt x="57" y="6"/>
                    <a:pt x="51" y="0"/>
                  </a:cubicBezTo>
                  <a:cubicBezTo>
                    <a:pt x="45" y="2"/>
                    <a:pt x="44" y="8"/>
                    <a:pt x="42" y="12"/>
                  </a:cubicBezTo>
                  <a:cubicBezTo>
                    <a:pt x="44" y="17"/>
                    <a:pt x="49" y="21"/>
                    <a:pt x="49" y="29"/>
                  </a:cubicBezTo>
                  <a:cubicBezTo>
                    <a:pt x="46" y="32"/>
                    <a:pt x="40" y="30"/>
                    <a:pt x="37" y="30"/>
                  </a:cubicBezTo>
                  <a:cubicBezTo>
                    <a:pt x="34" y="26"/>
                    <a:pt x="32" y="21"/>
                    <a:pt x="28" y="17"/>
                  </a:cubicBezTo>
                  <a:cubicBezTo>
                    <a:pt x="26" y="17"/>
                    <a:pt x="26" y="19"/>
                    <a:pt x="23" y="19"/>
                  </a:cubicBezTo>
                  <a:cubicBezTo>
                    <a:pt x="22" y="16"/>
                    <a:pt x="22" y="13"/>
                    <a:pt x="20" y="11"/>
                  </a:cubicBezTo>
                  <a:cubicBezTo>
                    <a:pt x="13" y="10"/>
                    <a:pt x="12" y="15"/>
                    <a:pt x="7" y="16"/>
                  </a:cubicBezTo>
                  <a:cubicBezTo>
                    <a:pt x="5" y="24"/>
                    <a:pt x="11" y="27"/>
                    <a:pt x="12" y="2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7" name="Freeform 118">
              <a:extLst>
                <a:ext uri="{FF2B5EF4-FFF2-40B4-BE49-F238E27FC236}">
                  <a16:creationId xmlns:a16="http://schemas.microsoft.com/office/drawing/2014/main" id="{510DA748-8F41-4E82-8B3B-15F999EEFCF5}"/>
                </a:ext>
              </a:extLst>
            </p:cNvPr>
            <p:cNvSpPr>
              <a:spLocks/>
            </p:cNvSpPr>
            <p:nvPr/>
          </p:nvSpPr>
          <p:spPr bwMode="auto">
            <a:xfrm>
              <a:off x="2571189" y="2105914"/>
              <a:ext cx="123517" cy="153527"/>
            </a:xfrm>
            <a:custGeom>
              <a:avLst/>
              <a:gdLst>
                <a:gd name="T0" fmla="*/ 11 w 36"/>
                <a:gd name="T1" fmla="*/ 3 h 43"/>
                <a:gd name="T2" fmla="*/ 16 w 36"/>
                <a:gd name="T3" fmla="*/ 17 h 43"/>
                <a:gd name="T4" fmla="*/ 5 w 36"/>
                <a:gd name="T5" fmla="*/ 5 h 43"/>
                <a:gd name="T6" fmla="*/ 5 w 36"/>
                <a:gd name="T7" fmla="*/ 16 h 43"/>
                <a:gd name="T8" fmla="*/ 0 w 36"/>
                <a:gd name="T9" fmla="*/ 22 h 43"/>
                <a:gd name="T10" fmla="*/ 4 w 36"/>
                <a:gd name="T11" fmla="*/ 29 h 43"/>
                <a:gd name="T12" fmla="*/ 15 w 36"/>
                <a:gd name="T13" fmla="*/ 25 h 43"/>
                <a:gd name="T14" fmla="*/ 12 w 36"/>
                <a:gd name="T15" fmla="*/ 38 h 43"/>
                <a:gd name="T16" fmla="*/ 27 w 36"/>
                <a:gd name="T17" fmla="*/ 41 h 43"/>
                <a:gd name="T18" fmla="*/ 23 w 36"/>
                <a:gd name="T19" fmla="*/ 1 h 43"/>
                <a:gd name="T20" fmla="*/ 20 w 36"/>
                <a:gd name="T21" fmla="*/ 7 h 43"/>
                <a:gd name="T22" fmla="*/ 11 w 36"/>
                <a:gd name="T23"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11" y="3"/>
                  </a:moveTo>
                  <a:cubicBezTo>
                    <a:pt x="11" y="9"/>
                    <a:pt x="14" y="12"/>
                    <a:pt x="16" y="17"/>
                  </a:cubicBezTo>
                  <a:cubicBezTo>
                    <a:pt x="11" y="14"/>
                    <a:pt x="11" y="6"/>
                    <a:pt x="5" y="5"/>
                  </a:cubicBezTo>
                  <a:cubicBezTo>
                    <a:pt x="4" y="8"/>
                    <a:pt x="4" y="13"/>
                    <a:pt x="5" y="16"/>
                  </a:cubicBezTo>
                  <a:cubicBezTo>
                    <a:pt x="4" y="19"/>
                    <a:pt x="1" y="19"/>
                    <a:pt x="0" y="22"/>
                  </a:cubicBezTo>
                  <a:cubicBezTo>
                    <a:pt x="0" y="26"/>
                    <a:pt x="2" y="27"/>
                    <a:pt x="4" y="29"/>
                  </a:cubicBezTo>
                  <a:cubicBezTo>
                    <a:pt x="8" y="28"/>
                    <a:pt x="10" y="25"/>
                    <a:pt x="15" y="25"/>
                  </a:cubicBezTo>
                  <a:cubicBezTo>
                    <a:pt x="17" y="31"/>
                    <a:pt x="11" y="32"/>
                    <a:pt x="12" y="38"/>
                  </a:cubicBezTo>
                  <a:cubicBezTo>
                    <a:pt x="15" y="43"/>
                    <a:pt x="22" y="39"/>
                    <a:pt x="27" y="41"/>
                  </a:cubicBezTo>
                  <a:cubicBezTo>
                    <a:pt x="26" y="30"/>
                    <a:pt x="36" y="7"/>
                    <a:pt x="23" y="1"/>
                  </a:cubicBezTo>
                  <a:cubicBezTo>
                    <a:pt x="22" y="3"/>
                    <a:pt x="22" y="6"/>
                    <a:pt x="20" y="7"/>
                  </a:cubicBezTo>
                  <a:cubicBezTo>
                    <a:pt x="19" y="3"/>
                    <a:pt x="15" y="0"/>
                    <a:pt x="11" y="3"/>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8" name="Freeform 119">
              <a:extLst>
                <a:ext uri="{FF2B5EF4-FFF2-40B4-BE49-F238E27FC236}">
                  <a16:creationId xmlns:a16="http://schemas.microsoft.com/office/drawing/2014/main" id="{BBDB000B-F50D-429E-9562-698F3E862456}"/>
                </a:ext>
              </a:extLst>
            </p:cNvPr>
            <p:cNvSpPr>
              <a:spLocks/>
            </p:cNvSpPr>
            <p:nvPr/>
          </p:nvSpPr>
          <p:spPr bwMode="auto">
            <a:xfrm>
              <a:off x="2757192" y="2105914"/>
              <a:ext cx="305160" cy="195673"/>
            </a:xfrm>
            <a:custGeom>
              <a:avLst/>
              <a:gdLst>
                <a:gd name="T0" fmla="*/ 27 w 89"/>
                <a:gd name="T1" fmla="*/ 44 h 55"/>
                <a:gd name="T2" fmla="*/ 29 w 89"/>
                <a:gd name="T3" fmla="*/ 52 h 55"/>
                <a:gd name="T4" fmla="*/ 43 w 89"/>
                <a:gd name="T5" fmla="*/ 48 h 55"/>
                <a:gd name="T6" fmla="*/ 58 w 89"/>
                <a:gd name="T7" fmla="*/ 50 h 55"/>
                <a:gd name="T8" fmla="*/ 58 w 89"/>
                <a:gd name="T9" fmla="*/ 43 h 55"/>
                <a:gd name="T10" fmla="*/ 60 w 89"/>
                <a:gd name="T11" fmla="*/ 52 h 55"/>
                <a:gd name="T12" fmla="*/ 76 w 89"/>
                <a:gd name="T13" fmla="*/ 52 h 55"/>
                <a:gd name="T14" fmla="*/ 75 w 89"/>
                <a:gd name="T15" fmla="*/ 43 h 55"/>
                <a:gd name="T16" fmla="*/ 69 w 89"/>
                <a:gd name="T17" fmla="*/ 21 h 55"/>
                <a:gd name="T18" fmla="*/ 41 w 89"/>
                <a:gd name="T19" fmla="*/ 32 h 55"/>
                <a:gd name="T20" fmla="*/ 35 w 89"/>
                <a:gd name="T21" fmla="*/ 25 h 55"/>
                <a:gd name="T22" fmla="*/ 26 w 89"/>
                <a:gd name="T23" fmla="*/ 31 h 55"/>
                <a:gd name="T24" fmla="*/ 14 w 89"/>
                <a:gd name="T25" fmla="*/ 18 h 55"/>
                <a:gd name="T26" fmla="*/ 21 w 89"/>
                <a:gd name="T27" fmla="*/ 10 h 55"/>
                <a:gd name="T28" fmla="*/ 1 w 89"/>
                <a:gd name="T29" fmla="*/ 5 h 55"/>
                <a:gd name="T30" fmla="*/ 6 w 89"/>
                <a:gd name="T31" fmla="*/ 22 h 55"/>
                <a:gd name="T32" fmla="*/ 9 w 89"/>
                <a:gd name="T33" fmla="*/ 48 h 55"/>
                <a:gd name="T34" fmla="*/ 14 w 89"/>
                <a:gd name="T35" fmla="*/ 46 h 55"/>
                <a:gd name="T36" fmla="*/ 22 w 89"/>
                <a:gd name="T37" fmla="*/ 52 h 55"/>
                <a:gd name="T38" fmla="*/ 27 w 89"/>
                <a:gd name="T3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55">
                  <a:moveTo>
                    <a:pt x="27" y="44"/>
                  </a:moveTo>
                  <a:cubicBezTo>
                    <a:pt x="29" y="46"/>
                    <a:pt x="28" y="51"/>
                    <a:pt x="29" y="52"/>
                  </a:cubicBezTo>
                  <a:cubicBezTo>
                    <a:pt x="35" y="55"/>
                    <a:pt x="41" y="52"/>
                    <a:pt x="43" y="48"/>
                  </a:cubicBezTo>
                  <a:cubicBezTo>
                    <a:pt x="45" y="53"/>
                    <a:pt x="53" y="52"/>
                    <a:pt x="58" y="50"/>
                  </a:cubicBezTo>
                  <a:cubicBezTo>
                    <a:pt x="59" y="47"/>
                    <a:pt x="56" y="43"/>
                    <a:pt x="58" y="43"/>
                  </a:cubicBezTo>
                  <a:cubicBezTo>
                    <a:pt x="59" y="45"/>
                    <a:pt x="59" y="49"/>
                    <a:pt x="60" y="52"/>
                  </a:cubicBezTo>
                  <a:cubicBezTo>
                    <a:pt x="65" y="55"/>
                    <a:pt x="69" y="52"/>
                    <a:pt x="76" y="52"/>
                  </a:cubicBezTo>
                  <a:cubicBezTo>
                    <a:pt x="77" y="48"/>
                    <a:pt x="75" y="46"/>
                    <a:pt x="75" y="43"/>
                  </a:cubicBezTo>
                  <a:cubicBezTo>
                    <a:pt x="89" y="35"/>
                    <a:pt x="73" y="27"/>
                    <a:pt x="69" y="21"/>
                  </a:cubicBezTo>
                  <a:cubicBezTo>
                    <a:pt x="55" y="20"/>
                    <a:pt x="45" y="22"/>
                    <a:pt x="41" y="32"/>
                  </a:cubicBezTo>
                  <a:cubicBezTo>
                    <a:pt x="38" y="30"/>
                    <a:pt x="37" y="27"/>
                    <a:pt x="35" y="25"/>
                  </a:cubicBezTo>
                  <a:cubicBezTo>
                    <a:pt x="31" y="26"/>
                    <a:pt x="26" y="27"/>
                    <a:pt x="26" y="31"/>
                  </a:cubicBezTo>
                  <a:cubicBezTo>
                    <a:pt x="24" y="25"/>
                    <a:pt x="22" y="18"/>
                    <a:pt x="14" y="18"/>
                  </a:cubicBezTo>
                  <a:cubicBezTo>
                    <a:pt x="13" y="12"/>
                    <a:pt x="21" y="15"/>
                    <a:pt x="21" y="10"/>
                  </a:cubicBezTo>
                  <a:cubicBezTo>
                    <a:pt x="21" y="5"/>
                    <a:pt x="8" y="0"/>
                    <a:pt x="1" y="5"/>
                  </a:cubicBezTo>
                  <a:cubicBezTo>
                    <a:pt x="0" y="13"/>
                    <a:pt x="5" y="16"/>
                    <a:pt x="6" y="22"/>
                  </a:cubicBezTo>
                  <a:cubicBezTo>
                    <a:pt x="7" y="31"/>
                    <a:pt x="3" y="41"/>
                    <a:pt x="9" y="48"/>
                  </a:cubicBezTo>
                  <a:cubicBezTo>
                    <a:pt x="13" y="49"/>
                    <a:pt x="12" y="48"/>
                    <a:pt x="14" y="46"/>
                  </a:cubicBezTo>
                  <a:cubicBezTo>
                    <a:pt x="15" y="50"/>
                    <a:pt x="17" y="52"/>
                    <a:pt x="22" y="52"/>
                  </a:cubicBezTo>
                  <a:cubicBezTo>
                    <a:pt x="26" y="51"/>
                    <a:pt x="24" y="45"/>
                    <a:pt x="27" y="4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19" name="Freeform 120">
              <a:extLst>
                <a:ext uri="{FF2B5EF4-FFF2-40B4-BE49-F238E27FC236}">
                  <a16:creationId xmlns:a16="http://schemas.microsoft.com/office/drawing/2014/main" id="{A38931BB-321C-4B99-B011-8920B120A4BA}"/>
                </a:ext>
              </a:extLst>
            </p:cNvPr>
            <p:cNvSpPr>
              <a:spLocks/>
            </p:cNvSpPr>
            <p:nvPr/>
          </p:nvSpPr>
          <p:spPr bwMode="auto">
            <a:xfrm>
              <a:off x="2104730" y="2288042"/>
              <a:ext cx="213613" cy="248355"/>
            </a:xfrm>
            <a:custGeom>
              <a:avLst/>
              <a:gdLst>
                <a:gd name="T0" fmla="*/ 14 w 62"/>
                <a:gd name="T1" fmla="*/ 68 h 70"/>
                <a:gd name="T2" fmla="*/ 20 w 62"/>
                <a:gd name="T3" fmla="*/ 69 h 70"/>
                <a:gd name="T4" fmla="*/ 32 w 62"/>
                <a:gd name="T5" fmla="*/ 62 h 70"/>
                <a:gd name="T6" fmla="*/ 34 w 62"/>
                <a:gd name="T7" fmla="*/ 48 h 70"/>
                <a:gd name="T8" fmla="*/ 62 w 62"/>
                <a:gd name="T9" fmla="*/ 20 h 70"/>
                <a:gd name="T10" fmla="*/ 39 w 62"/>
                <a:gd name="T11" fmla="*/ 10 h 70"/>
                <a:gd name="T12" fmla="*/ 27 w 62"/>
                <a:gd name="T13" fmla="*/ 0 h 70"/>
                <a:gd name="T14" fmla="*/ 6 w 62"/>
                <a:gd name="T15" fmla="*/ 3 h 70"/>
                <a:gd name="T16" fmla="*/ 4 w 62"/>
                <a:gd name="T17" fmla="*/ 34 h 70"/>
                <a:gd name="T18" fmla="*/ 5 w 62"/>
                <a:gd name="T19" fmla="*/ 43 h 70"/>
                <a:gd name="T20" fmla="*/ 0 w 62"/>
                <a:gd name="T21" fmla="*/ 51 h 70"/>
                <a:gd name="T22" fmla="*/ 14 w 62"/>
                <a:gd name="T2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70">
                  <a:moveTo>
                    <a:pt x="14" y="68"/>
                  </a:moveTo>
                  <a:cubicBezTo>
                    <a:pt x="17" y="68"/>
                    <a:pt x="17" y="70"/>
                    <a:pt x="20" y="69"/>
                  </a:cubicBezTo>
                  <a:cubicBezTo>
                    <a:pt x="23" y="65"/>
                    <a:pt x="27" y="63"/>
                    <a:pt x="32" y="62"/>
                  </a:cubicBezTo>
                  <a:cubicBezTo>
                    <a:pt x="33" y="58"/>
                    <a:pt x="34" y="54"/>
                    <a:pt x="34" y="48"/>
                  </a:cubicBezTo>
                  <a:cubicBezTo>
                    <a:pt x="42" y="38"/>
                    <a:pt x="50" y="28"/>
                    <a:pt x="62" y="20"/>
                  </a:cubicBezTo>
                  <a:cubicBezTo>
                    <a:pt x="57" y="15"/>
                    <a:pt x="51" y="4"/>
                    <a:pt x="39" y="10"/>
                  </a:cubicBezTo>
                  <a:cubicBezTo>
                    <a:pt x="35" y="6"/>
                    <a:pt x="32" y="2"/>
                    <a:pt x="27" y="0"/>
                  </a:cubicBezTo>
                  <a:cubicBezTo>
                    <a:pt x="22" y="3"/>
                    <a:pt x="12" y="1"/>
                    <a:pt x="6" y="3"/>
                  </a:cubicBezTo>
                  <a:cubicBezTo>
                    <a:pt x="11" y="13"/>
                    <a:pt x="12" y="26"/>
                    <a:pt x="4" y="34"/>
                  </a:cubicBezTo>
                  <a:cubicBezTo>
                    <a:pt x="3" y="38"/>
                    <a:pt x="5" y="40"/>
                    <a:pt x="5" y="43"/>
                  </a:cubicBezTo>
                  <a:cubicBezTo>
                    <a:pt x="4" y="46"/>
                    <a:pt x="1" y="48"/>
                    <a:pt x="0" y="51"/>
                  </a:cubicBezTo>
                  <a:cubicBezTo>
                    <a:pt x="5" y="56"/>
                    <a:pt x="15" y="56"/>
                    <a:pt x="14" y="68"/>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0" name="Freeform 121">
              <a:extLst>
                <a:ext uri="{FF2B5EF4-FFF2-40B4-BE49-F238E27FC236}">
                  <a16:creationId xmlns:a16="http://schemas.microsoft.com/office/drawing/2014/main" id="{2227E11E-7324-4992-9B8C-CD72080925CD}"/>
                </a:ext>
              </a:extLst>
            </p:cNvPr>
            <p:cNvSpPr>
              <a:spLocks/>
            </p:cNvSpPr>
            <p:nvPr/>
          </p:nvSpPr>
          <p:spPr bwMode="auto">
            <a:xfrm>
              <a:off x="2694706" y="2309114"/>
              <a:ext cx="123517" cy="164065"/>
            </a:xfrm>
            <a:custGeom>
              <a:avLst/>
              <a:gdLst>
                <a:gd name="T0" fmla="*/ 27 w 36"/>
                <a:gd name="T1" fmla="*/ 32 h 46"/>
                <a:gd name="T2" fmla="*/ 36 w 36"/>
                <a:gd name="T3" fmla="*/ 8 h 46"/>
                <a:gd name="T4" fmla="*/ 23 w 36"/>
                <a:gd name="T5" fmla="*/ 6 h 46"/>
                <a:gd name="T6" fmla="*/ 8 w 36"/>
                <a:gd name="T7" fmla="*/ 11 h 46"/>
                <a:gd name="T8" fmla="*/ 8 w 36"/>
                <a:gd name="T9" fmla="*/ 42 h 46"/>
                <a:gd name="T10" fmla="*/ 17 w 36"/>
                <a:gd name="T11" fmla="*/ 37 h 46"/>
                <a:gd name="T12" fmla="*/ 15 w 36"/>
                <a:gd name="T13" fmla="*/ 31 h 46"/>
                <a:gd name="T14" fmla="*/ 27 w 36"/>
                <a:gd name="T15" fmla="*/ 3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6">
                  <a:moveTo>
                    <a:pt x="27" y="32"/>
                  </a:moveTo>
                  <a:cubicBezTo>
                    <a:pt x="30" y="24"/>
                    <a:pt x="34" y="17"/>
                    <a:pt x="36" y="8"/>
                  </a:cubicBezTo>
                  <a:cubicBezTo>
                    <a:pt x="34" y="4"/>
                    <a:pt x="28" y="5"/>
                    <a:pt x="23" y="6"/>
                  </a:cubicBezTo>
                  <a:cubicBezTo>
                    <a:pt x="20" y="2"/>
                    <a:pt x="3" y="0"/>
                    <a:pt x="8" y="11"/>
                  </a:cubicBezTo>
                  <a:cubicBezTo>
                    <a:pt x="0" y="17"/>
                    <a:pt x="6" y="34"/>
                    <a:pt x="8" y="42"/>
                  </a:cubicBezTo>
                  <a:cubicBezTo>
                    <a:pt x="12" y="46"/>
                    <a:pt x="17" y="43"/>
                    <a:pt x="17" y="37"/>
                  </a:cubicBezTo>
                  <a:cubicBezTo>
                    <a:pt x="18" y="35"/>
                    <a:pt x="13" y="32"/>
                    <a:pt x="15" y="31"/>
                  </a:cubicBezTo>
                  <a:cubicBezTo>
                    <a:pt x="19" y="31"/>
                    <a:pt x="22" y="32"/>
                    <a:pt x="27" y="3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1" name="Freeform 122">
              <a:extLst>
                <a:ext uri="{FF2B5EF4-FFF2-40B4-BE49-F238E27FC236}">
                  <a16:creationId xmlns:a16="http://schemas.microsoft.com/office/drawing/2014/main" id="{CAB13A09-2FA0-4D17-92C5-65E17F6AA88C}"/>
                </a:ext>
              </a:extLst>
            </p:cNvPr>
            <p:cNvSpPr>
              <a:spLocks/>
            </p:cNvSpPr>
            <p:nvPr/>
          </p:nvSpPr>
          <p:spPr bwMode="auto">
            <a:xfrm>
              <a:off x="2568283" y="2330186"/>
              <a:ext cx="140956" cy="192663"/>
            </a:xfrm>
            <a:custGeom>
              <a:avLst/>
              <a:gdLst>
                <a:gd name="T0" fmla="*/ 27 w 41"/>
                <a:gd name="T1" fmla="*/ 20 h 54"/>
                <a:gd name="T2" fmla="*/ 26 w 41"/>
                <a:gd name="T3" fmla="*/ 18 h 54"/>
                <a:gd name="T4" fmla="*/ 35 w 41"/>
                <a:gd name="T5" fmla="*/ 5 h 54"/>
                <a:gd name="T6" fmla="*/ 32 w 41"/>
                <a:gd name="T7" fmla="*/ 2 h 54"/>
                <a:gd name="T8" fmla="*/ 22 w 41"/>
                <a:gd name="T9" fmla="*/ 6 h 54"/>
                <a:gd name="T10" fmla="*/ 10 w 41"/>
                <a:gd name="T11" fmla="*/ 3 h 54"/>
                <a:gd name="T12" fmla="*/ 16 w 41"/>
                <a:gd name="T13" fmla="*/ 17 h 54"/>
                <a:gd name="T14" fmla="*/ 11 w 41"/>
                <a:gd name="T15" fmla="*/ 25 h 54"/>
                <a:gd name="T16" fmla="*/ 3 w 41"/>
                <a:gd name="T17" fmla="*/ 17 h 54"/>
                <a:gd name="T18" fmla="*/ 0 w 41"/>
                <a:gd name="T19" fmla="*/ 25 h 54"/>
                <a:gd name="T20" fmla="*/ 15 w 41"/>
                <a:gd name="T21" fmla="*/ 39 h 54"/>
                <a:gd name="T22" fmla="*/ 25 w 41"/>
                <a:gd name="T23" fmla="*/ 54 h 54"/>
                <a:gd name="T24" fmla="*/ 29 w 41"/>
                <a:gd name="T25" fmla="*/ 47 h 54"/>
                <a:gd name="T26" fmla="*/ 33 w 41"/>
                <a:gd name="T27" fmla="*/ 48 h 54"/>
                <a:gd name="T28" fmla="*/ 27 w 41"/>
                <a:gd name="T2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4">
                  <a:moveTo>
                    <a:pt x="27" y="20"/>
                  </a:moveTo>
                  <a:cubicBezTo>
                    <a:pt x="27" y="19"/>
                    <a:pt x="27" y="19"/>
                    <a:pt x="26" y="18"/>
                  </a:cubicBezTo>
                  <a:cubicBezTo>
                    <a:pt x="29" y="14"/>
                    <a:pt x="34" y="12"/>
                    <a:pt x="35" y="5"/>
                  </a:cubicBezTo>
                  <a:cubicBezTo>
                    <a:pt x="34" y="3"/>
                    <a:pt x="32" y="3"/>
                    <a:pt x="32" y="2"/>
                  </a:cubicBezTo>
                  <a:cubicBezTo>
                    <a:pt x="27" y="1"/>
                    <a:pt x="24" y="3"/>
                    <a:pt x="22" y="6"/>
                  </a:cubicBezTo>
                  <a:cubicBezTo>
                    <a:pt x="20" y="0"/>
                    <a:pt x="17" y="3"/>
                    <a:pt x="10" y="3"/>
                  </a:cubicBezTo>
                  <a:cubicBezTo>
                    <a:pt x="10" y="10"/>
                    <a:pt x="15" y="11"/>
                    <a:pt x="16" y="17"/>
                  </a:cubicBezTo>
                  <a:cubicBezTo>
                    <a:pt x="14" y="19"/>
                    <a:pt x="14" y="24"/>
                    <a:pt x="11" y="25"/>
                  </a:cubicBezTo>
                  <a:cubicBezTo>
                    <a:pt x="7" y="23"/>
                    <a:pt x="7" y="18"/>
                    <a:pt x="3" y="17"/>
                  </a:cubicBezTo>
                  <a:cubicBezTo>
                    <a:pt x="2" y="20"/>
                    <a:pt x="1" y="22"/>
                    <a:pt x="0" y="25"/>
                  </a:cubicBezTo>
                  <a:cubicBezTo>
                    <a:pt x="4" y="30"/>
                    <a:pt x="7" y="37"/>
                    <a:pt x="15" y="39"/>
                  </a:cubicBezTo>
                  <a:cubicBezTo>
                    <a:pt x="18" y="45"/>
                    <a:pt x="19" y="51"/>
                    <a:pt x="25" y="54"/>
                  </a:cubicBezTo>
                  <a:cubicBezTo>
                    <a:pt x="28" y="53"/>
                    <a:pt x="29" y="49"/>
                    <a:pt x="29" y="47"/>
                  </a:cubicBezTo>
                  <a:cubicBezTo>
                    <a:pt x="30" y="48"/>
                    <a:pt x="31" y="48"/>
                    <a:pt x="33" y="48"/>
                  </a:cubicBezTo>
                  <a:cubicBezTo>
                    <a:pt x="39" y="38"/>
                    <a:pt x="41" y="20"/>
                    <a:pt x="27" y="2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2" name="Freeform 123">
              <a:extLst>
                <a:ext uri="{FF2B5EF4-FFF2-40B4-BE49-F238E27FC236}">
                  <a16:creationId xmlns:a16="http://schemas.microsoft.com/office/drawing/2014/main" id="{36B0AE54-D68E-4474-975B-BEAAAA33C40B}"/>
                </a:ext>
              </a:extLst>
            </p:cNvPr>
            <p:cNvSpPr>
              <a:spLocks/>
            </p:cNvSpPr>
            <p:nvPr/>
          </p:nvSpPr>
          <p:spPr bwMode="auto">
            <a:xfrm>
              <a:off x="2242778" y="2376847"/>
              <a:ext cx="370552" cy="323613"/>
            </a:xfrm>
            <a:custGeom>
              <a:avLst/>
              <a:gdLst>
                <a:gd name="T0" fmla="*/ 99 w 108"/>
                <a:gd name="T1" fmla="*/ 67 h 91"/>
                <a:gd name="T2" fmla="*/ 107 w 108"/>
                <a:gd name="T3" fmla="*/ 70 h 91"/>
                <a:gd name="T4" fmla="*/ 85 w 108"/>
                <a:gd name="T5" fmla="*/ 42 h 91"/>
                <a:gd name="T6" fmla="*/ 87 w 108"/>
                <a:gd name="T7" fmla="*/ 35 h 91"/>
                <a:gd name="T8" fmla="*/ 64 w 108"/>
                <a:gd name="T9" fmla="*/ 0 h 91"/>
                <a:gd name="T10" fmla="*/ 65 w 108"/>
                <a:gd name="T11" fmla="*/ 31 h 91"/>
                <a:gd name="T12" fmla="*/ 61 w 108"/>
                <a:gd name="T13" fmla="*/ 14 h 91"/>
                <a:gd name="T14" fmla="*/ 50 w 108"/>
                <a:gd name="T15" fmla="*/ 8 h 91"/>
                <a:gd name="T16" fmla="*/ 52 w 108"/>
                <a:gd name="T17" fmla="*/ 17 h 91"/>
                <a:gd name="T18" fmla="*/ 44 w 108"/>
                <a:gd name="T19" fmla="*/ 20 h 91"/>
                <a:gd name="T20" fmla="*/ 34 w 108"/>
                <a:gd name="T21" fmla="*/ 9 h 91"/>
                <a:gd name="T22" fmla="*/ 28 w 108"/>
                <a:gd name="T23" fmla="*/ 14 h 91"/>
                <a:gd name="T24" fmla="*/ 30 w 108"/>
                <a:gd name="T25" fmla="*/ 3 h 91"/>
                <a:gd name="T26" fmla="*/ 27 w 108"/>
                <a:gd name="T27" fmla="*/ 0 h 91"/>
                <a:gd name="T28" fmla="*/ 0 w 108"/>
                <a:gd name="T29" fmla="*/ 29 h 91"/>
                <a:gd name="T30" fmla="*/ 11 w 108"/>
                <a:gd name="T31" fmla="*/ 38 h 91"/>
                <a:gd name="T32" fmla="*/ 20 w 108"/>
                <a:gd name="T33" fmla="*/ 37 h 91"/>
                <a:gd name="T34" fmla="*/ 3 w 108"/>
                <a:gd name="T35" fmla="*/ 45 h 91"/>
                <a:gd name="T36" fmla="*/ 43 w 108"/>
                <a:gd name="T37" fmla="*/ 58 h 91"/>
                <a:gd name="T38" fmla="*/ 9 w 108"/>
                <a:gd name="T39" fmla="*/ 63 h 91"/>
                <a:gd name="T40" fmla="*/ 30 w 108"/>
                <a:gd name="T41" fmla="*/ 76 h 91"/>
                <a:gd name="T42" fmla="*/ 32 w 108"/>
                <a:gd name="T43" fmla="*/ 79 h 91"/>
                <a:gd name="T44" fmla="*/ 32 w 108"/>
                <a:gd name="T45" fmla="*/ 86 h 91"/>
                <a:gd name="T46" fmla="*/ 74 w 108"/>
                <a:gd name="T47" fmla="*/ 73 h 91"/>
                <a:gd name="T48" fmla="*/ 100 w 108"/>
                <a:gd name="T49" fmla="*/ 71 h 91"/>
                <a:gd name="T50" fmla="*/ 93 w 108"/>
                <a:gd name="T51" fmla="*/ 73 h 91"/>
                <a:gd name="T52" fmla="*/ 93 w 108"/>
                <a:gd name="T53" fmla="*/ 70 h 91"/>
                <a:gd name="T54" fmla="*/ 99 w 108"/>
                <a:gd name="T55"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8" h="91">
                  <a:moveTo>
                    <a:pt x="99" y="67"/>
                  </a:moveTo>
                  <a:cubicBezTo>
                    <a:pt x="102" y="68"/>
                    <a:pt x="103" y="71"/>
                    <a:pt x="107" y="70"/>
                  </a:cubicBezTo>
                  <a:cubicBezTo>
                    <a:pt x="108" y="53"/>
                    <a:pt x="88" y="57"/>
                    <a:pt x="85" y="42"/>
                  </a:cubicBezTo>
                  <a:cubicBezTo>
                    <a:pt x="86" y="40"/>
                    <a:pt x="86" y="38"/>
                    <a:pt x="87" y="35"/>
                  </a:cubicBezTo>
                  <a:cubicBezTo>
                    <a:pt x="81" y="21"/>
                    <a:pt x="82" y="1"/>
                    <a:pt x="64" y="0"/>
                  </a:cubicBezTo>
                  <a:cubicBezTo>
                    <a:pt x="59" y="11"/>
                    <a:pt x="70" y="24"/>
                    <a:pt x="65" y="31"/>
                  </a:cubicBezTo>
                  <a:cubicBezTo>
                    <a:pt x="64" y="25"/>
                    <a:pt x="60" y="22"/>
                    <a:pt x="61" y="14"/>
                  </a:cubicBezTo>
                  <a:cubicBezTo>
                    <a:pt x="59" y="11"/>
                    <a:pt x="54" y="7"/>
                    <a:pt x="50" y="8"/>
                  </a:cubicBezTo>
                  <a:cubicBezTo>
                    <a:pt x="50" y="11"/>
                    <a:pt x="52" y="13"/>
                    <a:pt x="52" y="17"/>
                  </a:cubicBezTo>
                  <a:cubicBezTo>
                    <a:pt x="48" y="16"/>
                    <a:pt x="48" y="20"/>
                    <a:pt x="44" y="20"/>
                  </a:cubicBezTo>
                  <a:cubicBezTo>
                    <a:pt x="46" y="13"/>
                    <a:pt x="42" y="9"/>
                    <a:pt x="34" y="9"/>
                  </a:cubicBezTo>
                  <a:cubicBezTo>
                    <a:pt x="32" y="10"/>
                    <a:pt x="33" y="15"/>
                    <a:pt x="28" y="14"/>
                  </a:cubicBezTo>
                  <a:cubicBezTo>
                    <a:pt x="27" y="9"/>
                    <a:pt x="30" y="7"/>
                    <a:pt x="30" y="3"/>
                  </a:cubicBezTo>
                  <a:cubicBezTo>
                    <a:pt x="29" y="2"/>
                    <a:pt x="27" y="1"/>
                    <a:pt x="27" y="0"/>
                  </a:cubicBezTo>
                  <a:cubicBezTo>
                    <a:pt x="14" y="7"/>
                    <a:pt x="3" y="14"/>
                    <a:pt x="0" y="29"/>
                  </a:cubicBezTo>
                  <a:cubicBezTo>
                    <a:pt x="4" y="32"/>
                    <a:pt x="7" y="36"/>
                    <a:pt x="11" y="38"/>
                  </a:cubicBezTo>
                  <a:cubicBezTo>
                    <a:pt x="14" y="38"/>
                    <a:pt x="18" y="35"/>
                    <a:pt x="20" y="37"/>
                  </a:cubicBezTo>
                  <a:cubicBezTo>
                    <a:pt x="18" y="44"/>
                    <a:pt x="6" y="40"/>
                    <a:pt x="3" y="45"/>
                  </a:cubicBezTo>
                  <a:cubicBezTo>
                    <a:pt x="7" y="59"/>
                    <a:pt x="37" y="45"/>
                    <a:pt x="43" y="58"/>
                  </a:cubicBezTo>
                  <a:cubicBezTo>
                    <a:pt x="30" y="58"/>
                    <a:pt x="16" y="57"/>
                    <a:pt x="9" y="63"/>
                  </a:cubicBezTo>
                  <a:cubicBezTo>
                    <a:pt x="12" y="71"/>
                    <a:pt x="17" y="78"/>
                    <a:pt x="30" y="76"/>
                  </a:cubicBezTo>
                  <a:cubicBezTo>
                    <a:pt x="30" y="77"/>
                    <a:pt x="31" y="78"/>
                    <a:pt x="32" y="79"/>
                  </a:cubicBezTo>
                  <a:cubicBezTo>
                    <a:pt x="32" y="81"/>
                    <a:pt x="32" y="84"/>
                    <a:pt x="32" y="86"/>
                  </a:cubicBezTo>
                  <a:cubicBezTo>
                    <a:pt x="47" y="91"/>
                    <a:pt x="66" y="82"/>
                    <a:pt x="74" y="73"/>
                  </a:cubicBezTo>
                  <a:cubicBezTo>
                    <a:pt x="76" y="84"/>
                    <a:pt x="108" y="88"/>
                    <a:pt x="100" y="71"/>
                  </a:cubicBezTo>
                  <a:cubicBezTo>
                    <a:pt x="97" y="70"/>
                    <a:pt x="95" y="75"/>
                    <a:pt x="93" y="73"/>
                  </a:cubicBezTo>
                  <a:cubicBezTo>
                    <a:pt x="93" y="71"/>
                    <a:pt x="93" y="70"/>
                    <a:pt x="93" y="70"/>
                  </a:cubicBezTo>
                  <a:cubicBezTo>
                    <a:pt x="97" y="71"/>
                    <a:pt x="96" y="67"/>
                    <a:pt x="99" y="6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3" name="Freeform 124">
              <a:extLst>
                <a:ext uri="{FF2B5EF4-FFF2-40B4-BE49-F238E27FC236}">
                  <a16:creationId xmlns:a16="http://schemas.microsoft.com/office/drawing/2014/main" id="{72F038A3-D57E-4B7C-9939-5D30A684E92E}"/>
                </a:ext>
              </a:extLst>
            </p:cNvPr>
            <p:cNvSpPr>
              <a:spLocks/>
            </p:cNvSpPr>
            <p:nvPr/>
          </p:nvSpPr>
          <p:spPr bwMode="auto">
            <a:xfrm>
              <a:off x="5637325" y="2369323"/>
              <a:ext cx="130783" cy="206209"/>
            </a:xfrm>
            <a:custGeom>
              <a:avLst/>
              <a:gdLst>
                <a:gd name="T0" fmla="*/ 10 w 38"/>
                <a:gd name="T1" fmla="*/ 39 h 58"/>
                <a:gd name="T2" fmla="*/ 17 w 38"/>
                <a:gd name="T3" fmla="*/ 46 h 58"/>
                <a:gd name="T4" fmla="*/ 14 w 38"/>
                <a:gd name="T5" fmla="*/ 53 h 58"/>
                <a:gd name="T6" fmla="*/ 20 w 38"/>
                <a:gd name="T7" fmla="*/ 53 h 58"/>
                <a:gd name="T8" fmla="*/ 21 w 38"/>
                <a:gd name="T9" fmla="*/ 58 h 58"/>
                <a:gd name="T10" fmla="*/ 37 w 38"/>
                <a:gd name="T11" fmla="*/ 54 h 58"/>
                <a:gd name="T12" fmla="*/ 33 w 38"/>
                <a:gd name="T13" fmla="*/ 47 h 58"/>
                <a:gd name="T14" fmla="*/ 27 w 38"/>
                <a:gd name="T15" fmla="*/ 17 h 58"/>
                <a:gd name="T16" fmla="*/ 32 w 38"/>
                <a:gd name="T17" fmla="*/ 6 h 58"/>
                <a:gd name="T18" fmla="*/ 13 w 38"/>
                <a:gd name="T19" fmla="*/ 6 h 58"/>
                <a:gd name="T20" fmla="*/ 8 w 38"/>
                <a:gd name="T21" fmla="*/ 16 h 58"/>
                <a:gd name="T22" fmla="*/ 10 w 38"/>
                <a:gd name="T23" fmla="*/ 20 h 58"/>
                <a:gd name="T24" fmla="*/ 6 w 38"/>
                <a:gd name="T25" fmla="*/ 28 h 58"/>
                <a:gd name="T26" fmla="*/ 2 w 38"/>
                <a:gd name="T27" fmla="*/ 28 h 58"/>
                <a:gd name="T28" fmla="*/ 3 w 38"/>
                <a:gd name="T29" fmla="*/ 40 h 58"/>
                <a:gd name="T30" fmla="*/ 10 w 38"/>
                <a:gd name="T31"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58">
                  <a:moveTo>
                    <a:pt x="10" y="39"/>
                  </a:moveTo>
                  <a:cubicBezTo>
                    <a:pt x="13" y="41"/>
                    <a:pt x="16" y="42"/>
                    <a:pt x="17" y="46"/>
                  </a:cubicBezTo>
                  <a:cubicBezTo>
                    <a:pt x="15" y="48"/>
                    <a:pt x="13" y="48"/>
                    <a:pt x="14" y="53"/>
                  </a:cubicBezTo>
                  <a:cubicBezTo>
                    <a:pt x="16" y="54"/>
                    <a:pt x="16" y="54"/>
                    <a:pt x="20" y="53"/>
                  </a:cubicBezTo>
                  <a:cubicBezTo>
                    <a:pt x="19" y="56"/>
                    <a:pt x="21" y="56"/>
                    <a:pt x="21" y="58"/>
                  </a:cubicBezTo>
                  <a:cubicBezTo>
                    <a:pt x="25" y="56"/>
                    <a:pt x="29" y="53"/>
                    <a:pt x="37" y="54"/>
                  </a:cubicBezTo>
                  <a:cubicBezTo>
                    <a:pt x="38" y="49"/>
                    <a:pt x="34" y="50"/>
                    <a:pt x="33" y="47"/>
                  </a:cubicBezTo>
                  <a:cubicBezTo>
                    <a:pt x="28" y="40"/>
                    <a:pt x="25" y="28"/>
                    <a:pt x="27" y="17"/>
                  </a:cubicBezTo>
                  <a:cubicBezTo>
                    <a:pt x="31" y="15"/>
                    <a:pt x="32" y="11"/>
                    <a:pt x="32" y="6"/>
                  </a:cubicBezTo>
                  <a:cubicBezTo>
                    <a:pt x="26" y="0"/>
                    <a:pt x="20" y="6"/>
                    <a:pt x="13" y="6"/>
                  </a:cubicBezTo>
                  <a:cubicBezTo>
                    <a:pt x="12" y="11"/>
                    <a:pt x="8" y="12"/>
                    <a:pt x="8" y="16"/>
                  </a:cubicBezTo>
                  <a:cubicBezTo>
                    <a:pt x="8" y="19"/>
                    <a:pt x="11" y="17"/>
                    <a:pt x="10" y="20"/>
                  </a:cubicBezTo>
                  <a:cubicBezTo>
                    <a:pt x="9" y="22"/>
                    <a:pt x="8" y="26"/>
                    <a:pt x="6" y="28"/>
                  </a:cubicBezTo>
                  <a:cubicBezTo>
                    <a:pt x="5" y="27"/>
                    <a:pt x="3" y="27"/>
                    <a:pt x="2" y="28"/>
                  </a:cubicBezTo>
                  <a:cubicBezTo>
                    <a:pt x="0" y="32"/>
                    <a:pt x="1" y="37"/>
                    <a:pt x="3" y="40"/>
                  </a:cubicBezTo>
                  <a:cubicBezTo>
                    <a:pt x="7" y="41"/>
                    <a:pt x="8" y="39"/>
                    <a:pt x="10" y="3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4" name="Freeform 125">
              <a:extLst>
                <a:ext uri="{FF2B5EF4-FFF2-40B4-BE49-F238E27FC236}">
                  <a16:creationId xmlns:a16="http://schemas.microsoft.com/office/drawing/2014/main" id="{B47B065A-29DE-4B38-B327-51ADA211A122}"/>
                </a:ext>
              </a:extLst>
            </p:cNvPr>
            <p:cNvSpPr>
              <a:spLocks/>
            </p:cNvSpPr>
            <p:nvPr/>
          </p:nvSpPr>
          <p:spPr bwMode="auto">
            <a:xfrm>
              <a:off x="4140586" y="2426518"/>
              <a:ext cx="50861" cy="49672"/>
            </a:xfrm>
            <a:custGeom>
              <a:avLst/>
              <a:gdLst>
                <a:gd name="T0" fmla="*/ 12 w 15"/>
                <a:gd name="T1" fmla="*/ 14 h 14"/>
                <a:gd name="T2" fmla="*/ 0 w 15"/>
                <a:gd name="T3" fmla="*/ 0 h 14"/>
                <a:gd name="T4" fmla="*/ 12 w 15"/>
                <a:gd name="T5" fmla="*/ 14 h 14"/>
              </a:gdLst>
              <a:ahLst/>
              <a:cxnLst>
                <a:cxn ang="0">
                  <a:pos x="T0" y="T1"/>
                </a:cxn>
                <a:cxn ang="0">
                  <a:pos x="T2" y="T3"/>
                </a:cxn>
                <a:cxn ang="0">
                  <a:pos x="T4" y="T5"/>
                </a:cxn>
              </a:cxnLst>
              <a:rect l="0" t="0" r="r" b="b"/>
              <a:pathLst>
                <a:path w="15" h="14">
                  <a:moveTo>
                    <a:pt x="12" y="14"/>
                  </a:moveTo>
                  <a:cubicBezTo>
                    <a:pt x="15" y="6"/>
                    <a:pt x="9" y="0"/>
                    <a:pt x="0" y="0"/>
                  </a:cubicBezTo>
                  <a:cubicBezTo>
                    <a:pt x="1" y="8"/>
                    <a:pt x="7" y="11"/>
                    <a:pt x="12" y="1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5" name="Freeform 126">
              <a:extLst>
                <a:ext uri="{FF2B5EF4-FFF2-40B4-BE49-F238E27FC236}">
                  <a16:creationId xmlns:a16="http://schemas.microsoft.com/office/drawing/2014/main" id="{4E8642B5-6E46-446E-8B2F-67B730D4F391}"/>
                </a:ext>
              </a:extLst>
            </p:cNvPr>
            <p:cNvSpPr>
              <a:spLocks/>
            </p:cNvSpPr>
            <p:nvPr/>
          </p:nvSpPr>
          <p:spPr bwMode="auto">
            <a:xfrm>
              <a:off x="3518639" y="2586066"/>
              <a:ext cx="69752" cy="57197"/>
            </a:xfrm>
            <a:custGeom>
              <a:avLst/>
              <a:gdLst>
                <a:gd name="T0" fmla="*/ 20 w 20"/>
                <a:gd name="T1" fmla="*/ 12 h 16"/>
                <a:gd name="T2" fmla="*/ 2 w 20"/>
                <a:gd name="T3" fmla="*/ 0 h 16"/>
                <a:gd name="T4" fmla="*/ 10 w 20"/>
                <a:gd name="T5" fmla="*/ 16 h 16"/>
                <a:gd name="T6" fmla="*/ 20 w 20"/>
                <a:gd name="T7" fmla="*/ 12 h 16"/>
              </a:gdLst>
              <a:ahLst/>
              <a:cxnLst>
                <a:cxn ang="0">
                  <a:pos x="T0" y="T1"/>
                </a:cxn>
                <a:cxn ang="0">
                  <a:pos x="T2" y="T3"/>
                </a:cxn>
                <a:cxn ang="0">
                  <a:pos x="T4" y="T5"/>
                </a:cxn>
                <a:cxn ang="0">
                  <a:pos x="T6" y="T7"/>
                </a:cxn>
              </a:cxnLst>
              <a:rect l="0" t="0" r="r" b="b"/>
              <a:pathLst>
                <a:path w="20" h="16">
                  <a:moveTo>
                    <a:pt x="20" y="12"/>
                  </a:moveTo>
                  <a:cubicBezTo>
                    <a:pt x="17" y="5"/>
                    <a:pt x="11" y="1"/>
                    <a:pt x="2" y="0"/>
                  </a:cubicBezTo>
                  <a:cubicBezTo>
                    <a:pt x="0" y="8"/>
                    <a:pt x="4" y="15"/>
                    <a:pt x="10" y="16"/>
                  </a:cubicBezTo>
                  <a:cubicBezTo>
                    <a:pt x="13" y="15"/>
                    <a:pt x="16" y="14"/>
                    <a:pt x="20" y="1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6" name="Freeform 127">
              <a:extLst>
                <a:ext uri="{FF2B5EF4-FFF2-40B4-BE49-F238E27FC236}">
                  <a16:creationId xmlns:a16="http://schemas.microsoft.com/office/drawing/2014/main" id="{EA52033E-653F-4E71-BAF9-D5F0CC4B2C9A}"/>
                </a:ext>
              </a:extLst>
            </p:cNvPr>
            <p:cNvSpPr>
              <a:spLocks/>
            </p:cNvSpPr>
            <p:nvPr/>
          </p:nvSpPr>
          <p:spPr bwMode="auto">
            <a:xfrm>
              <a:off x="2633675" y="2608643"/>
              <a:ext cx="85736" cy="109879"/>
            </a:xfrm>
            <a:custGeom>
              <a:avLst/>
              <a:gdLst>
                <a:gd name="T0" fmla="*/ 0 w 25"/>
                <a:gd name="T1" fmla="*/ 16 h 31"/>
                <a:gd name="T2" fmla="*/ 25 w 25"/>
                <a:gd name="T3" fmla="*/ 18 h 31"/>
                <a:gd name="T4" fmla="*/ 10 w 25"/>
                <a:gd name="T5" fmla="*/ 0 h 31"/>
                <a:gd name="T6" fmla="*/ 0 w 25"/>
                <a:gd name="T7" fmla="*/ 16 h 31"/>
              </a:gdLst>
              <a:ahLst/>
              <a:cxnLst>
                <a:cxn ang="0">
                  <a:pos x="T0" y="T1"/>
                </a:cxn>
                <a:cxn ang="0">
                  <a:pos x="T2" y="T3"/>
                </a:cxn>
                <a:cxn ang="0">
                  <a:pos x="T4" y="T5"/>
                </a:cxn>
                <a:cxn ang="0">
                  <a:pos x="T6" y="T7"/>
                </a:cxn>
              </a:cxnLst>
              <a:rect l="0" t="0" r="r" b="b"/>
              <a:pathLst>
                <a:path w="25" h="31">
                  <a:moveTo>
                    <a:pt x="0" y="16"/>
                  </a:moveTo>
                  <a:cubicBezTo>
                    <a:pt x="8" y="19"/>
                    <a:pt x="20" y="31"/>
                    <a:pt x="25" y="18"/>
                  </a:cubicBezTo>
                  <a:cubicBezTo>
                    <a:pt x="20" y="12"/>
                    <a:pt x="18" y="3"/>
                    <a:pt x="10" y="0"/>
                  </a:cubicBezTo>
                  <a:cubicBezTo>
                    <a:pt x="6" y="5"/>
                    <a:pt x="4" y="11"/>
                    <a:pt x="0" y="1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7" name="Freeform 128">
              <a:extLst>
                <a:ext uri="{FF2B5EF4-FFF2-40B4-BE49-F238E27FC236}">
                  <a16:creationId xmlns:a16="http://schemas.microsoft.com/office/drawing/2014/main" id="{D048650B-7A08-4046-A945-0551FBB9FACF}"/>
                </a:ext>
              </a:extLst>
            </p:cNvPr>
            <p:cNvSpPr>
              <a:spLocks/>
            </p:cNvSpPr>
            <p:nvPr/>
          </p:nvSpPr>
          <p:spPr bwMode="auto">
            <a:xfrm>
              <a:off x="3069618" y="2664337"/>
              <a:ext cx="75564" cy="121919"/>
            </a:xfrm>
            <a:custGeom>
              <a:avLst/>
              <a:gdLst>
                <a:gd name="T0" fmla="*/ 5 w 22"/>
                <a:gd name="T1" fmla="*/ 11 h 34"/>
                <a:gd name="T2" fmla="*/ 3 w 22"/>
                <a:gd name="T3" fmla="*/ 27 h 34"/>
                <a:gd name="T4" fmla="*/ 5 w 22"/>
                <a:gd name="T5" fmla="*/ 11 h 34"/>
              </a:gdLst>
              <a:ahLst/>
              <a:cxnLst>
                <a:cxn ang="0">
                  <a:pos x="T0" y="T1"/>
                </a:cxn>
                <a:cxn ang="0">
                  <a:pos x="T2" y="T3"/>
                </a:cxn>
                <a:cxn ang="0">
                  <a:pos x="T4" y="T5"/>
                </a:cxn>
              </a:cxnLst>
              <a:rect l="0" t="0" r="r" b="b"/>
              <a:pathLst>
                <a:path w="22" h="34">
                  <a:moveTo>
                    <a:pt x="5" y="11"/>
                  </a:moveTo>
                  <a:cubicBezTo>
                    <a:pt x="1" y="14"/>
                    <a:pt x="0" y="22"/>
                    <a:pt x="3" y="27"/>
                  </a:cubicBezTo>
                  <a:cubicBezTo>
                    <a:pt x="22" y="34"/>
                    <a:pt x="18" y="0"/>
                    <a:pt x="5" y="1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8" name="Freeform 129">
              <a:extLst>
                <a:ext uri="{FF2B5EF4-FFF2-40B4-BE49-F238E27FC236}">
                  <a16:creationId xmlns:a16="http://schemas.microsoft.com/office/drawing/2014/main" id="{14CE3BE5-22F5-4D35-9782-69C08AE2B9BC}"/>
                </a:ext>
              </a:extLst>
            </p:cNvPr>
            <p:cNvSpPr>
              <a:spLocks/>
            </p:cNvSpPr>
            <p:nvPr/>
          </p:nvSpPr>
          <p:spPr bwMode="auto">
            <a:xfrm>
              <a:off x="4130414" y="2799801"/>
              <a:ext cx="229596" cy="156539"/>
            </a:xfrm>
            <a:custGeom>
              <a:avLst/>
              <a:gdLst>
                <a:gd name="T0" fmla="*/ 64 w 67"/>
                <a:gd name="T1" fmla="*/ 14 h 44"/>
                <a:gd name="T2" fmla="*/ 57 w 67"/>
                <a:gd name="T3" fmla="*/ 11 h 44"/>
                <a:gd name="T4" fmla="*/ 58 w 67"/>
                <a:gd name="T5" fmla="*/ 7 h 44"/>
                <a:gd name="T6" fmla="*/ 50 w 67"/>
                <a:gd name="T7" fmla="*/ 0 h 44"/>
                <a:gd name="T8" fmla="*/ 46 w 67"/>
                <a:gd name="T9" fmla="*/ 0 h 44"/>
                <a:gd name="T10" fmla="*/ 45 w 67"/>
                <a:gd name="T11" fmla="*/ 7 h 44"/>
                <a:gd name="T12" fmla="*/ 37 w 67"/>
                <a:gd name="T13" fmla="*/ 6 h 44"/>
                <a:gd name="T14" fmla="*/ 38 w 67"/>
                <a:gd name="T15" fmla="*/ 10 h 44"/>
                <a:gd name="T16" fmla="*/ 32 w 67"/>
                <a:gd name="T17" fmla="*/ 5 h 44"/>
                <a:gd name="T18" fmla="*/ 29 w 67"/>
                <a:gd name="T19" fmla="*/ 11 h 44"/>
                <a:gd name="T20" fmla="*/ 26 w 67"/>
                <a:gd name="T21" fmla="*/ 5 h 44"/>
                <a:gd name="T22" fmla="*/ 24 w 67"/>
                <a:gd name="T23" fmla="*/ 13 h 44"/>
                <a:gd name="T24" fmla="*/ 19 w 67"/>
                <a:gd name="T25" fmla="*/ 17 h 44"/>
                <a:gd name="T26" fmla="*/ 10 w 67"/>
                <a:gd name="T27" fmla="*/ 1 h 44"/>
                <a:gd name="T28" fmla="*/ 10 w 67"/>
                <a:gd name="T29" fmla="*/ 7 h 44"/>
                <a:gd name="T30" fmla="*/ 5 w 67"/>
                <a:gd name="T31" fmla="*/ 5 h 44"/>
                <a:gd name="T32" fmla="*/ 6 w 67"/>
                <a:gd name="T33" fmla="*/ 11 h 44"/>
                <a:gd name="T34" fmla="*/ 1 w 67"/>
                <a:gd name="T35" fmla="*/ 12 h 44"/>
                <a:gd name="T36" fmla="*/ 3 w 67"/>
                <a:gd name="T37" fmla="*/ 17 h 44"/>
                <a:gd name="T38" fmla="*/ 15 w 67"/>
                <a:gd name="T39" fmla="*/ 18 h 44"/>
                <a:gd name="T40" fmla="*/ 15 w 67"/>
                <a:gd name="T41" fmla="*/ 21 h 44"/>
                <a:gd name="T42" fmla="*/ 4 w 67"/>
                <a:gd name="T43" fmla="*/ 27 h 44"/>
                <a:gd name="T44" fmla="*/ 12 w 67"/>
                <a:gd name="T45" fmla="*/ 26 h 44"/>
                <a:gd name="T46" fmla="*/ 17 w 67"/>
                <a:gd name="T47" fmla="*/ 31 h 44"/>
                <a:gd name="T48" fmla="*/ 11 w 67"/>
                <a:gd name="T49" fmla="*/ 37 h 44"/>
                <a:gd name="T50" fmla="*/ 35 w 67"/>
                <a:gd name="T51" fmla="*/ 44 h 44"/>
                <a:gd name="T52" fmla="*/ 57 w 67"/>
                <a:gd name="T53" fmla="*/ 32 h 44"/>
                <a:gd name="T54" fmla="*/ 64 w 67"/>
                <a:gd name="T55"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44">
                  <a:moveTo>
                    <a:pt x="64" y="14"/>
                  </a:moveTo>
                  <a:cubicBezTo>
                    <a:pt x="62" y="13"/>
                    <a:pt x="57" y="14"/>
                    <a:pt x="57" y="11"/>
                  </a:cubicBezTo>
                  <a:cubicBezTo>
                    <a:pt x="58" y="10"/>
                    <a:pt x="58" y="9"/>
                    <a:pt x="58" y="7"/>
                  </a:cubicBezTo>
                  <a:cubicBezTo>
                    <a:pt x="55" y="5"/>
                    <a:pt x="51" y="4"/>
                    <a:pt x="50" y="0"/>
                  </a:cubicBezTo>
                  <a:cubicBezTo>
                    <a:pt x="49" y="0"/>
                    <a:pt x="48" y="0"/>
                    <a:pt x="46" y="0"/>
                  </a:cubicBezTo>
                  <a:cubicBezTo>
                    <a:pt x="46" y="3"/>
                    <a:pt x="47" y="6"/>
                    <a:pt x="45" y="7"/>
                  </a:cubicBezTo>
                  <a:cubicBezTo>
                    <a:pt x="41" y="7"/>
                    <a:pt x="40" y="6"/>
                    <a:pt x="37" y="6"/>
                  </a:cubicBezTo>
                  <a:cubicBezTo>
                    <a:pt x="37" y="8"/>
                    <a:pt x="39" y="8"/>
                    <a:pt x="38" y="10"/>
                  </a:cubicBezTo>
                  <a:cubicBezTo>
                    <a:pt x="35" y="9"/>
                    <a:pt x="36" y="5"/>
                    <a:pt x="32" y="5"/>
                  </a:cubicBezTo>
                  <a:cubicBezTo>
                    <a:pt x="30" y="6"/>
                    <a:pt x="30" y="9"/>
                    <a:pt x="29" y="11"/>
                  </a:cubicBezTo>
                  <a:cubicBezTo>
                    <a:pt x="28" y="9"/>
                    <a:pt x="27" y="6"/>
                    <a:pt x="26" y="5"/>
                  </a:cubicBezTo>
                  <a:cubicBezTo>
                    <a:pt x="24" y="6"/>
                    <a:pt x="24" y="10"/>
                    <a:pt x="24" y="13"/>
                  </a:cubicBezTo>
                  <a:cubicBezTo>
                    <a:pt x="22" y="14"/>
                    <a:pt x="21" y="16"/>
                    <a:pt x="19" y="17"/>
                  </a:cubicBezTo>
                  <a:cubicBezTo>
                    <a:pt x="18" y="11"/>
                    <a:pt x="20" y="1"/>
                    <a:pt x="10" y="1"/>
                  </a:cubicBezTo>
                  <a:cubicBezTo>
                    <a:pt x="7" y="3"/>
                    <a:pt x="12" y="6"/>
                    <a:pt x="10" y="7"/>
                  </a:cubicBezTo>
                  <a:cubicBezTo>
                    <a:pt x="8" y="7"/>
                    <a:pt x="7" y="3"/>
                    <a:pt x="5" y="5"/>
                  </a:cubicBezTo>
                  <a:cubicBezTo>
                    <a:pt x="3" y="7"/>
                    <a:pt x="5" y="9"/>
                    <a:pt x="6" y="11"/>
                  </a:cubicBezTo>
                  <a:cubicBezTo>
                    <a:pt x="3" y="10"/>
                    <a:pt x="3" y="12"/>
                    <a:pt x="1" y="12"/>
                  </a:cubicBezTo>
                  <a:cubicBezTo>
                    <a:pt x="0" y="14"/>
                    <a:pt x="2" y="15"/>
                    <a:pt x="3" y="17"/>
                  </a:cubicBezTo>
                  <a:cubicBezTo>
                    <a:pt x="7" y="17"/>
                    <a:pt x="13" y="12"/>
                    <a:pt x="15" y="18"/>
                  </a:cubicBezTo>
                  <a:cubicBezTo>
                    <a:pt x="15" y="19"/>
                    <a:pt x="15" y="20"/>
                    <a:pt x="15" y="21"/>
                  </a:cubicBezTo>
                  <a:cubicBezTo>
                    <a:pt x="12" y="23"/>
                    <a:pt x="3" y="20"/>
                    <a:pt x="4" y="27"/>
                  </a:cubicBezTo>
                  <a:cubicBezTo>
                    <a:pt x="7" y="28"/>
                    <a:pt x="9" y="26"/>
                    <a:pt x="12" y="26"/>
                  </a:cubicBezTo>
                  <a:cubicBezTo>
                    <a:pt x="13" y="28"/>
                    <a:pt x="15" y="30"/>
                    <a:pt x="17" y="31"/>
                  </a:cubicBezTo>
                  <a:cubicBezTo>
                    <a:pt x="15" y="33"/>
                    <a:pt x="11" y="33"/>
                    <a:pt x="11" y="37"/>
                  </a:cubicBezTo>
                  <a:cubicBezTo>
                    <a:pt x="22" y="37"/>
                    <a:pt x="25" y="43"/>
                    <a:pt x="35" y="44"/>
                  </a:cubicBezTo>
                  <a:cubicBezTo>
                    <a:pt x="42" y="39"/>
                    <a:pt x="49" y="35"/>
                    <a:pt x="57" y="32"/>
                  </a:cubicBezTo>
                  <a:cubicBezTo>
                    <a:pt x="59" y="26"/>
                    <a:pt x="67" y="23"/>
                    <a:pt x="64" y="1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29" name="Freeform 130">
              <a:extLst>
                <a:ext uri="{FF2B5EF4-FFF2-40B4-BE49-F238E27FC236}">
                  <a16:creationId xmlns:a16="http://schemas.microsoft.com/office/drawing/2014/main" id="{D1570281-D5C2-4A2E-A4E2-F2C57A7CCC66}"/>
                </a:ext>
              </a:extLst>
            </p:cNvPr>
            <p:cNvSpPr>
              <a:spLocks/>
            </p:cNvSpPr>
            <p:nvPr/>
          </p:nvSpPr>
          <p:spPr bwMode="auto">
            <a:xfrm>
              <a:off x="2873443" y="2825389"/>
              <a:ext cx="151128" cy="141486"/>
            </a:xfrm>
            <a:custGeom>
              <a:avLst/>
              <a:gdLst>
                <a:gd name="T0" fmla="*/ 25 w 44"/>
                <a:gd name="T1" fmla="*/ 27 h 40"/>
                <a:gd name="T2" fmla="*/ 44 w 44"/>
                <a:gd name="T3" fmla="*/ 32 h 40"/>
                <a:gd name="T4" fmla="*/ 41 w 44"/>
                <a:gd name="T5" fmla="*/ 27 h 40"/>
                <a:gd name="T6" fmla="*/ 34 w 44"/>
                <a:gd name="T7" fmla="*/ 26 h 40"/>
                <a:gd name="T8" fmla="*/ 34 w 44"/>
                <a:gd name="T9" fmla="*/ 19 h 40"/>
                <a:gd name="T10" fmla="*/ 17 w 44"/>
                <a:gd name="T11" fmla="*/ 7 h 40"/>
                <a:gd name="T12" fmla="*/ 16 w 44"/>
                <a:gd name="T13" fmla="*/ 10 h 40"/>
                <a:gd name="T14" fmla="*/ 11 w 44"/>
                <a:gd name="T15" fmla="*/ 0 h 40"/>
                <a:gd name="T16" fmla="*/ 7 w 44"/>
                <a:gd name="T17" fmla="*/ 24 h 40"/>
                <a:gd name="T18" fmla="*/ 1 w 44"/>
                <a:gd name="T19" fmla="*/ 35 h 40"/>
                <a:gd name="T20" fmla="*/ 11 w 44"/>
                <a:gd name="T21" fmla="*/ 33 h 40"/>
                <a:gd name="T22" fmla="*/ 12 w 44"/>
                <a:gd name="T23" fmla="*/ 39 h 40"/>
                <a:gd name="T24" fmla="*/ 25 w 44"/>
                <a:gd name="T25" fmla="*/ 32 h 40"/>
                <a:gd name="T26" fmla="*/ 25 w 44"/>
                <a:gd name="T27"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0">
                  <a:moveTo>
                    <a:pt x="25" y="27"/>
                  </a:moveTo>
                  <a:cubicBezTo>
                    <a:pt x="27" y="29"/>
                    <a:pt x="38" y="40"/>
                    <a:pt x="44" y="32"/>
                  </a:cubicBezTo>
                  <a:cubicBezTo>
                    <a:pt x="43" y="30"/>
                    <a:pt x="42" y="28"/>
                    <a:pt x="41" y="27"/>
                  </a:cubicBezTo>
                  <a:cubicBezTo>
                    <a:pt x="40" y="28"/>
                    <a:pt x="34" y="26"/>
                    <a:pt x="34" y="26"/>
                  </a:cubicBezTo>
                  <a:cubicBezTo>
                    <a:pt x="34" y="24"/>
                    <a:pt x="34" y="22"/>
                    <a:pt x="34" y="19"/>
                  </a:cubicBezTo>
                  <a:cubicBezTo>
                    <a:pt x="27" y="17"/>
                    <a:pt x="24" y="9"/>
                    <a:pt x="17" y="7"/>
                  </a:cubicBezTo>
                  <a:cubicBezTo>
                    <a:pt x="15" y="8"/>
                    <a:pt x="18" y="9"/>
                    <a:pt x="16" y="10"/>
                  </a:cubicBezTo>
                  <a:cubicBezTo>
                    <a:pt x="15" y="6"/>
                    <a:pt x="15" y="2"/>
                    <a:pt x="11" y="0"/>
                  </a:cubicBezTo>
                  <a:cubicBezTo>
                    <a:pt x="8" y="9"/>
                    <a:pt x="5" y="15"/>
                    <a:pt x="7" y="24"/>
                  </a:cubicBezTo>
                  <a:cubicBezTo>
                    <a:pt x="4" y="28"/>
                    <a:pt x="0" y="29"/>
                    <a:pt x="1" y="35"/>
                  </a:cubicBezTo>
                  <a:cubicBezTo>
                    <a:pt x="4" y="34"/>
                    <a:pt x="7" y="33"/>
                    <a:pt x="11" y="33"/>
                  </a:cubicBezTo>
                  <a:cubicBezTo>
                    <a:pt x="10" y="35"/>
                    <a:pt x="10" y="36"/>
                    <a:pt x="12" y="39"/>
                  </a:cubicBezTo>
                  <a:cubicBezTo>
                    <a:pt x="19" y="39"/>
                    <a:pt x="19" y="31"/>
                    <a:pt x="25" y="32"/>
                  </a:cubicBezTo>
                  <a:cubicBezTo>
                    <a:pt x="26" y="29"/>
                    <a:pt x="23" y="28"/>
                    <a:pt x="25" y="2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0" name="Freeform 131">
              <a:extLst>
                <a:ext uri="{FF2B5EF4-FFF2-40B4-BE49-F238E27FC236}">
                  <a16:creationId xmlns:a16="http://schemas.microsoft.com/office/drawing/2014/main" id="{24FCE81C-986D-4DEB-B265-DF29F7C07DB0}"/>
                </a:ext>
              </a:extLst>
            </p:cNvPr>
            <p:cNvSpPr>
              <a:spLocks/>
            </p:cNvSpPr>
            <p:nvPr/>
          </p:nvSpPr>
          <p:spPr bwMode="auto">
            <a:xfrm>
              <a:off x="1177623" y="2932257"/>
              <a:ext cx="72658" cy="34619"/>
            </a:xfrm>
            <a:custGeom>
              <a:avLst/>
              <a:gdLst>
                <a:gd name="T0" fmla="*/ 3 w 21"/>
                <a:gd name="T1" fmla="*/ 0 h 10"/>
                <a:gd name="T2" fmla="*/ 14 w 21"/>
                <a:gd name="T3" fmla="*/ 10 h 10"/>
                <a:gd name="T4" fmla="*/ 21 w 21"/>
                <a:gd name="T5" fmla="*/ 8 h 10"/>
                <a:gd name="T6" fmla="*/ 3 w 21"/>
                <a:gd name="T7" fmla="*/ 0 h 10"/>
              </a:gdLst>
              <a:ahLst/>
              <a:cxnLst>
                <a:cxn ang="0">
                  <a:pos x="T0" y="T1"/>
                </a:cxn>
                <a:cxn ang="0">
                  <a:pos x="T2" y="T3"/>
                </a:cxn>
                <a:cxn ang="0">
                  <a:pos x="T4" y="T5"/>
                </a:cxn>
                <a:cxn ang="0">
                  <a:pos x="T6" y="T7"/>
                </a:cxn>
              </a:cxnLst>
              <a:rect l="0" t="0" r="r" b="b"/>
              <a:pathLst>
                <a:path w="21" h="10">
                  <a:moveTo>
                    <a:pt x="3" y="0"/>
                  </a:moveTo>
                  <a:cubicBezTo>
                    <a:pt x="0" y="7"/>
                    <a:pt x="14" y="4"/>
                    <a:pt x="14" y="10"/>
                  </a:cubicBezTo>
                  <a:cubicBezTo>
                    <a:pt x="17" y="10"/>
                    <a:pt x="17" y="7"/>
                    <a:pt x="21" y="8"/>
                  </a:cubicBezTo>
                  <a:cubicBezTo>
                    <a:pt x="20" y="1"/>
                    <a:pt x="11" y="1"/>
                    <a:pt x="3"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1" name="Freeform 132">
              <a:extLst>
                <a:ext uri="{FF2B5EF4-FFF2-40B4-BE49-F238E27FC236}">
                  <a16:creationId xmlns:a16="http://schemas.microsoft.com/office/drawing/2014/main" id="{A84540A1-23B5-4873-A5B5-6D24A45CD6D8}"/>
                </a:ext>
              </a:extLst>
            </p:cNvPr>
            <p:cNvSpPr>
              <a:spLocks/>
            </p:cNvSpPr>
            <p:nvPr/>
          </p:nvSpPr>
          <p:spPr bwMode="auto">
            <a:xfrm>
              <a:off x="4490795" y="3149003"/>
              <a:ext cx="164206" cy="316087"/>
            </a:xfrm>
            <a:custGeom>
              <a:avLst/>
              <a:gdLst>
                <a:gd name="T0" fmla="*/ 6 w 48"/>
                <a:gd name="T1" fmla="*/ 26 h 89"/>
                <a:gd name="T2" fmla="*/ 5 w 48"/>
                <a:gd name="T3" fmla="*/ 37 h 89"/>
                <a:gd name="T4" fmla="*/ 7 w 48"/>
                <a:gd name="T5" fmla="*/ 31 h 89"/>
                <a:gd name="T6" fmla="*/ 6 w 48"/>
                <a:gd name="T7" fmla="*/ 43 h 89"/>
                <a:gd name="T8" fmla="*/ 16 w 48"/>
                <a:gd name="T9" fmla="*/ 43 h 89"/>
                <a:gd name="T10" fmla="*/ 19 w 48"/>
                <a:gd name="T11" fmla="*/ 50 h 89"/>
                <a:gd name="T12" fmla="*/ 19 w 48"/>
                <a:gd name="T13" fmla="*/ 56 h 89"/>
                <a:gd name="T14" fmla="*/ 9 w 48"/>
                <a:gd name="T15" fmla="*/ 62 h 89"/>
                <a:gd name="T16" fmla="*/ 12 w 48"/>
                <a:gd name="T17" fmla="*/ 64 h 89"/>
                <a:gd name="T18" fmla="*/ 6 w 48"/>
                <a:gd name="T19" fmla="*/ 71 h 89"/>
                <a:gd name="T20" fmla="*/ 15 w 48"/>
                <a:gd name="T21" fmla="*/ 75 h 89"/>
                <a:gd name="T22" fmla="*/ 1 w 48"/>
                <a:gd name="T23" fmla="*/ 87 h 89"/>
                <a:gd name="T24" fmla="*/ 7 w 48"/>
                <a:gd name="T25" fmla="*/ 89 h 89"/>
                <a:gd name="T26" fmla="*/ 16 w 48"/>
                <a:gd name="T27" fmla="*/ 87 h 89"/>
                <a:gd name="T28" fmla="*/ 19 w 48"/>
                <a:gd name="T29" fmla="*/ 83 h 89"/>
                <a:gd name="T30" fmla="*/ 46 w 48"/>
                <a:gd name="T31" fmla="*/ 74 h 89"/>
                <a:gd name="T32" fmla="*/ 43 w 48"/>
                <a:gd name="T33" fmla="*/ 73 h 89"/>
                <a:gd name="T34" fmla="*/ 48 w 48"/>
                <a:gd name="T35" fmla="*/ 69 h 89"/>
                <a:gd name="T36" fmla="*/ 48 w 48"/>
                <a:gd name="T37" fmla="*/ 62 h 89"/>
                <a:gd name="T38" fmla="*/ 40 w 48"/>
                <a:gd name="T39" fmla="*/ 59 h 89"/>
                <a:gd name="T40" fmla="*/ 29 w 48"/>
                <a:gd name="T41" fmla="*/ 35 h 89"/>
                <a:gd name="T42" fmla="*/ 21 w 48"/>
                <a:gd name="T43" fmla="*/ 26 h 89"/>
                <a:gd name="T44" fmla="*/ 27 w 48"/>
                <a:gd name="T45" fmla="*/ 14 h 89"/>
                <a:gd name="T46" fmla="*/ 14 w 48"/>
                <a:gd name="T47" fmla="*/ 12 h 89"/>
                <a:gd name="T48" fmla="*/ 20 w 48"/>
                <a:gd name="T49" fmla="*/ 3 h 89"/>
                <a:gd name="T50" fmla="*/ 8 w 48"/>
                <a:gd name="T51" fmla="*/ 1 h 89"/>
                <a:gd name="T52" fmla="*/ 2 w 48"/>
                <a:gd name="T53" fmla="*/ 12 h 89"/>
                <a:gd name="T54" fmla="*/ 1 w 48"/>
                <a:gd name="T55" fmla="*/ 26 h 89"/>
                <a:gd name="T56" fmla="*/ 6 w 48"/>
                <a:gd name="T57" fmla="*/ 2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89">
                  <a:moveTo>
                    <a:pt x="6" y="26"/>
                  </a:moveTo>
                  <a:cubicBezTo>
                    <a:pt x="4" y="28"/>
                    <a:pt x="0" y="36"/>
                    <a:pt x="5" y="37"/>
                  </a:cubicBezTo>
                  <a:cubicBezTo>
                    <a:pt x="7" y="37"/>
                    <a:pt x="5" y="32"/>
                    <a:pt x="7" y="31"/>
                  </a:cubicBezTo>
                  <a:cubicBezTo>
                    <a:pt x="10" y="36"/>
                    <a:pt x="7" y="38"/>
                    <a:pt x="6" y="43"/>
                  </a:cubicBezTo>
                  <a:cubicBezTo>
                    <a:pt x="9" y="45"/>
                    <a:pt x="15" y="42"/>
                    <a:pt x="16" y="43"/>
                  </a:cubicBezTo>
                  <a:cubicBezTo>
                    <a:pt x="14" y="46"/>
                    <a:pt x="17" y="49"/>
                    <a:pt x="19" y="50"/>
                  </a:cubicBezTo>
                  <a:cubicBezTo>
                    <a:pt x="19" y="54"/>
                    <a:pt x="18" y="54"/>
                    <a:pt x="19" y="56"/>
                  </a:cubicBezTo>
                  <a:cubicBezTo>
                    <a:pt x="14" y="56"/>
                    <a:pt x="10" y="58"/>
                    <a:pt x="9" y="62"/>
                  </a:cubicBezTo>
                  <a:cubicBezTo>
                    <a:pt x="10" y="62"/>
                    <a:pt x="12" y="62"/>
                    <a:pt x="12" y="64"/>
                  </a:cubicBezTo>
                  <a:cubicBezTo>
                    <a:pt x="12" y="69"/>
                    <a:pt x="5" y="66"/>
                    <a:pt x="6" y="71"/>
                  </a:cubicBezTo>
                  <a:cubicBezTo>
                    <a:pt x="6" y="75"/>
                    <a:pt x="14" y="72"/>
                    <a:pt x="15" y="75"/>
                  </a:cubicBezTo>
                  <a:cubicBezTo>
                    <a:pt x="8" y="76"/>
                    <a:pt x="8" y="85"/>
                    <a:pt x="1" y="87"/>
                  </a:cubicBezTo>
                  <a:cubicBezTo>
                    <a:pt x="3" y="88"/>
                    <a:pt x="6" y="88"/>
                    <a:pt x="7" y="89"/>
                  </a:cubicBezTo>
                  <a:cubicBezTo>
                    <a:pt x="8" y="85"/>
                    <a:pt x="13" y="85"/>
                    <a:pt x="16" y="87"/>
                  </a:cubicBezTo>
                  <a:cubicBezTo>
                    <a:pt x="17" y="86"/>
                    <a:pt x="18" y="84"/>
                    <a:pt x="19" y="83"/>
                  </a:cubicBezTo>
                  <a:cubicBezTo>
                    <a:pt x="27" y="81"/>
                    <a:pt x="43" y="86"/>
                    <a:pt x="46" y="74"/>
                  </a:cubicBezTo>
                  <a:cubicBezTo>
                    <a:pt x="44" y="73"/>
                    <a:pt x="43" y="75"/>
                    <a:pt x="43" y="73"/>
                  </a:cubicBezTo>
                  <a:cubicBezTo>
                    <a:pt x="44" y="71"/>
                    <a:pt x="46" y="70"/>
                    <a:pt x="48" y="69"/>
                  </a:cubicBezTo>
                  <a:cubicBezTo>
                    <a:pt x="48" y="66"/>
                    <a:pt x="48" y="64"/>
                    <a:pt x="48" y="62"/>
                  </a:cubicBezTo>
                  <a:cubicBezTo>
                    <a:pt x="46" y="61"/>
                    <a:pt x="44" y="59"/>
                    <a:pt x="40" y="59"/>
                  </a:cubicBezTo>
                  <a:cubicBezTo>
                    <a:pt x="38" y="49"/>
                    <a:pt x="30" y="46"/>
                    <a:pt x="29" y="35"/>
                  </a:cubicBezTo>
                  <a:cubicBezTo>
                    <a:pt x="25" y="32"/>
                    <a:pt x="22" y="29"/>
                    <a:pt x="21" y="26"/>
                  </a:cubicBezTo>
                  <a:cubicBezTo>
                    <a:pt x="25" y="24"/>
                    <a:pt x="25" y="18"/>
                    <a:pt x="27" y="14"/>
                  </a:cubicBezTo>
                  <a:cubicBezTo>
                    <a:pt x="24" y="11"/>
                    <a:pt x="16" y="12"/>
                    <a:pt x="14" y="12"/>
                  </a:cubicBezTo>
                  <a:cubicBezTo>
                    <a:pt x="15" y="7"/>
                    <a:pt x="21" y="8"/>
                    <a:pt x="20" y="3"/>
                  </a:cubicBezTo>
                  <a:cubicBezTo>
                    <a:pt x="16" y="0"/>
                    <a:pt x="11" y="4"/>
                    <a:pt x="8" y="1"/>
                  </a:cubicBezTo>
                  <a:cubicBezTo>
                    <a:pt x="5" y="6"/>
                    <a:pt x="6" y="9"/>
                    <a:pt x="2" y="12"/>
                  </a:cubicBezTo>
                  <a:cubicBezTo>
                    <a:pt x="5" y="15"/>
                    <a:pt x="2" y="21"/>
                    <a:pt x="1" y="26"/>
                  </a:cubicBezTo>
                  <a:cubicBezTo>
                    <a:pt x="3" y="28"/>
                    <a:pt x="5" y="24"/>
                    <a:pt x="6" y="2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2" name="Freeform 133">
              <a:extLst>
                <a:ext uri="{FF2B5EF4-FFF2-40B4-BE49-F238E27FC236}">
                  <a16:creationId xmlns:a16="http://schemas.microsoft.com/office/drawing/2014/main" id="{E2A15CA8-C92D-49EA-A9F3-7BB33F20B7EB}"/>
                </a:ext>
              </a:extLst>
            </p:cNvPr>
            <p:cNvSpPr>
              <a:spLocks/>
            </p:cNvSpPr>
            <p:nvPr/>
          </p:nvSpPr>
          <p:spPr bwMode="auto">
            <a:xfrm>
              <a:off x="1892570" y="3159537"/>
              <a:ext cx="47955" cy="84290"/>
            </a:xfrm>
            <a:custGeom>
              <a:avLst/>
              <a:gdLst>
                <a:gd name="T0" fmla="*/ 0 w 14"/>
                <a:gd name="T1" fmla="*/ 5 h 24"/>
                <a:gd name="T2" fmla="*/ 12 w 14"/>
                <a:gd name="T3" fmla="*/ 24 h 24"/>
                <a:gd name="T4" fmla="*/ 10 w 14"/>
                <a:gd name="T5" fmla="*/ 4 h 24"/>
                <a:gd name="T6" fmla="*/ 0 w 14"/>
                <a:gd name="T7" fmla="*/ 5 h 24"/>
              </a:gdLst>
              <a:ahLst/>
              <a:cxnLst>
                <a:cxn ang="0">
                  <a:pos x="T0" y="T1"/>
                </a:cxn>
                <a:cxn ang="0">
                  <a:pos x="T2" y="T3"/>
                </a:cxn>
                <a:cxn ang="0">
                  <a:pos x="T4" y="T5"/>
                </a:cxn>
                <a:cxn ang="0">
                  <a:pos x="T6" y="T7"/>
                </a:cxn>
              </a:cxnLst>
              <a:rect l="0" t="0" r="r" b="b"/>
              <a:pathLst>
                <a:path w="14" h="24">
                  <a:moveTo>
                    <a:pt x="0" y="5"/>
                  </a:moveTo>
                  <a:cubicBezTo>
                    <a:pt x="5" y="11"/>
                    <a:pt x="7" y="18"/>
                    <a:pt x="12" y="24"/>
                  </a:cubicBezTo>
                  <a:cubicBezTo>
                    <a:pt x="14" y="17"/>
                    <a:pt x="10" y="11"/>
                    <a:pt x="10" y="4"/>
                  </a:cubicBezTo>
                  <a:cubicBezTo>
                    <a:pt x="7" y="3"/>
                    <a:pt x="2" y="0"/>
                    <a:pt x="0"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3" name="Freeform 134">
              <a:extLst>
                <a:ext uri="{FF2B5EF4-FFF2-40B4-BE49-F238E27FC236}">
                  <a16:creationId xmlns:a16="http://schemas.microsoft.com/office/drawing/2014/main" id="{8CCF9327-EFA2-4A04-A50C-8427528FD43E}"/>
                </a:ext>
              </a:extLst>
            </p:cNvPr>
            <p:cNvSpPr>
              <a:spLocks/>
            </p:cNvSpPr>
            <p:nvPr/>
          </p:nvSpPr>
          <p:spPr bwMode="auto">
            <a:xfrm>
              <a:off x="1532189" y="3180609"/>
              <a:ext cx="53767" cy="42144"/>
            </a:xfrm>
            <a:custGeom>
              <a:avLst/>
              <a:gdLst>
                <a:gd name="T0" fmla="*/ 8 w 16"/>
                <a:gd name="T1" fmla="*/ 0 h 12"/>
                <a:gd name="T2" fmla="*/ 6 w 16"/>
                <a:gd name="T3" fmla="*/ 4 h 12"/>
                <a:gd name="T4" fmla="*/ 4 w 16"/>
                <a:gd name="T5" fmla="*/ 2 h 12"/>
                <a:gd name="T6" fmla="*/ 0 w 16"/>
                <a:gd name="T7" fmla="*/ 8 h 12"/>
                <a:gd name="T8" fmla="*/ 8 w 16"/>
                <a:gd name="T9" fmla="*/ 12 h 12"/>
                <a:gd name="T10" fmla="*/ 16 w 16"/>
                <a:gd name="T11" fmla="*/ 4 h 12"/>
                <a:gd name="T12" fmla="*/ 8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8" y="0"/>
                  </a:moveTo>
                  <a:cubicBezTo>
                    <a:pt x="8" y="2"/>
                    <a:pt x="8" y="4"/>
                    <a:pt x="6" y="4"/>
                  </a:cubicBezTo>
                  <a:cubicBezTo>
                    <a:pt x="6" y="3"/>
                    <a:pt x="5" y="2"/>
                    <a:pt x="4" y="2"/>
                  </a:cubicBezTo>
                  <a:cubicBezTo>
                    <a:pt x="3" y="5"/>
                    <a:pt x="0" y="5"/>
                    <a:pt x="0" y="8"/>
                  </a:cubicBezTo>
                  <a:cubicBezTo>
                    <a:pt x="2" y="10"/>
                    <a:pt x="4" y="12"/>
                    <a:pt x="8" y="12"/>
                  </a:cubicBezTo>
                  <a:cubicBezTo>
                    <a:pt x="9" y="8"/>
                    <a:pt x="13" y="6"/>
                    <a:pt x="16" y="4"/>
                  </a:cubicBezTo>
                  <a:cubicBezTo>
                    <a:pt x="14" y="2"/>
                    <a:pt x="12" y="0"/>
                    <a:pt x="8"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4" name="Freeform 135">
              <a:extLst>
                <a:ext uri="{FF2B5EF4-FFF2-40B4-BE49-F238E27FC236}">
                  <a16:creationId xmlns:a16="http://schemas.microsoft.com/office/drawing/2014/main" id="{5972C7B0-EDDF-4F9A-9EF7-94607230E578}"/>
                </a:ext>
              </a:extLst>
            </p:cNvPr>
            <p:cNvSpPr>
              <a:spLocks/>
            </p:cNvSpPr>
            <p:nvPr/>
          </p:nvSpPr>
          <p:spPr bwMode="auto">
            <a:xfrm>
              <a:off x="1953602" y="3240816"/>
              <a:ext cx="30517" cy="54186"/>
            </a:xfrm>
            <a:custGeom>
              <a:avLst/>
              <a:gdLst>
                <a:gd name="T0" fmla="*/ 9 w 9"/>
                <a:gd name="T1" fmla="*/ 15 h 15"/>
                <a:gd name="T2" fmla="*/ 0 w 9"/>
                <a:gd name="T3" fmla="*/ 0 h 15"/>
                <a:gd name="T4" fmla="*/ 9 w 9"/>
                <a:gd name="T5" fmla="*/ 15 h 15"/>
              </a:gdLst>
              <a:ahLst/>
              <a:cxnLst>
                <a:cxn ang="0">
                  <a:pos x="T0" y="T1"/>
                </a:cxn>
                <a:cxn ang="0">
                  <a:pos x="T2" y="T3"/>
                </a:cxn>
                <a:cxn ang="0">
                  <a:pos x="T4" y="T5"/>
                </a:cxn>
              </a:cxnLst>
              <a:rect l="0" t="0" r="r" b="b"/>
              <a:pathLst>
                <a:path w="9" h="15">
                  <a:moveTo>
                    <a:pt x="9" y="15"/>
                  </a:moveTo>
                  <a:cubicBezTo>
                    <a:pt x="8" y="8"/>
                    <a:pt x="7" y="1"/>
                    <a:pt x="0" y="0"/>
                  </a:cubicBezTo>
                  <a:cubicBezTo>
                    <a:pt x="0" y="8"/>
                    <a:pt x="4" y="15"/>
                    <a:pt x="9" y="1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5" name="Freeform 136">
              <a:extLst>
                <a:ext uri="{FF2B5EF4-FFF2-40B4-BE49-F238E27FC236}">
                  <a16:creationId xmlns:a16="http://schemas.microsoft.com/office/drawing/2014/main" id="{7ACC44B6-9703-4573-9107-F039FB3501C0}"/>
                </a:ext>
              </a:extLst>
            </p:cNvPr>
            <p:cNvSpPr>
              <a:spLocks/>
            </p:cNvSpPr>
            <p:nvPr/>
          </p:nvSpPr>
          <p:spPr bwMode="auto">
            <a:xfrm>
              <a:off x="4397793" y="3276941"/>
              <a:ext cx="113345" cy="138476"/>
            </a:xfrm>
            <a:custGeom>
              <a:avLst/>
              <a:gdLst>
                <a:gd name="T0" fmla="*/ 2 w 33"/>
                <a:gd name="T1" fmla="*/ 33 h 39"/>
                <a:gd name="T2" fmla="*/ 7 w 33"/>
                <a:gd name="T3" fmla="*/ 39 h 39"/>
                <a:gd name="T4" fmla="*/ 28 w 33"/>
                <a:gd name="T5" fmla="*/ 32 h 39"/>
                <a:gd name="T6" fmla="*/ 28 w 33"/>
                <a:gd name="T7" fmla="*/ 16 h 39"/>
                <a:gd name="T8" fmla="*/ 29 w 33"/>
                <a:gd name="T9" fmla="*/ 1 h 39"/>
                <a:gd name="T10" fmla="*/ 12 w 33"/>
                <a:gd name="T11" fmla="*/ 9 h 39"/>
                <a:gd name="T12" fmla="*/ 14 w 33"/>
                <a:gd name="T13" fmla="*/ 9 h 39"/>
                <a:gd name="T14" fmla="*/ 6 w 33"/>
                <a:gd name="T15" fmla="*/ 16 h 39"/>
                <a:gd name="T16" fmla="*/ 4 w 33"/>
                <a:gd name="T17" fmla="*/ 20 h 39"/>
                <a:gd name="T18" fmla="*/ 9 w 33"/>
                <a:gd name="T19" fmla="*/ 23 h 39"/>
                <a:gd name="T20" fmla="*/ 2 w 33"/>
                <a:gd name="T2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2" y="33"/>
                  </a:moveTo>
                  <a:cubicBezTo>
                    <a:pt x="5" y="35"/>
                    <a:pt x="5" y="36"/>
                    <a:pt x="7" y="39"/>
                  </a:cubicBezTo>
                  <a:cubicBezTo>
                    <a:pt x="16" y="39"/>
                    <a:pt x="18" y="32"/>
                    <a:pt x="28" y="32"/>
                  </a:cubicBezTo>
                  <a:cubicBezTo>
                    <a:pt x="29" y="27"/>
                    <a:pt x="30" y="21"/>
                    <a:pt x="28" y="16"/>
                  </a:cubicBezTo>
                  <a:cubicBezTo>
                    <a:pt x="33" y="14"/>
                    <a:pt x="33" y="4"/>
                    <a:pt x="29" y="1"/>
                  </a:cubicBezTo>
                  <a:cubicBezTo>
                    <a:pt x="21" y="1"/>
                    <a:pt x="15" y="0"/>
                    <a:pt x="12" y="9"/>
                  </a:cubicBezTo>
                  <a:cubicBezTo>
                    <a:pt x="13" y="9"/>
                    <a:pt x="14" y="8"/>
                    <a:pt x="14" y="9"/>
                  </a:cubicBezTo>
                  <a:cubicBezTo>
                    <a:pt x="11" y="10"/>
                    <a:pt x="0" y="12"/>
                    <a:pt x="6" y="16"/>
                  </a:cubicBezTo>
                  <a:cubicBezTo>
                    <a:pt x="5" y="19"/>
                    <a:pt x="5" y="18"/>
                    <a:pt x="4" y="20"/>
                  </a:cubicBezTo>
                  <a:cubicBezTo>
                    <a:pt x="6" y="23"/>
                    <a:pt x="8" y="20"/>
                    <a:pt x="9" y="23"/>
                  </a:cubicBezTo>
                  <a:cubicBezTo>
                    <a:pt x="8" y="29"/>
                    <a:pt x="6" y="30"/>
                    <a:pt x="2" y="33"/>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6" name="Freeform 137">
              <a:extLst>
                <a:ext uri="{FF2B5EF4-FFF2-40B4-BE49-F238E27FC236}">
                  <a16:creationId xmlns:a16="http://schemas.microsoft.com/office/drawing/2014/main" id="{F5BCBA0F-F362-4A67-8DEA-7AC0E8C28DBC}"/>
                </a:ext>
              </a:extLst>
            </p:cNvPr>
            <p:cNvSpPr>
              <a:spLocks/>
            </p:cNvSpPr>
            <p:nvPr/>
          </p:nvSpPr>
          <p:spPr bwMode="auto">
            <a:xfrm>
              <a:off x="1960867" y="3319087"/>
              <a:ext cx="34875" cy="36124"/>
            </a:xfrm>
            <a:custGeom>
              <a:avLst/>
              <a:gdLst>
                <a:gd name="T0" fmla="*/ 5 w 10"/>
                <a:gd name="T1" fmla="*/ 10 h 10"/>
                <a:gd name="T2" fmla="*/ 10 w 10"/>
                <a:gd name="T3" fmla="*/ 2 h 10"/>
                <a:gd name="T4" fmla="*/ 1 w 10"/>
                <a:gd name="T5" fmla="*/ 0 h 10"/>
                <a:gd name="T6" fmla="*/ 5 w 10"/>
                <a:gd name="T7" fmla="*/ 10 h 10"/>
              </a:gdLst>
              <a:ahLst/>
              <a:cxnLst>
                <a:cxn ang="0">
                  <a:pos x="T0" y="T1"/>
                </a:cxn>
                <a:cxn ang="0">
                  <a:pos x="T2" y="T3"/>
                </a:cxn>
                <a:cxn ang="0">
                  <a:pos x="T4" y="T5"/>
                </a:cxn>
                <a:cxn ang="0">
                  <a:pos x="T6" y="T7"/>
                </a:cxn>
              </a:cxnLst>
              <a:rect l="0" t="0" r="r" b="b"/>
              <a:pathLst>
                <a:path w="10" h="10">
                  <a:moveTo>
                    <a:pt x="5" y="10"/>
                  </a:moveTo>
                  <a:cubicBezTo>
                    <a:pt x="8" y="9"/>
                    <a:pt x="8" y="5"/>
                    <a:pt x="10" y="2"/>
                  </a:cubicBezTo>
                  <a:cubicBezTo>
                    <a:pt x="8" y="1"/>
                    <a:pt x="4" y="0"/>
                    <a:pt x="1" y="0"/>
                  </a:cubicBezTo>
                  <a:cubicBezTo>
                    <a:pt x="0" y="5"/>
                    <a:pt x="1" y="9"/>
                    <a:pt x="5" y="1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7" name="Freeform 138">
              <a:extLst>
                <a:ext uri="{FF2B5EF4-FFF2-40B4-BE49-F238E27FC236}">
                  <a16:creationId xmlns:a16="http://schemas.microsoft.com/office/drawing/2014/main" id="{5519F84F-C64B-48C1-8F8E-90CADCB16348}"/>
                </a:ext>
              </a:extLst>
            </p:cNvPr>
            <p:cNvSpPr>
              <a:spLocks/>
            </p:cNvSpPr>
            <p:nvPr/>
          </p:nvSpPr>
          <p:spPr bwMode="auto">
            <a:xfrm>
              <a:off x="1280796" y="3322097"/>
              <a:ext cx="24704" cy="25589"/>
            </a:xfrm>
            <a:custGeom>
              <a:avLst/>
              <a:gdLst>
                <a:gd name="T0" fmla="*/ 1 w 7"/>
                <a:gd name="T1" fmla="*/ 1 h 7"/>
                <a:gd name="T2" fmla="*/ 2 w 7"/>
                <a:gd name="T3" fmla="*/ 6 h 7"/>
                <a:gd name="T4" fmla="*/ 7 w 7"/>
                <a:gd name="T5" fmla="*/ 1 h 7"/>
                <a:gd name="T6" fmla="*/ 1 w 7"/>
                <a:gd name="T7" fmla="*/ 1 h 7"/>
              </a:gdLst>
              <a:ahLst/>
              <a:cxnLst>
                <a:cxn ang="0">
                  <a:pos x="T0" y="T1"/>
                </a:cxn>
                <a:cxn ang="0">
                  <a:pos x="T2" y="T3"/>
                </a:cxn>
                <a:cxn ang="0">
                  <a:pos x="T4" y="T5"/>
                </a:cxn>
                <a:cxn ang="0">
                  <a:pos x="T6" y="T7"/>
                </a:cxn>
              </a:cxnLst>
              <a:rect l="0" t="0" r="r" b="b"/>
              <a:pathLst>
                <a:path w="7" h="7">
                  <a:moveTo>
                    <a:pt x="1" y="1"/>
                  </a:moveTo>
                  <a:cubicBezTo>
                    <a:pt x="0" y="3"/>
                    <a:pt x="2" y="3"/>
                    <a:pt x="2" y="6"/>
                  </a:cubicBezTo>
                  <a:cubicBezTo>
                    <a:pt x="5" y="7"/>
                    <a:pt x="6" y="4"/>
                    <a:pt x="7" y="1"/>
                  </a:cubicBezTo>
                  <a:cubicBezTo>
                    <a:pt x="4" y="0"/>
                    <a:pt x="4" y="0"/>
                    <a:pt x="1" y="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8" name="Freeform 139">
              <a:extLst>
                <a:ext uri="{FF2B5EF4-FFF2-40B4-BE49-F238E27FC236}">
                  <a16:creationId xmlns:a16="http://schemas.microsoft.com/office/drawing/2014/main" id="{CD8CD14F-25E4-4399-992B-7E24B1F0DAC8}"/>
                </a:ext>
              </a:extLst>
            </p:cNvPr>
            <p:cNvSpPr>
              <a:spLocks/>
            </p:cNvSpPr>
            <p:nvPr/>
          </p:nvSpPr>
          <p:spPr bwMode="auto">
            <a:xfrm>
              <a:off x="1253187" y="3337148"/>
              <a:ext cx="20344" cy="21073"/>
            </a:xfrm>
            <a:custGeom>
              <a:avLst/>
              <a:gdLst>
                <a:gd name="T0" fmla="*/ 2 w 6"/>
                <a:gd name="T1" fmla="*/ 0 h 6"/>
                <a:gd name="T2" fmla="*/ 1 w 6"/>
                <a:gd name="T3" fmla="*/ 4 h 6"/>
                <a:gd name="T4" fmla="*/ 6 w 6"/>
                <a:gd name="T5" fmla="*/ 2 h 6"/>
                <a:gd name="T6" fmla="*/ 2 w 6"/>
                <a:gd name="T7" fmla="*/ 0 h 6"/>
              </a:gdLst>
              <a:ahLst/>
              <a:cxnLst>
                <a:cxn ang="0">
                  <a:pos x="T0" y="T1"/>
                </a:cxn>
                <a:cxn ang="0">
                  <a:pos x="T2" y="T3"/>
                </a:cxn>
                <a:cxn ang="0">
                  <a:pos x="T4" y="T5"/>
                </a:cxn>
                <a:cxn ang="0">
                  <a:pos x="T6" y="T7"/>
                </a:cxn>
              </a:cxnLst>
              <a:rect l="0" t="0" r="r" b="b"/>
              <a:pathLst>
                <a:path w="6" h="6">
                  <a:moveTo>
                    <a:pt x="2" y="0"/>
                  </a:moveTo>
                  <a:cubicBezTo>
                    <a:pt x="2" y="1"/>
                    <a:pt x="0" y="2"/>
                    <a:pt x="1" y="4"/>
                  </a:cubicBezTo>
                  <a:cubicBezTo>
                    <a:pt x="2" y="6"/>
                    <a:pt x="6" y="5"/>
                    <a:pt x="6" y="2"/>
                  </a:cubicBezTo>
                  <a:cubicBezTo>
                    <a:pt x="5" y="1"/>
                    <a:pt x="5" y="0"/>
                    <a:pt x="2"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39" name="Freeform 140">
              <a:extLst>
                <a:ext uri="{FF2B5EF4-FFF2-40B4-BE49-F238E27FC236}">
                  <a16:creationId xmlns:a16="http://schemas.microsoft.com/office/drawing/2014/main" id="{197C171C-02F5-4523-AD4A-D9B6FC35E3D8}"/>
                </a:ext>
              </a:extLst>
            </p:cNvPr>
            <p:cNvSpPr>
              <a:spLocks/>
            </p:cNvSpPr>
            <p:nvPr/>
          </p:nvSpPr>
          <p:spPr bwMode="auto">
            <a:xfrm>
              <a:off x="2053869" y="3428964"/>
              <a:ext cx="106080" cy="82785"/>
            </a:xfrm>
            <a:custGeom>
              <a:avLst/>
              <a:gdLst>
                <a:gd name="T0" fmla="*/ 31 w 31"/>
                <a:gd name="T1" fmla="*/ 22 h 23"/>
                <a:gd name="T2" fmla="*/ 22 w 31"/>
                <a:gd name="T3" fmla="*/ 13 h 23"/>
                <a:gd name="T4" fmla="*/ 0 w 31"/>
                <a:gd name="T5" fmla="*/ 0 h 23"/>
                <a:gd name="T6" fmla="*/ 11 w 31"/>
                <a:gd name="T7" fmla="*/ 10 h 23"/>
                <a:gd name="T8" fmla="*/ 15 w 31"/>
                <a:gd name="T9" fmla="*/ 18 h 23"/>
                <a:gd name="T10" fmla="*/ 31 w 31"/>
                <a:gd name="T11" fmla="*/ 22 h 23"/>
              </a:gdLst>
              <a:ahLst/>
              <a:cxnLst>
                <a:cxn ang="0">
                  <a:pos x="T0" y="T1"/>
                </a:cxn>
                <a:cxn ang="0">
                  <a:pos x="T2" y="T3"/>
                </a:cxn>
                <a:cxn ang="0">
                  <a:pos x="T4" y="T5"/>
                </a:cxn>
                <a:cxn ang="0">
                  <a:pos x="T6" y="T7"/>
                </a:cxn>
                <a:cxn ang="0">
                  <a:pos x="T8" y="T9"/>
                </a:cxn>
                <a:cxn ang="0">
                  <a:pos x="T10" y="T11"/>
                </a:cxn>
              </a:cxnLst>
              <a:rect l="0" t="0" r="r" b="b"/>
              <a:pathLst>
                <a:path w="31" h="23">
                  <a:moveTo>
                    <a:pt x="31" y="22"/>
                  </a:moveTo>
                  <a:cubicBezTo>
                    <a:pt x="31" y="16"/>
                    <a:pt x="27" y="14"/>
                    <a:pt x="22" y="13"/>
                  </a:cubicBezTo>
                  <a:cubicBezTo>
                    <a:pt x="20" y="4"/>
                    <a:pt x="8" y="0"/>
                    <a:pt x="0" y="0"/>
                  </a:cubicBezTo>
                  <a:cubicBezTo>
                    <a:pt x="2" y="6"/>
                    <a:pt x="7" y="10"/>
                    <a:pt x="11" y="10"/>
                  </a:cubicBezTo>
                  <a:cubicBezTo>
                    <a:pt x="9" y="16"/>
                    <a:pt x="17" y="12"/>
                    <a:pt x="15" y="18"/>
                  </a:cubicBezTo>
                  <a:cubicBezTo>
                    <a:pt x="20" y="18"/>
                    <a:pt x="22" y="23"/>
                    <a:pt x="31" y="2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0" name="Freeform 141">
              <a:extLst>
                <a:ext uri="{FF2B5EF4-FFF2-40B4-BE49-F238E27FC236}">
                  <a16:creationId xmlns:a16="http://schemas.microsoft.com/office/drawing/2014/main" id="{4FFFDBF8-7244-4052-B94C-7AE554367B69}"/>
                </a:ext>
              </a:extLst>
            </p:cNvPr>
            <p:cNvSpPr>
              <a:spLocks/>
            </p:cNvSpPr>
            <p:nvPr/>
          </p:nvSpPr>
          <p:spPr bwMode="auto">
            <a:xfrm>
              <a:off x="7401444" y="3596040"/>
              <a:ext cx="117705" cy="124930"/>
            </a:xfrm>
            <a:custGeom>
              <a:avLst/>
              <a:gdLst>
                <a:gd name="T0" fmla="*/ 4 w 34"/>
                <a:gd name="T1" fmla="*/ 18 h 35"/>
                <a:gd name="T2" fmla="*/ 0 w 34"/>
                <a:gd name="T3" fmla="*/ 24 h 35"/>
                <a:gd name="T4" fmla="*/ 2 w 34"/>
                <a:gd name="T5" fmla="*/ 35 h 35"/>
                <a:gd name="T6" fmla="*/ 9 w 34"/>
                <a:gd name="T7" fmla="*/ 32 h 35"/>
                <a:gd name="T8" fmla="*/ 4 w 34"/>
                <a:gd name="T9" fmla="*/ 26 h 35"/>
                <a:gd name="T10" fmla="*/ 11 w 34"/>
                <a:gd name="T11" fmla="*/ 25 h 35"/>
                <a:gd name="T12" fmla="*/ 20 w 34"/>
                <a:gd name="T13" fmla="*/ 30 h 35"/>
                <a:gd name="T14" fmla="*/ 34 w 34"/>
                <a:gd name="T15" fmla="*/ 20 h 35"/>
                <a:gd name="T16" fmla="*/ 34 w 34"/>
                <a:gd name="T17" fmla="*/ 11 h 35"/>
                <a:gd name="T18" fmla="*/ 12 w 34"/>
                <a:gd name="T19" fmla="*/ 0 h 35"/>
                <a:gd name="T20" fmla="*/ 10 w 34"/>
                <a:gd name="T21" fmla="*/ 2 h 35"/>
                <a:gd name="T22" fmla="*/ 8 w 34"/>
                <a:gd name="T23" fmla="*/ 20 h 35"/>
                <a:gd name="T24" fmla="*/ 4 w 34"/>
                <a:gd name="T2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5">
                  <a:moveTo>
                    <a:pt x="4" y="18"/>
                  </a:moveTo>
                  <a:cubicBezTo>
                    <a:pt x="4" y="21"/>
                    <a:pt x="4" y="23"/>
                    <a:pt x="0" y="24"/>
                  </a:cubicBezTo>
                  <a:cubicBezTo>
                    <a:pt x="0" y="29"/>
                    <a:pt x="2" y="31"/>
                    <a:pt x="2" y="35"/>
                  </a:cubicBezTo>
                  <a:cubicBezTo>
                    <a:pt x="6" y="34"/>
                    <a:pt x="5" y="31"/>
                    <a:pt x="9" y="32"/>
                  </a:cubicBezTo>
                  <a:cubicBezTo>
                    <a:pt x="9" y="28"/>
                    <a:pt x="4" y="29"/>
                    <a:pt x="4" y="26"/>
                  </a:cubicBezTo>
                  <a:cubicBezTo>
                    <a:pt x="7" y="26"/>
                    <a:pt x="8" y="28"/>
                    <a:pt x="11" y="25"/>
                  </a:cubicBezTo>
                  <a:cubicBezTo>
                    <a:pt x="15" y="26"/>
                    <a:pt x="16" y="29"/>
                    <a:pt x="20" y="30"/>
                  </a:cubicBezTo>
                  <a:cubicBezTo>
                    <a:pt x="22" y="22"/>
                    <a:pt x="28" y="23"/>
                    <a:pt x="34" y="20"/>
                  </a:cubicBezTo>
                  <a:cubicBezTo>
                    <a:pt x="32" y="16"/>
                    <a:pt x="30" y="14"/>
                    <a:pt x="34" y="11"/>
                  </a:cubicBezTo>
                  <a:cubicBezTo>
                    <a:pt x="23" y="18"/>
                    <a:pt x="17" y="6"/>
                    <a:pt x="12" y="0"/>
                  </a:cubicBezTo>
                  <a:cubicBezTo>
                    <a:pt x="12" y="1"/>
                    <a:pt x="10" y="1"/>
                    <a:pt x="10" y="2"/>
                  </a:cubicBezTo>
                  <a:cubicBezTo>
                    <a:pt x="12" y="9"/>
                    <a:pt x="11" y="14"/>
                    <a:pt x="8" y="20"/>
                  </a:cubicBezTo>
                  <a:cubicBezTo>
                    <a:pt x="6" y="20"/>
                    <a:pt x="6" y="16"/>
                    <a:pt x="4" y="18"/>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1" name="Freeform 142">
              <a:extLst>
                <a:ext uri="{FF2B5EF4-FFF2-40B4-BE49-F238E27FC236}">
                  <a16:creationId xmlns:a16="http://schemas.microsoft.com/office/drawing/2014/main" id="{BE421D02-4AC9-493F-9CD1-D2F76DCF9923}"/>
                </a:ext>
              </a:extLst>
            </p:cNvPr>
            <p:cNvSpPr>
              <a:spLocks/>
            </p:cNvSpPr>
            <p:nvPr/>
          </p:nvSpPr>
          <p:spPr bwMode="auto">
            <a:xfrm>
              <a:off x="4785782" y="3668286"/>
              <a:ext cx="30517" cy="52682"/>
            </a:xfrm>
            <a:custGeom>
              <a:avLst/>
              <a:gdLst>
                <a:gd name="T0" fmla="*/ 4 w 9"/>
                <a:gd name="T1" fmla="*/ 0 h 15"/>
                <a:gd name="T2" fmla="*/ 0 w 9"/>
                <a:gd name="T3" fmla="*/ 4 h 15"/>
                <a:gd name="T4" fmla="*/ 5 w 9"/>
                <a:gd name="T5" fmla="*/ 15 h 15"/>
                <a:gd name="T6" fmla="*/ 4 w 9"/>
                <a:gd name="T7" fmla="*/ 0 h 15"/>
              </a:gdLst>
              <a:ahLst/>
              <a:cxnLst>
                <a:cxn ang="0">
                  <a:pos x="T0" y="T1"/>
                </a:cxn>
                <a:cxn ang="0">
                  <a:pos x="T2" y="T3"/>
                </a:cxn>
                <a:cxn ang="0">
                  <a:pos x="T4" y="T5"/>
                </a:cxn>
                <a:cxn ang="0">
                  <a:pos x="T6" y="T7"/>
                </a:cxn>
              </a:cxnLst>
              <a:rect l="0" t="0" r="r" b="b"/>
              <a:pathLst>
                <a:path w="9" h="15">
                  <a:moveTo>
                    <a:pt x="4" y="0"/>
                  </a:moveTo>
                  <a:cubicBezTo>
                    <a:pt x="4" y="2"/>
                    <a:pt x="2" y="3"/>
                    <a:pt x="0" y="4"/>
                  </a:cubicBezTo>
                  <a:cubicBezTo>
                    <a:pt x="0" y="10"/>
                    <a:pt x="1" y="14"/>
                    <a:pt x="5" y="15"/>
                  </a:cubicBezTo>
                  <a:cubicBezTo>
                    <a:pt x="6" y="11"/>
                    <a:pt x="9" y="3"/>
                    <a:pt x="4"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2" name="Freeform 143">
              <a:extLst>
                <a:ext uri="{FF2B5EF4-FFF2-40B4-BE49-F238E27FC236}">
                  <a16:creationId xmlns:a16="http://schemas.microsoft.com/office/drawing/2014/main" id="{20607BF4-FB51-4ACC-A373-870D7C2460CD}"/>
                </a:ext>
              </a:extLst>
            </p:cNvPr>
            <p:cNvSpPr>
              <a:spLocks/>
            </p:cNvSpPr>
            <p:nvPr/>
          </p:nvSpPr>
          <p:spPr bwMode="auto">
            <a:xfrm>
              <a:off x="4775611" y="3717959"/>
              <a:ext cx="45049" cy="70743"/>
            </a:xfrm>
            <a:custGeom>
              <a:avLst/>
              <a:gdLst>
                <a:gd name="T0" fmla="*/ 1 w 13"/>
                <a:gd name="T1" fmla="*/ 17 h 20"/>
                <a:gd name="T2" fmla="*/ 6 w 13"/>
                <a:gd name="T3" fmla="*/ 20 h 20"/>
                <a:gd name="T4" fmla="*/ 10 w 13"/>
                <a:gd name="T5" fmla="*/ 18 h 20"/>
                <a:gd name="T6" fmla="*/ 12 w 13"/>
                <a:gd name="T7" fmla="*/ 6 h 20"/>
                <a:gd name="T8" fmla="*/ 0 w 13"/>
                <a:gd name="T9" fmla="*/ 4 h 20"/>
                <a:gd name="T10" fmla="*/ 1 w 13"/>
                <a:gd name="T11" fmla="*/ 17 h 20"/>
              </a:gdLst>
              <a:ahLst/>
              <a:cxnLst>
                <a:cxn ang="0">
                  <a:pos x="T0" y="T1"/>
                </a:cxn>
                <a:cxn ang="0">
                  <a:pos x="T2" y="T3"/>
                </a:cxn>
                <a:cxn ang="0">
                  <a:pos x="T4" y="T5"/>
                </a:cxn>
                <a:cxn ang="0">
                  <a:pos x="T6" y="T7"/>
                </a:cxn>
                <a:cxn ang="0">
                  <a:pos x="T8" y="T9"/>
                </a:cxn>
                <a:cxn ang="0">
                  <a:pos x="T10" y="T11"/>
                </a:cxn>
              </a:cxnLst>
              <a:rect l="0" t="0" r="r" b="b"/>
              <a:pathLst>
                <a:path w="13" h="20">
                  <a:moveTo>
                    <a:pt x="1" y="17"/>
                  </a:moveTo>
                  <a:cubicBezTo>
                    <a:pt x="4" y="17"/>
                    <a:pt x="3" y="20"/>
                    <a:pt x="6" y="20"/>
                  </a:cubicBezTo>
                  <a:cubicBezTo>
                    <a:pt x="6" y="17"/>
                    <a:pt x="7" y="17"/>
                    <a:pt x="10" y="18"/>
                  </a:cubicBezTo>
                  <a:cubicBezTo>
                    <a:pt x="13" y="13"/>
                    <a:pt x="8" y="10"/>
                    <a:pt x="12" y="6"/>
                  </a:cubicBezTo>
                  <a:cubicBezTo>
                    <a:pt x="9" y="0"/>
                    <a:pt x="5" y="3"/>
                    <a:pt x="0" y="4"/>
                  </a:cubicBezTo>
                  <a:cubicBezTo>
                    <a:pt x="3" y="7"/>
                    <a:pt x="1" y="13"/>
                    <a:pt x="1" y="1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3" name="Freeform 144">
              <a:extLst>
                <a:ext uri="{FF2B5EF4-FFF2-40B4-BE49-F238E27FC236}">
                  <a16:creationId xmlns:a16="http://schemas.microsoft.com/office/drawing/2014/main" id="{3410E515-B07D-4A35-8BF0-00E0278FB2F4}"/>
                </a:ext>
              </a:extLst>
            </p:cNvPr>
            <p:cNvSpPr>
              <a:spLocks/>
            </p:cNvSpPr>
            <p:nvPr/>
          </p:nvSpPr>
          <p:spPr bwMode="auto">
            <a:xfrm>
              <a:off x="4861344" y="3785689"/>
              <a:ext cx="65392" cy="55692"/>
            </a:xfrm>
            <a:custGeom>
              <a:avLst/>
              <a:gdLst>
                <a:gd name="T0" fmla="*/ 18 w 19"/>
                <a:gd name="T1" fmla="*/ 5 h 16"/>
                <a:gd name="T2" fmla="*/ 0 w 19"/>
                <a:gd name="T3" fmla="*/ 8 h 16"/>
                <a:gd name="T4" fmla="*/ 17 w 19"/>
                <a:gd name="T5" fmla="*/ 16 h 16"/>
                <a:gd name="T6" fmla="*/ 18 w 19"/>
                <a:gd name="T7" fmla="*/ 5 h 16"/>
              </a:gdLst>
              <a:ahLst/>
              <a:cxnLst>
                <a:cxn ang="0">
                  <a:pos x="T0" y="T1"/>
                </a:cxn>
                <a:cxn ang="0">
                  <a:pos x="T2" y="T3"/>
                </a:cxn>
                <a:cxn ang="0">
                  <a:pos x="T4" y="T5"/>
                </a:cxn>
                <a:cxn ang="0">
                  <a:pos x="T6" y="T7"/>
                </a:cxn>
              </a:cxnLst>
              <a:rect l="0" t="0" r="r" b="b"/>
              <a:pathLst>
                <a:path w="19" h="16">
                  <a:moveTo>
                    <a:pt x="18" y="5"/>
                  </a:moveTo>
                  <a:cubicBezTo>
                    <a:pt x="12" y="6"/>
                    <a:pt x="2" y="0"/>
                    <a:pt x="0" y="8"/>
                  </a:cubicBezTo>
                  <a:cubicBezTo>
                    <a:pt x="5" y="12"/>
                    <a:pt x="10" y="15"/>
                    <a:pt x="17" y="16"/>
                  </a:cubicBezTo>
                  <a:cubicBezTo>
                    <a:pt x="19" y="13"/>
                    <a:pt x="18" y="9"/>
                    <a:pt x="18"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4" name="Freeform 145">
              <a:extLst>
                <a:ext uri="{FF2B5EF4-FFF2-40B4-BE49-F238E27FC236}">
                  <a16:creationId xmlns:a16="http://schemas.microsoft.com/office/drawing/2014/main" id="{8E7D791D-8BA9-4A9D-A475-5A464D678A8F}"/>
                </a:ext>
              </a:extLst>
            </p:cNvPr>
            <p:cNvSpPr>
              <a:spLocks/>
            </p:cNvSpPr>
            <p:nvPr/>
          </p:nvSpPr>
          <p:spPr bwMode="auto">
            <a:xfrm>
              <a:off x="5025552" y="3809772"/>
              <a:ext cx="62486" cy="42144"/>
            </a:xfrm>
            <a:custGeom>
              <a:avLst/>
              <a:gdLst>
                <a:gd name="T0" fmla="*/ 12 w 18"/>
                <a:gd name="T1" fmla="*/ 12 h 12"/>
                <a:gd name="T2" fmla="*/ 15 w 18"/>
                <a:gd name="T3" fmla="*/ 11 h 12"/>
                <a:gd name="T4" fmla="*/ 18 w 18"/>
                <a:gd name="T5" fmla="*/ 3 h 12"/>
                <a:gd name="T6" fmla="*/ 11 w 18"/>
                <a:gd name="T7" fmla="*/ 0 h 12"/>
                <a:gd name="T8" fmla="*/ 12 w 18"/>
                <a:gd name="T9" fmla="*/ 12 h 12"/>
              </a:gdLst>
              <a:ahLst/>
              <a:cxnLst>
                <a:cxn ang="0">
                  <a:pos x="T0" y="T1"/>
                </a:cxn>
                <a:cxn ang="0">
                  <a:pos x="T2" y="T3"/>
                </a:cxn>
                <a:cxn ang="0">
                  <a:pos x="T4" y="T5"/>
                </a:cxn>
                <a:cxn ang="0">
                  <a:pos x="T6" y="T7"/>
                </a:cxn>
                <a:cxn ang="0">
                  <a:pos x="T8" y="T9"/>
                </a:cxn>
              </a:cxnLst>
              <a:rect l="0" t="0" r="r" b="b"/>
              <a:pathLst>
                <a:path w="18" h="12">
                  <a:moveTo>
                    <a:pt x="12" y="12"/>
                  </a:moveTo>
                  <a:cubicBezTo>
                    <a:pt x="11" y="8"/>
                    <a:pt x="14" y="11"/>
                    <a:pt x="15" y="11"/>
                  </a:cubicBezTo>
                  <a:cubicBezTo>
                    <a:pt x="14" y="7"/>
                    <a:pt x="16" y="5"/>
                    <a:pt x="18" y="3"/>
                  </a:cubicBezTo>
                  <a:cubicBezTo>
                    <a:pt x="16" y="1"/>
                    <a:pt x="13" y="1"/>
                    <a:pt x="11" y="0"/>
                  </a:cubicBezTo>
                  <a:cubicBezTo>
                    <a:pt x="0" y="5"/>
                    <a:pt x="7" y="9"/>
                    <a:pt x="12" y="1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5" name="Freeform 146">
              <a:extLst>
                <a:ext uri="{FF2B5EF4-FFF2-40B4-BE49-F238E27FC236}">
                  <a16:creationId xmlns:a16="http://schemas.microsoft.com/office/drawing/2014/main" id="{CC38BB71-B5AE-4557-B2E7-B721DB18DA99}"/>
                </a:ext>
              </a:extLst>
            </p:cNvPr>
            <p:cNvSpPr>
              <a:spLocks/>
            </p:cNvSpPr>
            <p:nvPr/>
          </p:nvSpPr>
          <p:spPr bwMode="auto">
            <a:xfrm>
              <a:off x="5080771" y="3859445"/>
              <a:ext cx="62486" cy="42144"/>
            </a:xfrm>
            <a:custGeom>
              <a:avLst/>
              <a:gdLst>
                <a:gd name="T0" fmla="*/ 0 w 18"/>
                <a:gd name="T1" fmla="*/ 5 h 12"/>
                <a:gd name="T2" fmla="*/ 18 w 18"/>
                <a:gd name="T3" fmla="*/ 4 h 12"/>
                <a:gd name="T4" fmla="*/ 1 w 18"/>
                <a:gd name="T5" fmla="*/ 0 h 12"/>
                <a:gd name="T6" fmla="*/ 0 w 18"/>
                <a:gd name="T7" fmla="*/ 5 h 12"/>
              </a:gdLst>
              <a:ahLst/>
              <a:cxnLst>
                <a:cxn ang="0">
                  <a:pos x="T0" y="T1"/>
                </a:cxn>
                <a:cxn ang="0">
                  <a:pos x="T2" y="T3"/>
                </a:cxn>
                <a:cxn ang="0">
                  <a:pos x="T4" y="T5"/>
                </a:cxn>
                <a:cxn ang="0">
                  <a:pos x="T6" y="T7"/>
                </a:cxn>
              </a:cxnLst>
              <a:rect l="0" t="0" r="r" b="b"/>
              <a:pathLst>
                <a:path w="18" h="12">
                  <a:moveTo>
                    <a:pt x="0" y="5"/>
                  </a:moveTo>
                  <a:cubicBezTo>
                    <a:pt x="5" y="7"/>
                    <a:pt x="17" y="12"/>
                    <a:pt x="18" y="4"/>
                  </a:cubicBezTo>
                  <a:cubicBezTo>
                    <a:pt x="11" y="4"/>
                    <a:pt x="5" y="2"/>
                    <a:pt x="1" y="0"/>
                  </a:cubicBezTo>
                  <a:cubicBezTo>
                    <a:pt x="1" y="2"/>
                    <a:pt x="0" y="3"/>
                    <a:pt x="0"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6" name="Freeform 147">
              <a:extLst>
                <a:ext uri="{FF2B5EF4-FFF2-40B4-BE49-F238E27FC236}">
                  <a16:creationId xmlns:a16="http://schemas.microsoft.com/office/drawing/2014/main" id="{3692DB96-73F3-467F-A4BC-9806E06D6289}"/>
                </a:ext>
              </a:extLst>
            </p:cNvPr>
            <p:cNvSpPr>
              <a:spLocks/>
            </p:cNvSpPr>
            <p:nvPr/>
          </p:nvSpPr>
          <p:spPr bwMode="auto">
            <a:xfrm>
              <a:off x="5252242" y="3862456"/>
              <a:ext cx="59579" cy="36124"/>
            </a:xfrm>
            <a:custGeom>
              <a:avLst/>
              <a:gdLst>
                <a:gd name="T0" fmla="*/ 0 w 17"/>
                <a:gd name="T1" fmla="*/ 4 h 10"/>
                <a:gd name="T2" fmla="*/ 7 w 17"/>
                <a:gd name="T3" fmla="*/ 10 h 10"/>
                <a:gd name="T4" fmla="*/ 13 w 17"/>
                <a:gd name="T5" fmla="*/ 6 h 10"/>
                <a:gd name="T6" fmla="*/ 16 w 17"/>
                <a:gd name="T7" fmla="*/ 0 h 10"/>
                <a:gd name="T8" fmla="*/ 5 w 17"/>
                <a:gd name="T9" fmla="*/ 2 h 10"/>
                <a:gd name="T10" fmla="*/ 0 w 17"/>
                <a:gd name="T11" fmla="*/ 4 h 10"/>
              </a:gdLst>
              <a:ahLst/>
              <a:cxnLst>
                <a:cxn ang="0">
                  <a:pos x="T0" y="T1"/>
                </a:cxn>
                <a:cxn ang="0">
                  <a:pos x="T2" y="T3"/>
                </a:cxn>
                <a:cxn ang="0">
                  <a:pos x="T4" y="T5"/>
                </a:cxn>
                <a:cxn ang="0">
                  <a:pos x="T6" y="T7"/>
                </a:cxn>
                <a:cxn ang="0">
                  <a:pos x="T8" y="T9"/>
                </a:cxn>
                <a:cxn ang="0">
                  <a:pos x="T10" y="T11"/>
                </a:cxn>
              </a:cxnLst>
              <a:rect l="0" t="0" r="r" b="b"/>
              <a:pathLst>
                <a:path w="17" h="10">
                  <a:moveTo>
                    <a:pt x="0" y="4"/>
                  </a:moveTo>
                  <a:cubicBezTo>
                    <a:pt x="1" y="8"/>
                    <a:pt x="3" y="10"/>
                    <a:pt x="7" y="10"/>
                  </a:cubicBezTo>
                  <a:cubicBezTo>
                    <a:pt x="7" y="7"/>
                    <a:pt x="12" y="8"/>
                    <a:pt x="13" y="6"/>
                  </a:cubicBezTo>
                  <a:cubicBezTo>
                    <a:pt x="9" y="4"/>
                    <a:pt x="17" y="4"/>
                    <a:pt x="16" y="0"/>
                  </a:cubicBezTo>
                  <a:cubicBezTo>
                    <a:pt x="13" y="1"/>
                    <a:pt x="9" y="4"/>
                    <a:pt x="5" y="2"/>
                  </a:cubicBezTo>
                  <a:cubicBezTo>
                    <a:pt x="6" y="6"/>
                    <a:pt x="3" y="4"/>
                    <a:pt x="0" y="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7" name="Freeform 148">
              <a:extLst>
                <a:ext uri="{FF2B5EF4-FFF2-40B4-BE49-F238E27FC236}">
                  <a16:creationId xmlns:a16="http://schemas.microsoft.com/office/drawing/2014/main" id="{50F551A0-14AF-4839-B8AA-5D2EE9EE4E05}"/>
                </a:ext>
              </a:extLst>
            </p:cNvPr>
            <p:cNvSpPr>
              <a:spLocks/>
            </p:cNvSpPr>
            <p:nvPr/>
          </p:nvSpPr>
          <p:spPr bwMode="auto">
            <a:xfrm>
              <a:off x="7247410" y="3895569"/>
              <a:ext cx="55220" cy="52682"/>
            </a:xfrm>
            <a:custGeom>
              <a:avLst/>
              <a:gdLst>
                <a:gd name="T0" fmla="*/ 5 w 16"/>
                <a:gd name="T1" fmla="*/ 14 h 15"/>
                <a:gd name="T2" fmla="*/ 13 w 16"/>
                <a:gd name="T3" fmla="*/ 10 h 15"/>
                <a:gd name="T4" fmla="*/ 16 w 16"/>
                <a:gd name="T5" fmla="*/ 4 h 15"/>
                <a:gd name="T6" fmla="*/ 0 w 16"/>
                <a:gd name="T7" fmla="*/ 9 h 15"/>
                <a:gd name="T8" fmla="*/ 5 w 16"/>
                <a:gd name="T9" fmla="*/ 14 h 15"/>
              </a:gdLst>
              <a:ahLst/>
              <a:cxnLst>
                <a:cxn ang="0">
                  <a:pos x="T0" y="T1"/>
                </a:cxn>
                <a:cxn ang="0">
                  <a:pos x="T2" y="T3"/>
                </a:cxn>
                <a:cxn ang="0">
                  <a:pos x="T4" y="T5"/>
                </a:cxn>
                <a:cxn ang="0">
                  <a:pos x="T6" y="T7"/>
                </a:cxn>
                <a:cxn ang="0">
                  <a:pos x="T8" y="T9"/>
                </a:cxn>
              </a:cxnLst>
              <a:rect l="0" t="0" r="r" b="b"/>
              <a:pathLst>
                <a:path w="16" h="15">
                  <a:moveTo>
                    <a:pt x="5" y="14"/>
                  </a:moveTo>
                  <a:cubicBezTo>
                    <a:pt x="7" y="11"/>
                    <a:pt x="8" y="7"/>
                    <a:pt x="13" y="10"/>
                  </a:cubicBezTo>
                  <a:cubicBezTo>
                    <a:pt x="14" y="8"/>
                    <a:pt x="15" y="7"/>
                    <a:pt x="16" y="4"/>
                  </a:cubicBezTo>
                  <a:cubicBezTo>
                    <a:pt x="12" y="0"/>
                    <a:pt x="4" y="5"/>
                    <a:pt x="0" y="9"/>
                  </a:cubicBezTo>
                  <a:cubicBezTo>
                    <a:pt x="3" y="10"/>
                    <a:pt x="1" y="15"/>
                    <a:pt x="5" y="1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8" name="Freeform 149">
              <a:extLst>
                <a:ext uri="{FF2B5EF4-FFF2-40B4-BE49-F238E27FC236}">
                  <a16:creationId xmlns:a16="http://schemas.microsoft.com/office/drawing/2014/main" id="{FB873DF1-C167-4ADC-A0E6-19CA5B3FC8C1}"/>
                </a:ext>
              </a:extLst>
            </p:cNvPr>
            <p:cNvSpPr>
              <a:spLocks/>
            </p:cNvSpPr>
            <p:nvPr/>
          </p:nvSpPr>
          <p:spPr bwMode="auto">
            <a:xfrm>
              <a:off x="5624248" y="4094251"/>
              <a:ext cx="26157" cy="42144"/>
            </a:xfrm>
            <a:custGeom>
              <a:avLst/>
              <a:gdLst>
                <a:gd name="T0" fmla="*/ 4 w 8"/>
                <a:gd name="T1" fmla="*/ 0 h 12"/>
                <a:gd name="T2" fmla="*/ 6 w 8"/>
                <a:gd name="T3" fmla="*/ 12 h 12"/>
                <a:gd name="T4" fmla="*/ 4 w 8"/>
                <a:gd name="T5" fmla="*/ 0 h 12"/>
              </a:gdLst>
              <a:ahLst/>
              <a:cxnLst>
                <a:cxn ang="0">
                  <a:pos x="T0" y="T1"/>
                </a:cxn>
                <a:cxn ang="0">
                  <a:pos x="T2" y="T3"/>
                </a:cxn>
                <a:cxn ang="0">
                  <a:pos x="T4" y="T5"/>
                </a:cxn>
              </a:cxnLst>
              <a:rect l="0" t="0" r="r" b="b"/>
              <a:pathLst>
                <a:path w="8" h="12">
                  <a:moveTo>
                    <a:pt x="4" y="0"/>
                  </a:moveTo>
                  <a:cubicBezTo>
                    <a:pt x="0" y="2"/>
                    <a:pt x="2" y="11"/>
                    <a:pt x="6" y="12"/>
                  </a:cubicBezTo>
                  <a:cubicBezTo>
                    <a:pt x="8" y="9"/>
                    <a:pt x="8" y="2"/>
                    <a:pt x="4"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49" name="Freeform 150">
              <a:extLst>
                <a:ext uri="{FF2B5EF4-FFF2-40B4-BE49-F238E27FC236}">
                  <a16:creationId xmlns:a16="http://schemas.microsoft.com/office/drawing/2014/main" id="{3206FB49-7D82-414F-B99E-290BD2E56C56}"/>
                </a:ext>
              </a:extLst>
            </p:cNvPr>
            <p:cNvSpPr>
              <a:spLocks/>
            </p:cNvSpPr>
            <p:nvPr/>
          </p:nvSpPr>
          <p:spPr bwMode="auto">
            <a:xfrm>
              <a:off x="6985845" y="4101779"/>
              <a:ext cx="62486" cy="91816"/>
            </a:xfrm>
            <a:custGeom>
              <a:avLst/>
              <a:gdLst>
                <a:gd name="T0" fmla="*/ 10 w 18"/>
                <a:gd name="T1" fmla="*/ 26 h 26"/>
                <a:gd name="T2" fmla="*/ 18 w 18"/>
                <a:gd name="T3" fmla="*/ 6 h 26"/>
                <a:gd name="T4" fmla="*/ 10 w 18"/>
                <a:gd name="T5" fmla="*/ 26 h 26"/>
              </a:gdLst>
              <a:ahLst/>
              <a:cxnLst>
                <a:cxn ang="0">
                  <a:pos x="T0" y="T1"/>
                </a:cxn>
                <a:cxn ang="0">
                  <a:pos x="T2" y="T3"/>
                </a:cxn>
                <a:cxn ang="0">
                  <a:pos x="T4" y="T5"/>
                </a:cxn>
              </a:cxnLst>
              <a:rect l="0" t="0" r="r" b="b"/>
              <a:pathLst>
                <a:path w="18" h="26">
                  <a:moveTo>
                    <a:pt x="10" y="26"/>
                  </a:moveTo>
                  <a:cubicBezTo>
                    <a:pt x="14" y="20"/>
                    <a:pt x="15" y="12"/>
                    <a:pt x="18" y="6"/>
                  </a:cubicBezTo>
                  <a:cubicBezTo>
                    <a:pt x="9" y="0"/>
                    <a:pt x="0" y="21"/>
                    <a:pt x="10" y="2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0" name="Freeform 151">
              <a:extLst>
                <a:ext uri="{FF2B5EF4-FFF2-40B4-BE49-F238E27FC236}">
                  <a16:creationId xmlns:a16="http://schemas.microsoft.com/office/drawing/2014/main" id="{7AF8F867-3DD3-4D1C-A20D-91561719176D}"/>
                </a:ext>
              </a:extLst>
            </p:cNvPr>
            <p:cNvSpPr>
              <a:spLocks/>
            </p:cNvSpPr>
            <p:nvPr/>
          </p:nvSpPr>
          <p:spPr bwMode="auto">
            <a:xfrm>
              <a:off x="2925757" y="4151448"/>
              <a:ext cx="216519" cy="91816"/>
            </a:xfrm>
            <a:custGeom>
              <a:avLst/>
              <a:gdLst>
                <a:gd name="T0" fmla="*/ 63 w 63"/>
                <a:gd name="T1" fmla="*/ 21 h 26"/>
                <a:gd name="T2" fmla="*/ 54 w 63"/>
                <a:gd name="T3" fmla="*/ 18 h 26"/>
                <a:gd name="T4" fmla="*/ 54 w 63"/>
                <a:gd name="T5" fmla="*/ 16 h 26"/>
                <a:gd name="T6" fmla="*/ 44 w 63"/>
                <a:gd name="T7" fmla="*/ 14 h 26"/>
                <a:gd name="T8" fmla="*/ 34 w 63"/>
                <a:gd name="T9" fmla="*/ 8 h 26"/>
                <a:gd name="T10" fmla="*/ 30 w 63"/>
                <a:gd name="T11" fmla="*/ 5 h 26"/>
                <a:gd name="T12" fmla="*/ 2 w 63"/>
                <a:gd name="T13" fmla="*/ 7 h 26"/>
                <a:gd name="T14" fmla="*/ 0 w 63"/>
                <a:gd name="T15" fmla="*/ 13 h 26"/>
                <a:gd name="T16" fmla="*/ 16 w 63"/>
                <a:gd name="T17" fmla="*/ 7 h 26"/>
                <a:gd name="T18" fmla="*/ 16 w 63"/>
                <a:gd name="T19" fmla="*/ 10 h 26"/>
                <a:gd name="T20" fmla="*/ 36 w 63"/>
                <a:gd name="T21" fmla="*/ 14 h 26"/>
                <a:gd name="T22" fmla="*/ 44 w 63"/>
                <a:gd name="T23" fmla="*/ 20 h 26"/>
                <a:gd name="T24" fmla="*/ 41 w 63"/>
                <a:gd name="T25" fmla="*/ 25 h 26"/>
                <a:gd name="T26" fmla="*/ 63 w 63"/>
                <a:gd name="T2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26">
                  <a:moveTo>
                    <a:pt x="63" y="21"/>
                  </a:moveTo>
                  <a:cubicBezTo>
                    <a:pt x="60" y="19"/>
                    <a:pt x="60" y="18"/>
                    <a:pt x="54" y="18"/>
                  </a:cubicBezTo>
                  <a:cubicBezTo>
                    <a:pt x="55" y="17"/>
                    <a:pt x="55" y="17"/>
                    <a:pt x="54" y="16"/>
                  </a:cubicBezTo>
                  <a:cubicBezTo>
                    <a:pt x="50" y="16"/>
                    <a:pt x="49" y="13"/>
                    <a:pt x="44" y="14"/>
                  </a:cubicBezTo>
                  <a:cubicBezTo>
                    <a:pt x="44" y="8"/>
                    <a:pt x="38" y="10"/>
                    <a:pt x="34" y="8"/>
                  </a:cubicBezTo>
                  <a:cubicBezTo>
                    <a:pt x="32" y="8"/>
                    <a:pt x="32" y="6"/>
                    <a:pt x="30" y="5"/>
                  </a:cubicBezTo>
                  <a:cubicBezTo>
                    <a:pt x="21" y="0"/>
                    <a:pt x="9" y="5"/>
                    <a:pt x="2" y="7"/>
                  </a:cubicBezTo>
                  <a:cubicBezTo>
                    <a:pt x="3" y="11"/>
                    <a:pt x="0" y="10"/>
                    <a:pt x="0" y="13"/>
                  </a:cubicBezTo>
                  <a:cubicBezTo>
                    <a:pt x="8" y="13"/>
                    <a:pt x="9" y="7"/>
                    <a:pt x="16" y="7"/>
                  </a:cubicBezTo>
                  <a:cubicBezTo>
                    <a:pt x="16" y="8"/>
                    <a:pt x="15" y="9"/>
                    <a:pt x="16" y="10"/>
                  </a:cubicBezTo>
                  <a:cubicBezTo>
                    <a:pt x="24" y="10"/>
                    <a:pt x="28" y="14"/>
                    <a:pt x="36" y="14"/>
                  </a:cubicBezTo>
                  <a:cubicBezTo>
                    <a:pt x="35" y="19"/>
                    <a:pt x="41" y="21"/>
                    <a:pt x="44" y="20"/>
                  </a:cubicBezTo>
                  <a:cubicBezTo>
                    <a:pt x="44" y="22"/>
                    <a:pt x="41" y="22"/>
                    <a:pt x="41" y="25"/>
                  </a:cubicBezTo>
                  <a:cubicBezTo>
                    <a:pt x="50" y="23"/>
                    <a:pt x="58" y="26"/>
                    <a:pt x="63" y="2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1" name="Freeform 152">
              <a:extLst>
                <a:ext uri="{FF2B5EF4-FFF2-40B4-BE49-F238E27FC236}">
                  <a16:creationId xmlns:a16="http://schemas.microsoft.com/office/drawing/2014/main" id="{8DB3E790-877F-4E65-9BBD-556ED250E1FD}"/>
                </a:ext>
              </a:extLst>
            </p:cNvPr>
            <p:cNvSpPr>
              <a:spLocks/>
            </p:cNvSpPr>
            <p:nvPr/>
          </p:nvSpPr>
          <p:spPr bwMode="auto">
            <a:xfrm>
              <a:off x="1452266" y="4190583"/>
              <a:ext cx="24704" cy="24083"/>
            </a:xfrm>
            <a:custGeom>
              <a:avLst/>
              <a:gdLst>
                <a:gd name="T0" fmla="*/ 4 w 7"/>
                <a:gd name="T1" fmla="*/ 1 h 7"/>
                <a:gd name="T2" fmla="*/ 0 w 7"/>
                <a:gd name="T3" fmla="*/ 1 h 7"/>
                <a:gd name="T4" fmla="*/ 6 w 7"/>
                <a:gd name="T5" fmla="*/ 5 h 7"/>
                <a:gd name="T6" fmla="*/ 4 w 7"/>
                <a:gd name="T7" fmla="*/ 1 h 7"/>
              </a:gdLst>
              <a:ahLst/>
              <a:cxnLst>
                <a:cxn ang="0">
                  <a:pos x="T0" y="T1"/>
                </a:cxn>
                <a:cxn ang="0">
                  <a:pos x="T2" y="T3"/>
                </a:cxn>
                <a:cxn ang="0">
                  <a:pos x="T4" y="T5"/>
                </a:cxn>
                <a:cxn ang="0">
                  <a:pos x="T6" y="T7"/>
                </a:cxn>
              </a:cxnLst>
              <a:rect l="0" t="0" r="r" b="b"/>
              <a:pathLst>
                <a:path w="7" h="7">
                  <a:moveTo>
                    <a:pt x="4" y="1"/>
                  </a:moveTo>
                  <a:cubicBezTo>
                    <a:pt x="2" y="0"/>
                    <a:pt x="3" y="2"/>
                    <a:pt x="0" y="1"/>
                  </a:cubicBezTo>
                  <a:cubicBezTo>
                    <a:pt x="0" y="4"/>
                    <a:pt x="3" y="7"/>
                    <a:pt x="6" y="5"/>
                  </a:cubicBezTo>
                  <a:cubicBezTo>
                    <a:pt x="7" y="2"/>
                    <a:pt x="4" y="3"/>
                    <a:pt x="4" y="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2" name="Freeform 153">
              <a:extLst>
                <a:ext uri="{FF2B5EF4-FFF2-40B4-BE49-F238E27FC236}">
                  <a16:creationId xmlns:a16="http://schemas.microsoft.com/office/drawing/2014/main" id="{859CEA58-79CD-47A2-B198-18C35FBA41E7}"/>
                </a:ext>
              </a:extLst>
            </p:cNvPr>
            <p:cNvSpPr>
              <a:spLocks/>
            </p:cNvSpPr>
            <p:nvPr/>
          </p:nvSpPr>
          <p:spPr bwMode="auto">
            <a:xfrm>
              <a:off x="1487141" y="4208644"/>
              <a:ext cx="23251" cy="24083"/>
            </a:xfrm>
            <a:custGeom>
              <a:avLst/>
              <a:gdLst>
                <a:gd name="T0" fmla="*/ 7 w 7"/>
                <a:gd name="T1" fmla="*/ 2 h 7"/>
                <a:gd name="T2" fmla="*/ 1 w 7"/>
                <a:gd name="T3" fmla="*/ 0 h 7"/>
                <a:gd name="T4" fmla="*/ 7 w 7"/>
                <a:gd name="T5" fmla="*/ 2 h 7"/>
              </a:gdLst>
              <a:ahLst/>
              <a:cxnLst>
                <a:cxn ang="0">
                  <a:pos x="T0" y="T1"/>
                </a:cxn>
                <a:cxn ang="0">
                  <a:pos x="T2" y="T3"/>
                </a:cxn>
                <a:cxn ang="0">
                  <a:pos x="T4" y="T5"/>
                </a:cxn>
              </a:cxnLst>
              <a:rect l="0" t="0" r="r" b="b"/>
              <a:pathLst>
                <a:path w="7" h="7">
                  <a:moveTo>
                    <a:pt x="7" y="2"/>
                  </a:moveTo>
                  <a:cubicBezTo>
                    <a:pt x="6" y="0"/>
                    <a:pt x="3" y="0"/>
                    <a:pt x="1" y="0"/>
                  </a:cubicBezTo>
                  <a:cubicBezTo>
                    <a:pt x="0" y="3"/>
                    <a:pt x="6" y="7"/>
                    <a:pt x="7" y="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3" name="Freeform 154">
              <a:extLst>
                <a:ext uri="{FF2B5EF4-FFF2-40B4-BE49-F238E27FC236}">
                  <a16:creationId xmlns:a16="http://schemas.microsoft.com/office/drawing/2014/main" id="{80B274BF-891A-48AF-BEB5-5FD42D07B334}"/>
                </a:ext>
              </a:extLst>
            </p:cNvPr>
            <p:cNvSpPr>
              <a:spLocks/>
            </p:cNvSpPr>
            <p:nvPr/>
          </p:nvSpPr>
          <p:spPr bwMode="auto">
            <a:xfrm>
              <a:off x="1500220" y="4222192"/>
              <a:ext cx="34875" cy="39134"/>
            </a:xfrm>
            <a:custGeom>
              <a:avLst/>
              <a:gdLst>
                <a:gd name="T0" fmla="*/ 2 w 10"/>
                <a:gd name="T1" fmla="*/ 1 h 11"/>
                <a:gd name="T2" fmla="*/ 3 w 10"/>
                <a:gd name="T3" fmla="*/ 11 h 11"/>
                <a:gd name="T4" fmla="*/ 10 w 10"/>
                <a:gd name="T5" fmla="*/ 6 h 11"/>
                <a:gd name="T6" fmla="*/ 2 w 10"/>
                <a:gd name="T7" fmla="*/ 1 h 11"/>
              </a:gdLst>
              <a:ahLst/>
              <a:cxnLst>
                <a:cxn ang="0">
                  <a:pos x="T0" y="T1"/>
                </a:cxn>
                <a:cxn ang="0">
                  <a:pos x="T2" y="T3"/>
                </a:cxn>
                <a:cxn ang="0">
                  <a:pos x="T4" y="T5"/>
                </a:cxn>
                <a:cxn ang="0">
                  <a:pos x="T6" y="T7"/>
                </a:cxn>
              </a:cxnLst>
              <a:rect l="0" t="0" r="r" b="b"/>
              <a:pathLst>
                <a:path w="10" h="11">
                  <a:moveTo>
                    <a:pt x="2" y="1"/>
                  </a:moveTo>
                  <a:cubicBezTo>
                    <a:pt x="0" y="5"/>
                    <a:pt x="1" y="6"/>
                    <a:pt x="3" y="11"/>
                  </a:cubicBezTo>
                  <a:cubicBezTo>
                    <a:pt x="6" y="9"/>
                    <a:pt x="9" y="8"/>
                    <a:pt x="10" y="6"/>
                  </a:cubicBezTo>
                  <a:cubicBezTo>
                    <a:pt x="7" y="4"/>
                    <a:pt x="7" y="0"/>
                    <a:pt x="2" y="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4" name="Freeform 155">
              <a:extLst>
                <a:ext uri="{FF2B5EF4-FFF2-40B4-BE49-F238E27FC236}">
                  <a16:creationId xmlns:a16="http://schemas.microsoft.com/office/drawing/2014/main" id="{EAEFF0E6-2D9C-4AC9-B1AF-4838AEC986A4}"/>
                </a:ext>
              </a:extLst>
            </p:cNvPr>
            <p:cNvSpPr>
              <a:spLocks/>
            </p:cNvSpPr>
            <p:nvPr/>
          </p:nvSpPr>
          <p:spPr bwMode="auto">
            <a:xfrm>
              <a:off x="3130649" y="4229718"/>
              <a:ext cx="127877" cy="63217"/>
            </a:xfrm>
            <a:custGeom>
              <a:avLst/>
              <a:gdLst>
                <a:gd name="T0" fmla="*/ 36 w 37"/>
                <a:gd name="T1" fmla="*/ 9 h 18"/>
                <a:gd name="T2" fmla="*/ 6 w 37"/>
                <a:gd name="T3" fmla="*/ 1 h 18"/>
                <a:gd name="T4" fmla="*/ 6 w 37"/>
                <a:gd name="T5" fmla="*/ 4 h 18"/>
                <a:gd name="T6" fmla="*/ 10 w 37"/>
                <a:gd name="T7" fmla="*/ 5 h 18"/>
                <a:gd name="T8" fmla="*/ 12 w 37"/>
                <a:gd name="T9" fmla="*/ 9 h 18"/>
                <a:gd name="T10" fmla="*/ 0 w 37"/>
                <a:gd name="T11" fmla="*/ 9 h 18"/>
                <a:gd name="T12" fmla="*/ 18 w 37"/>
                <a:gd name="T13" fmla="*/ 16 h 18"/>
                <a:gd name="T14" fmla="*/ 22 w 37"/>
                <a:gd name="T15" fmla="*/ 11 h 18"/>
                <a:gd name="T16" fmla="*/ 35 w 37"/>
                <a:gd name="T17" fmla="*/ 13 h 18"/>
                <a:gd name="T18" fmla="*/ 36 w 37"/>
                <a:gd name="T1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8">
                  <a:moveTo>
                    <a:pt x="36" y="9"/>
                  </a:moveTo>
                  <a:cubicBezTo>
                    <a:pt x="28" y="3"/>
                    <a:pt x="19" y="0"/>
                    <a:pt x="6" y="1"/>
                  </a:cubicBezTo>
                  <a:cubicBezTo>
                    <a:pt x="6" y="2"/>
                    <a:pt x="6" y="3"/>
                    <a:pt x="6" y="4"/>
                  </a:cubicBezTo>
                  <a:cubicBezTo>
                    <a:pt x="7" y="5"/>
                    <a:pt x="10" y="3"/>
                    <a:pt x="10" y="5"/>
                  </a:cubicBezTo>
                  <a:cubicBezTo>
                    <a:pt x="9" y="8"/>
                    <a:pt x="11" y="8"/>
                    <a:pt x="12" y="9"/>
                  </a:cubicBezTo>
                  <a:cubicBezTo>
                    <a:pt x="9" y="12"/>
                    <a:pt x="3" y="7"/>
                    <a:pt x="0" y="9"/>
                  </a:cubicBezTo>
                  <a:cubicBezTo>
                    <a:pt x="2" y="18"/>
                    <a:pt x="15" y="9"/>
                    <a:pt x="18" y="16"/>
                  </a:cubicBezTo>
                  <a:cubicBezTo>
                    <a:pt x="21" y="15"/>
                    <a:pt x="20" y="11"/>
                    <a:pt x="22" y="11"/>
                  </a:cubicBezTo>
                  <a:cubicBezTo>
                    <a:pt x="24" y="15"/>
                    <a:pt x="32" y="8"/>
                    <a:pt x="35" y="13"/>
                  </a:cubicBezTo>
                  <a:cubicBezTo>
                    <a:pt x="35" y="12"/>
                    <a:pt x="37" y="11"/>
                    <a:pt x="36" y="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5" name="Freeform 156">
              <a:extLst>
                <a:ext uri="{FF2B5EF4-FFF2-40B4-BE49-F238E27FC236}">
                  <a16:creationId xmlns:a16="http://schemas.microsoft.com/office/drawing/2014/main" id="{9C0AC45F-C4D6-4372-8465-647DAC3E4220}"/>
                </a:ext>
              </a:extLst>
            </p:cNvPr>
            <p:cNvSpPr>
              <a:spLocks/>
            </p:cNvSpPr>
            <p:nvPr/>
          </p:nvSpPr>
          <p:spPr bwMode="auto">
            <a:xfrm>
              <a:off x="6776591" y="4229718"/>
              <a:ext cx="52313" cy="46662"/>
            </a:xfrm>
            <a:custGeom>
              <a:avLst/>
              <a:gdLst>
                <a:gd name="T0" fmla="*/ 1 w 15"/>
                <a:gd name="T1" fmla="*/ 11 h 13"/>
                <a:gd name="T2" fmla="*/ 6 w 15"/>
                <a:gd name="T3" fmla="*/ 13 h 13"/>
                <a:gd name="T4" fmla="*/ 15 w 15"/>
                <a:gd name="T5" fmla="*/ 2 h 13"/>
                <a:gd name="T6" fmla="*/ 1 w 15"/>
                <a:gd name="T7" fmla="*/ 11 h 13"/>
              </a:gdLst>
              <a:ahLst/>
              <a:cxnLst>
                <a:cxn ang="0">
                  <a:pos x="T0" y="T1"/>
                </a:cxn>
                <a:cxn ang="0">
                  <a:pos x="T2" y="T3"/>
                </a:cxn>
                <a:cxn ang="0">
                  <a:pos x="T4" y="T5"/>
                </a:cxn>
                <a:cxn ang="0">
                  <a:pos x="T6" y="T7"/>
                </a:cxn>
              </a:cxnLst>
              <a:rect l="0" t="0" r="r" b="b"/>
              <a:pathLst>
                <a:path w="15" h="13">
                  <a:moveTo>
                    <a:pt x="1" y="11"/>
                  </a:moveTo>
                  <a:cubicBezTo>
                    <a:pt x="3" y="11"/>
                    <a:pt x="4" y="13"/>
                    <a:pt x="6" y="13"/>
                  </a:cubicBezTo>
                  <a:cubicBezTo>
                    <a:pt x="10" y="11"/>
                    <a:pt x="14" y="8"/>
                    <a:pt x="15" y="2"/>
                  </a:cubicBezTo>
                  <a:cubicBezTo>
                    <a:pt x="8" y="0"/>
                    <a:pt x="0" y="2"/>
                    <a:pt x="1" y="1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6" name="Freeform 157">
              <a:extLst>
                <a:ext uri="{FF2B5EF4-FFF2-40B4-BE49-F238E27FC236}">
                  <a16:creationId xmlns:a16="http://schemas.microsoft.com/office/drawing/2014/main" id="{B43E8032-32D4-4C8B-91A0-AC0F1B617A28}"/>
                </a:ext>
              </a:extLst>
            </p:cNvPr>
            <p:cNvSpPr>
              <a:spLocks/>
            </p:cNvSpPr>
            <p:nvPr/>
          </p:nvSpPr>
          <p:spPr bwMode="auto">
            <a:xfrm>
              <a:off x="3275963" y="4261326"/>
              <a:ext cx="33423" cy="21073"/>
            </a:xfrm>
            <a:custGeom>
              <a:avLst/>
              <a:gdLst>
                <a:gd name="T0" fmla="*/ 1 w 10"/>
                <a:gd name="T1" fmla="*/ 5 h 6"/>
                <a:gd name="T2" fmla="*/ 10 w 10"/>
                <a:gd name="T3" fmla="*/ 2 h 6"/>
                <a:gd name="T4" fmla="*/ 1 w 10"/>
                <a:gd name="T5" fmla="*/ 0 h 6"/>
                <a:gd name="T6" fmla="*/ 1 w 10"/>
                <a:gd name="T7" fmla="*/ 5 h 6"/>
              </a:gdLst>
              <a:ahLst/>
              <a:cxnLst>
                <a:cxn ang="0">
                  <a:pos x="T0" y="T1"/>
                </a:cxn>
                <a:cxn ang="0">
                  <a:pos x="T2" y="T3"/>
                </a:cxn>
                <a:cxn ang="0">
                  <a:pos x="T4" y="T5"/>
                </a:cxn>
                <a:cxn ang="0">
                  <a:pos x="T6" y="T7"/>
                </a:cxn>
              </a:cxnLst>
              <a:rect l="0" t="0" r="r" b="b"/>
              <a:pathLst>
                <a:path w="10" h="6">
                  <a:moveTo>
                    <a:pt x="1" y="5"/>
                  </a:moveTo>
                  <a:cubicBezTo>
                    <a:pt x="5" y="5"/>
                    <a:pt x="9" y="6"/>
                    <a:pt x="10" y="2"/>
                  </a:cubicBezTo>
                  <a:cubicBezTo>
                    <a:pt x="8" y="0"/>
                    <a:pt x="3" y="2"/>
                    <a:pt x="1" y="0"/>
                  </a:cubicBezTo>
                  <a:cubicBezTo>
                    <a:pt x="0" y="1"/>
                    <a:pt x="0" y="4"/>
                    <a:pt x="1"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7" name="Freeform 158">
              <a:extLst>
                <a:ext uri="{FF2B5EF4-FFF2-40B4-BE49-F238E27FC236}">
                  <a16:creationId xmlns:a16="http://schemas.microsoft.com/office/drawing/2014/main" id="{70463006-60FE-4F53-879C-A3898F62BC34}"/>
                </a:ext>
              </a:extLst>
            </p:cNvPr>
            <p:cNvSpPr>
              <a:spLocks/>
            </p:cNvSpPr>
            <p:nvPr/>
          </p:nvSpPr>
          <p:spPr bwMode="auto">
            <a:xfrm>
              <a:off x="7000375" y="4261326"/>
              <a:ext cx="88642" cy="142992"/>
            </a:xfrm>
            <a:custGeom>
              <a:avLst/>
              <a:gdLst>
                <a:gd name="T0" fmla="*/ 0 w 26"/>
                <a:gd name="T1" fmla="*/ 14 h 40"/>
                <a:gd name="T2" fmla="*/ 3 w 26"/>
                <a:gd name="T3" fmla="*/ 26 h 40"/>
                <a:gd name="T4" fmla="*/ 6 w 26"/>
                <a:gd name="T5" fmla="*/ 26 h 40"/>
                <a:gd name="T6" fmla="*/ 8 w 26"/>
                <a:gd name="T7" fmla="*/ 32 h 40"/>
                <a:gd name="T8" fmla="*/ 4 w 26"/>
                <a:gd name="T9" fmla="*/ 32 h 40"/>
                <a:gd name="T10" fmla="*/ 9 w 26"/>
                <a:gd name="T11" fmla="*/ 40 h 40"/>
                <a:gd name="T12" fmla="*/ 9 w 26"/>
                <a:gd name="T13" fmla="*/ 31 h 40"/>
                <a:gd name="T14" fmla="*/ 17 w 26"/>
                <a:gd name="T15" fmla="*/ 33 h 40"/>
                <a:gd name="T16" fmla="*/ 18 w 26"/>
                <a:gd name="T17" fmla="*/ 30 h 40"/>
                <a:gd name="T18" fmla="*/ 25 w 26"/>
                <a:gd name="T19" fmla="*/ 36 h 40"/>
                <a:gd name="T20" fmla="*/ 25 w 26"/>
                <a:gd name="T21" fmla="*/ 29 h 40"/>
                <a:gd name="T22" fmla="*/ 20 w 26"/>
                <a:gd name="T23" fmla="*/ 30 h 40"/>
                <a:gd name="T24" fmla="*/ 16 w 26"/>
                <a:gd name="T25" fmla="*/ 26 h 40"/>
                <a:gd name="T26" fmla="*/ 13 w 26"/>
                <a:gd name="T27" fmla="*/ 28 h 40"/>
                <a:gd name="T28" fmla="*/ 11 w 26"/>
                <a:gd name="T29" fmla="*/ 18 h 40"/>
                <a:gd name="T30" fmla="*/ 16 w 26"/>
                <a:gd name="T31" fmla="*/ 2 h 40"/>
                <a:gd name="T32" fmla="*/ 6 w 26"/>
                <a:gd name="T33" fmla="*/ 0 h 40"/>
                <a:gd name="T34" fmla="*/ 3 w 26"/>
                <a:gd name="T35" fmla="*/ 15 h 40"/>
                <a:gd name="T36" fmla="*/ 0 w 26"/>
                <a:gd name="T37"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0">
                  <a:moveTo>
                    <a:pt x="0" y="14"/>
                  </a:moveTo>
                  <a:cubicBezTo>
                    <a:pt x="1" y="19"/>
                    <a:pt x="1" y="23"/>
                    <a:pt x="3" y="26"/>
                  </a:cubicBezTo>
                  <a:cubicBezTo>
                    <a:pt x="5" y="27"/>
                    <a:pt x="6" y="23"/>
                    <a:pt x="6" y="26"/>
                  </a:cubicBezTo>
                  <a:cubicBezTo>
                    <a:pt x="3" y="28"/>
                    <a:pt x="6" y="30"/>
                    <a:pt x="8" y="32"/>
                  </a:cubicBezTo>
                  <a:cubicBezTo>
                    <a:pt x="7" y="32"/>
                    <a:pt x="5" y="32"/>
                    <a:pt x="4" y="32"/>
                  </a:cubicBezTo>
                  <a:cubicBezTo>
                    <a:pt x="5" y="35"/>
                    <a:pt x="6" y="39"/>
                    <a:pt x="9" y="40"/>
                  </a:cubicBezTo>
                  <a:cubicBezTo>
                    <a:pt x="11" y="37"/>
                    <a:pt x="11" y="33"/>
                    <a:pt x="9" y="31"/>
                  </a:cubicBezTo>
                  <a:cubicBezTo>
                    <a:pt x="13" y="28"/>
                    <a:pt x="14" y="33"/>
                    <a:pt x="17" y="33"/>
                  </a:cubicBezTo>
                  <a:cubicBezTo>
                    <a:pt x="19" y="32"/>
                    <a:pt x="16" y="31"/>
                    <a:pt x="18" y="30"/>
                  </a:cubicBezTo>
                  <a:cubicBezTo>
                    <a:pt x="20" y="32"/>
                    <a:pt x="21" y="35"/>
                    <a:pt x="25" y="36"/>
                  </a:cubicBezTo>
                  <a:cubicBezTo>
                    <a:pt x="26" y="34"/>
                    <a:pt x="22" y="32"/>
                    <a:pt x="25" y="29"/>
                  </a:cubicBezTo>
                  <a:cubicBezTo>
                    <a:pt x="22" y="28"/>
                    <a:pt x="23" y="30"/>
                    <a:pt x="20" y="30"/>
                  </a:cubicBezTo>
                  <a:cubicBezTo>
                    <a:pt x="20" y="27"/>
                    <a:pt x="18" y="27"/>
                    <a:pt x="16" y="26"/>
                  </a:cubicBezTo>
                  <a:cubicBezTo>
                    <a:pt x="16" y="27"/>
                    <a:pt x="15" y="28"/>
                    <a:pt x="13" y="28"/>
                  </a:cubicBezTo>
                  <a:cubicBezTo>
                    <a:pt x="12" y="25"/>
                    <a:pt x="10" y="22"/>
                    <a:pt x="11" y="18"/>
                  </a:cubicBezTo>
                  <a:cubicBezTo>
                    <a:pt x="18" y="15"/>
                    <a:pt x="16" y="10"/>
                    <a:pt x="16" y="2"/>
                  </a:cubicBezTo>
                  <a:cubicBezTo>
                    <a:pt x="12" y="2"/>
                    <a:pt x="9" y="2"/>
                    <a:pt x="6" y="0"/>
                  </a:cubicBezTo>
                  <a:cubicBezTo>
                    <a:pt x="3" y="3"/>
                    <a:pt x="3" y="9"/>
                    <a:pt x="3" y="15"/>
                  </a:cubicBezTo>
                  <a:cubicBezTo>
                    <a:pt x="1" y="15"/>
                    <a:pt x="2" y="13"/>
                    <a:pt x="0" y="1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8" name="Freeform 159">
              <a:extLst>
                <a:ext uri="{FF2B5EF4-FFF2-40B4-BE49-F238E27FC236}">
                  <a16:creationId xmlns:a16="http://schemas.microsoft.com/office/drawing/2014/main" id="{7E0E8EF7-0CF2-4468-89E7-1B7FE55D8B27}"/>
                </a:ext>
              </a:extLst>
            </p:cNvPr>
            <p:cNvSpPr>
              <a:spLocks/>
            </p:cNvSpPr>
            <p:nvPr/>
          </p:nvSpPr>
          <p:spPr bwMode="auto">
            <a:xfrm>
              <a:off x="3055086" y="4258316"/>
              <a:ext cx="42141" cy="24083"/>
            </a:xfrm>
            <a:custGeom>
              <a:avLst/>
              <a:gdLst>
                <a:gd name="T0" fmla="*/ 0 w 12"/>
                <a:gd name="T1" fmla="*/ 4 h 7"/>
                <a:gd name="T2" fmla="*/ 12 w 12"/>
                <a:gd name="T3" fmla="*/ 6 h 7"/>
                <a:gd name="T4" fmla="*/ 0 w 12"/>
                <a:gd name="T5" fmla="*/ 4 h 7"/>
              </a:gdLst>
              <a:ahLst/>
              <a:cxnLst>
                <a:cxn ang="0">
                  <a:pos x="T0" y="T1"/>
                </a:cxn>
                <a:cxn ang="0">
                  <a:pos x="T2" y="T3"/>
                </a:cxn>
                <a:cxn ang="0">
                  <a:pos x="T4" y="T5"/>
                </a:cxn>
              </a:cxnLst>
              <a:rect l="0" t="0" r="r" b="b"/>
              <a:pathLst>
                <a:path w="12" h="7">
                  <a:moveTo>
                    <a:pt x="0" y="4"/>
                  </a:moveTo>
                  <a:cubicBezTo>
                    <a:pt x="3" y="7"/>
                    <a:pt x="6" y="7"/>
                    <a:pt x="12" y="6"/>
                  </a:cubicBezTo>
                  <a:cubicBezTo>
                    <a:pt x="12" y="2"/>
                    <a:pt x="2" y="0"/>
                    <a:pt x="0" y="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59" name="Freeform 160">
              <a:extLst>
                <a:ext uri="{FF2B5EF4-FFF2-40B4-BE49-F238E27FC236}">
                  <a16:creationId xmlns:a16="http://schemas.microsoft.com/office/drawing/2014/main" id="{1A8E27C4-5883-489A-B959-B49AC131C877}"/>
                </a:ext>
              </a:extLst>
            </p:cNvPr>
            <p:cNvSpPr>
              <a:spLocks/>
            </p:cNvSpPr>
            <p:nvPr/>
          </p:nvSpPr>
          <p:spPr bwMode="auto">
            <a:xfrm>
              <a:off x="3190227" y="4332071"/>
              <a:ext cx="23251" cy="28599"/>
            </a:xfrm>
            <a:custGeom>
              <a:avLst/>
              <a:gdLst>
                <a:gd name="T0" fmla="*/ 3 w 7"/>
                <a:gd name="T1" fmla="*/ 0 h 8"/>
                <a:gd name="T2" fmla="*/ 7 w 7"/>
                <a:gd name="T3" fmla="*/ 6 h 8"/>
                <a:gd name="T4" fmla="*/ 3 w 7"/>
                <a:gd name="T5" fmla="*/ 0 h 8"/>
              </a:gdLst>
              <a:ahLst/>
              <a:cxnLst>
                <a:cxn ang="0">
                  <a:pos x="T0" y="T1"/>
                </a:cxn>
                <a:cxn ang="0">
                  <a:pos x="T2" y="T3"/>
                </a:cxn>
                <a:cxn ang="0">
                  <a:pos x="T4" y="T5"/>
                </a:cxn>
              </a:cxnLst>
              <a:rect l="0" t="0" r="r" b="b"/>
              <a:pathLst>
                <a:path w="7" h="8">
                  <a:moveTo>
                    <a:pt x="3" y="0"/>
                  </a:moveTo>
                  <a:cubicBezTo>
                    <a:pt x="0" y="3"/>
                    <a:pt x="5" y="8"/>
                    <a:pt x="7" y="6"/>
                  </a:cubicBezTo>
                  <a:cubicBezTo>
                    <a:pt x="7" y="2"/>
                    <a:pt x="4" y="2"/>
                    <a:pt x="3"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0" name="Freeform 161">
              <a:extLst>
                <a:ext uri="{FF2B5EF4-FFF2-40B4-BE49-F238E27FC236}">
                  <a16:creationId xmlns:a16="http://schemas.microsoft.com/office/drawing/2014/main" id="{B02AFEF3-69A7-4A24-AEA9-EFCD182B1605}"/>
                </a:ext>
              </a:extLst>
            </p:cNvPr>
            <p:cNvSpPr>
              <a:spLocks/>
            </p:cNvSpPr>
            <p:nvPr/>
          </p:nvSpPr>
          <p:spPr bwMode="auto">
            <a:xfrm>
              <a:off x="3233823" y="4350132"/>
              <a:ext cx="17438" cy="21073"/>
            </a:xfrm>
            <a:custGeom>
              <a:avLst/>
              <a:gdLst>
                <a:gd name="T0" fmla="*/ 0 w 5"/>
                <a:gd name="T1" fmla="*/ 4 h 6"/>
                <a:gd name="T2" fmla="*/ 5 w 5"/>
                <a:gd name="T3" fmla="*/ 3 h 6"/>
                <a:gd name="T4" fmla="*/ 0 w 5"/>
                <a:gd name="T5" fmla="*/ 0 h 6"/>
                <a:gd name="T6" fmla="*/ 0 w 5"/>
                <a:gd name="T7" fmla="*/ 4 h 6"/>
              </a:gdLst>
              <a:ahLst/>
              <a:cxnLst>
                <a:cxn ang="0">
                  <a:pos x="T0" y="T1"/>
                </a:cxn>
                <a:cxn ang="0">
                  <a:pos x="T2" y="T3"/>
                </a:cxn>
                <a:cxn ang="0">
                  <a:pos x="T4" y="T5"/>
                </a:cxn>
                <a:cxn ang="0">
                  <a:pos x="T6" y="T7"/>
                </a:cxn>
              </a:cxnLst>
              <a:rect l="0" t="0" r="r" b="b"/>
              <a:pathLst>
                <a:path w="5" h="6">
                  <a:moveTo>
                    <a:pt x="0" y="4"/>
                  </a:moveTo>
                  <a:cubicBezTo>
                    <a:pt x="2" y="4"/>
                    <a:pt x="4" y="6"/>
                    <a:pt x="5" y="3"/>
                  </a:cubicBezTo>
                  <a:cubicBezTo>
                    <a:pt x="4" y="2"/>
                    <a:pt x="2" y="1"/>
                    <a:pt x="0" y="0"/>
                  </a:cubicBezTo>
                  <a:cubicBezTo>
                    <a:pt x="0" y="1"/>
                    <a:pt x="0" y="3"/>
                    <a:pt x="0" y="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1" name="Freeform 162">
              <a:extLst>
                <a:ext uri="{FF2B5EF4-FFF2-40B4-BE49-F238E27FC236}">
                  <a16:creationId xmlns:a16="http://schemas.microsoft.com/office/drawing/2014/main" id="{C46CBF90-84C8-4E89-8D6B-491A5CD161B6}"/>
                </a:ext>
              </a:extLst>
            </p:cNvPr>
            <p:cNvSpPr>
              <a:spLocks/>
            </p:cNvSpPr>
            <p:nvPr/>
          </p:nvSpPr>
          <p:spPr bwMode="auto">
            <a:xfrm>
              <a:off x="3255620" y="4350132"/>
              <a:ext cx="20344" cy="15052"/>
            </a:xfrm>
            <a:custGeom>
              <a:avLst/>
              <a:gdLst>
                <a:gd name="T0" fmla="*/ 4 w 6"/>
                <a:gd name="T1" fmla="*/ 4 h 4"/>
                <a:gd name="T2" fmla="*/ 0 w 6"/>
                <a:gd name="T3" fmla="*/ 0 h 4"/>
                <a:gd name="T4" fmla="*/ 4 w 6"/>
                <a:gd name="T5" fmla="*/ 4 h 4"/>
              </a:gdLst>
              <a:ahLst/>
              <a:cxnLst>
                <a:cxn ang="0">
                  <a:pos x="T0" y="T1"/>
                </a:cxn>
                <a:cxn ang="0">
                  <a:pos x="T2" y="T3"/>
                </a:cxn>
                <a:cxn ang="0">
                  <a:pos x="T4" y="T5"/>
                </a:cxn>
              </a:cxnLst>
              <a:rect l="0" t="0" r="r" b="b"/>
              <a:pathLst>
                <a:path w="6" h="4">
                  <a:moveTo>
                    <a:pt x="4" y="4"/>
                  </a:moveTo>
                  <a:cubicBezTo>
                    <a:pt x="6" y="2"/>
                    <a:pt x="3" y="0"/>
                    <a:pt x="0" y="0"/>
                  </a:cubicBezTo>
                  <a:cubicBezTo>
                    <a:pt x="0" y="3"/>
                    <a:pt x="2" y="4"/>
                    <a:pt x="4" y="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2" name="Freeform 163">
              <a:extLst>
                <a:ext uri="{FF2B5EF4-FFF2-40B4-BE49-F238E27FC236}">
                  <a16:creationId xmlns:a16="http://schemas.microsoft.com/office/drawing/2014/main" id="{5EABF671-14AF-4552-9775-B1396DC9873F}"/>
                </a:ext>
              </a:extLst>
            </p:cNvPr>
            <p:cNvSpPr>
              <a:spLocks/>
            </p:cNvSpPr>
            <p:nvPr/>
          </p:nvSpPr>
          <p:spPr bwMode="auto">
            <a:xfrm>
              <a:off x="3389311" y="4386255"/>
              <a:ext cx="47955" cy="49672"/>
            </a:xfrm>
            <a:custGeom>
              <a:avLst/>
              <a:gdLst>
                <a:gd name="T0" fmla="*/ 12 w 14"/>
                <a:gd name="T1" fmla="*/ 0 h 14"/>
                <a:gd name="T2" fmla="*/ 5 w 14"/>
                <a:gd name="T3" fmla="*/ 2 h 14"/>
                <a:gd name="T4" fmla="*/ 6 w 14"/>
                <a:gd name="T5" fmla="*/ 8 h 14"/>
                <a:gd name="T6" fmla="*/ 0 w 14"/>
                <a:gd name="T7" fmla="*/ 13 h 14"/>
                <a:gd name="T8" fmla="*/ 12 w 14"/>
                <a:gd name="T9" fmla="*/ 12 h 14"/>
                <a:gd name="T10" fmla="*/ 12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12" y="0"/>
                  </a:moveTo>
                  <a:cubicBezTo>
                    <a:pt x="9" y="0"/>
                    <a:pt x="7" y="0"/>
                    <a:pt x="5" y="2"/>
                  </a:cubicBezTo>
                  <a:cubicBezTo>
                    <a:pt x="4" y="5"/>
                    <a:pt x="6" y="5"/>
                    <a:pt x="6" y="8"/>
                  </a:cubicBezTo>
                  <a:cubicBezTo>
                    <a:pt x="4" y="10"/>
                    <a:pt x="0" y="10"/>
                    <a:pt x="0" y="13"/>
                  </a:cubicBezTo>
                  <a:cubicBezTo>
                    <a:pt x="3" y="14"/>
                    <a:pt x="9" y="13"/>
                    <a:pt x="12" y="12"/>
                  </a:cubicBezTo>
                  <a:cubicBezTo>
                    <a:pt x="12" y="7"/>
                    <a:pt x="14" y="3"/>
                    <a:pt x="12"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3" name="Freeform 164">
              <a:extLst>
                <a:ext uri="{FF2B5EF4-FFF2-40B4-BE49-F238E27FC236}">
                  <a16:creationId xmlns:a16="http://schemas.microsoft.com/office/drawing/2014/main" id="{7640D080-96E0-4AFA-9001-B80DE4183FFC}"/>
                </a:ext>
              </a:extLst>
            </p:cNvPr>
            <p:cNvSpPr>
              <a:spLocks/>
            </p:cNvSpPr>
            <p:nvPr/>
          </p:nvSpPr>
          <p:spPr bwMode="auto">
            <a:xfrm>
              <a:off x="7093376" y="4381739"/>
              <a:ext cx="23251" cy="43650"/>
            </a:xfrm>
            <a:custGeom>
              <a:avLst/>
              <a:gdLst>
                <a:gd name="T0" fmla="*/ 7 w 7"/>
                <a:gd name="T1" fmla="*/ 12 h 12"/>
                <a:gd name="T2" fmla="*/ 0 w 7"/>
                <a:gd name="T3" fmla="*/ 3 h 12"/>
                <a:gd name="T4" fmla="*/ 7 w 7"/>
                <a:gd name="T5" fmla="*/ 12 h 12"/>
              </a:gdLst>
              <a:ahLst/>
              <a:cxnLst>
                <a:cxn ang="0">
                  <a:pos x="T0" y="T1"/>
                </a:cxn>
                <a:cxn ang="0">
                  <a:pos x="T2" y="T3"/>
                </a:cxn>
                <a:cxn ang="0">
                  <a:pos x="T4" y="T5"/>
                </a:cxn>
              </a:cxnLst>
              <a:rect l="0" t="0" r="r" b="b"/>
              <a:pathLst>
                <a:path w="7" h="12">
                  <a:moveTo>
                    <a:pt x="7" y="12"/>
                  </a:moveTo>
                  <a:cubicBezTo>
                    <a:pt x="7" y="7"/>
                    <a:pt x="7" y="0"/>
                    <a:pt x="0" y="3"/>
                  </a:cubicBezTo>
                  <a:cubicBezTo>
                    <a:pt x="3" y="6"/>
                    <a:pt x="3" y="12"/>
                    <a:pt x="7" y="1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4" name="Freeform 165">
              <a:extLst>
                <a:ext uri="{FF2B5EF4-FFF2-40B4-BE49-F238E27FC236}">
                  <a16:creationId xmlns:a16="http://schemas.microsoft.com/office/drawing/2014/main" id="{67160536-8AD9-46A4-BD91-0724C3759487}"/>
                </a:ext>
              </a:extLst>
            </p:cNvPr>
            <p:cNvSpPr>
              <a:spLocks/>
            </p:cNvSpPr>
            <p:nvPr/>
          </p:nvSpPr>
          <p:spPr bwMode="auto">
            <a:xfrm>
              <a:off x="7045424" y="4410339"/>
              <a:ext cx="30517" cy="60207"/>
            </a:xfrm>
            <a:custGeom>
              <a:avLst/>
              <a:gdLst>
                <a:gd name="T0" fmla="*/ 6 w 9"/>
                <a:gd name="T1" fmla="*/ 6 h 17"/>
                <a:gd name="T2" fmla="*/ 3 w 9"/>
                <a:gd name="T3" fmla="*/ 13 h 17"/>
                <a:gd name="T4" fmla="*/ 8 w 9"/>
                <a:gd name="T5" fmla="*/ 16 h 17"/>
                <a:gd name="T6" fmla="*/ 9 w 9"/>
                <a:gd name="T7" fmla="*/ 4 h 17"/>
                <a:gd name="T8" fmla="*/ 7 w 9"/>
                <a:gd name="T9" fmla="*/ 1 h 17"/>
                <a:gd name="T10" fmla="*/ 1 w 9"/>
                <a:gd name="T11" fmla="*/ 0 h 17"/>
                <a:gd name="T12" fmla="*/ 0 w 9"/>
                <a:gd name="T13" fmla="*/ 8 h 17"/>
                <a:gd name="T14" fmla="*/ 6 w 9"/>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6" y="6"/>
                  </a:moveTo>
                  <a:cubicBezTo>
                    <a:pt x="6" y="10"/>
                    <a:pt x="3" y="10"/>
                    <a:pt x="3" y="13"/>
                  </a:cubicBezTo>
                  <a:cubicBezTo>
                    <a:pt x="4" y="14"/>
                    <a:pt x="6" y="17"/>
                    <a:pt x="8" y="16"/>
                  </a:cubicBezTo>
                  <a:cubicBezTo>
                    <a:pt x="7" y="12"/>
                    <a:pt x="9" y="9"/>
                    <a:pt x="9" y="4"/>
                  </a:cubicBezTo>
                  <a:cubicBezTo>
                    <a:pt x="5" y="5"/>
                    <a:pt x="8" y="4"/>
                    <a:pt x="7" y="1"/>
                  </a:cubicBezTo>
                  <a:cubicBezTo>
                    <a:pt x="4" y="2"/>
                    <a:pt x="3" y="0"/>
                    <a:pt x="1" y="0"/>
                  </a:cubicBezTo>
                  <a:cubicBezTo>
                    <a:pt x="2" y="3"/>
                    <a:pt x="0" y="4"/>
                    <a:pt x="0" y="8"/>
                  </a:cubicBezTo>
                  <a:cubicBezTo>
                    <a:pt x="3" y="9"/>
                    <a:pt x="5" y="4"/>
                    <a:pt x="6" y="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5" name="Freeform 166">
              <a:extLst>
                <a:ext uri="{FF2B5EF4-FFF2-40B4-BE49-F238E27FC236}">
                  <a16:creationId xmlns:a16="http://schemas.microsoft.com/office/drawing/2014/main" id="{E27E23EB-B1A1-48ED-89B5-FAD991495BB4}"/>
                </a:ext>
              </a:extLst>
            </p:cNvPr>
            <p:cNvSpPr>
              <a:spLocks/>
            </p:cNvSpPr>
            <p:nvPr/>
          </p:nvSpPr>
          <p:spPr bwMode="auto">
            <a:xfrm>
              <a:off x="7038157" y="4449474"/>
              <a:ext cx="103174" cy="93320"/>
            </a:xfrm>
            <a:custGeom>
              <a:avLst/>
              <a:gdLst>
                <a:gd name="T0" fmla="*/ 14 w 30"/>
                <a:gd name="T1" fmla="*/ 10 h 26"/>
                <a:gd name="T2" fmla="*/ 10 w 30"/>
                <a:gd name="T3" fmla="*/ 7 h 26"/>
                <a:gd name="T4" fmla="*/ 2 w 30"/>
                <a:gd name="T5" fmla="*/ 18 h 26"/>
                <a:gd name="T6" fmla="*/ 7 w 30"/>
                <a:gd name="T7" fmla="*/ 13 h 26"/>
                <a:gd name="T8" fmla="*/ 13 w 30"/>
                <a:gd name="T9" fmla="*/ 13 h 26"/>
                <a:gd name="T10" fmla="*/ 15 w 30"/>
                <a:gd name="T11" fmla="*/ 16 h 26"/>
                <a:gd name="T12" fmla="*/ 14 w 30"/>
                <a:gd name="T13" fmla="*/ 20 h 26"/>
                <a:gd name="T14" fmla="*/ 21 w 30"/>
                <a:gd name="T15" fmla="*/ 23 h 26"/>
                <a:gd name="T16" fmla="*/ 23 w 30"/>
                <a:gd name="T17" fmla="*/ 26 h 26"/>
                <a:gd name="T18" fmla="*/ 25 w 30"/>
                <a:gd name="T19" fmla="*/ 17 h 26"/>
                <a:gd name="T20" fmla="*/ 27 w 30"/>
                <a:gd name="T21" fmla="*/ 20 h 26"/>
                <a:gd name="T22" fmla="*/ 29 w 30"/>
                <a:gd name="T23" fmla="*/ 9 h 26"/>
                <a:gd name="T24" fmla="*/ 23 w 30"/>
                <a:gd name="T25" fmla="*/ 0 h 26"/>
                <a:gd name="T26" fmla="*/ 23 w 30"/>
                <a:gd name="T27" fmla="*/ 5 h 26"/>
                <a:gd name="T28" fmla="*/ 14 w 30"/>
                <a:gd name="T2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6">
                  <a:moveTo>
                    <a:pt x="14" y="10"/>
                  </a:moveTo>
                  <a:cubicBezTo>
                    <a:pt x="12" y="10"/>
                    <a:pt x="13" y="7"/>
                    <a:pt x="10" y="7"/>
                  </a:cubicBezTo>
                  <a:cubicBezTo>
                    <a:pt x="7" y="10"/>
                    <a:pt x="0" y="13"/>
                    <a:pt x="2" y="18"/>
                  </a:cubicBezTo>
                  <a:cubicBezTo>
                    <a:pt x="6" y="19"/>
                    <a:pt x="4" y="14"/>
                    <a:pt x="7" y="13"/>
                  </a:cubicBezTo>
                  <a:cubicBezTo>
                    <a:pt x="7" y="17"/>
                    <a:pt x="11" y="13"/>
                    <a:pt x="13" y="13"/>
                  </a:cubicBezTo>
                  <a:cubicBezTo>
                    <a:pt x="14" y="14"/>
                    <a:pt x="15" y="15"/>
                    <a:pt x="15" y="16"/>
                  </a:cubicBezTo>
                  <a:cubicBezTo>
                    <a:pt x="14" y="16"/>
                    <a:pt x="13" y="18"/>
                    <a:pt x="14" y="20"/>
                  </a:cubicBezTo>
                  <a:cubicBezTo>
                    <a:pt x="15" y="22"/>
                    <a:pt x="19" y="26"/>
                    <a:pt x="21" y="23"/>
                  </a:cubicBezTo>
                  <a:cubicBezTo>
                    <a:pt x="21" y="25"/>
                    <a:pt x="21" y="26"/>
                    <a:pt x="23" y="26"/>
                  </a:cubicBezTo>
                  <a:cubicBezTo>
                    <a:pt x="27" y="25"/>
                    <a:pt x="21" y="18"/>
                    <a:pt x="25" y="17"/>
                  </a:cubicBezTo>
                  <a:cubicBezTo>
                    <a:pt x="25" y="18"/>
                    <a:pt x="26" y="19"/>
                    <a:pt x="27" y="20"/>
                  </a:cubicBezTo>
                  <a:cubicBezTo>
                    <a:pt x="30" y="17"/>
                    <a:pt x="28" y="13"/>
                    <a:pt x="29" y="9"/>
                  </a:cubicBezTo>
                  <a:cubicBezTo>
                    <a:pt x="26" y="8"/>
                    <a:pt x="28" y="1"/>
                    <a:pt x="23" y="0"/>
                  </a:cubicBezTo>
                  <a:cubicBezTo>
                    <a:pt x="23" y="2"/>
                    <a:pt x="23" y="3"/>
                    <a:pt x="23" y="5"/>
                  </a:cubicBezTo>
                  <a:cubicBezTo>
                    <a:pt x="18" y="4"/>
                    <a:pt x="17" y="8"/>
                    <a:pt x="14" y="1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6" name="Freeform 167">
              <a:extLst>
                <a:ext uri="{FF2B5EF4-FFF2-40B4-BE49-F238E27FC236}">
                  <a16:creationId xmlns:a16="http://schemas.microsoft.com/office/drawing/2014/main" id="{873D03C0-DD8A-48AB-8230-3F9CBCF3E5AB}"/>
                </a:ext>
              </a:extLst>
            </p:cNvPr>
            <p:cNvSpPr>
              <a:spLocks/>
            </p:cNvSpPr>
            <p:nvPr/>
          </p:nvSpPr>
          <p:spPr bwMode="auto">
            <a:xfrm>
              <a:off x="6199693" y="4453989"/>
              <a:ext cx="75564" cy="81280"/>
            </a:xfrm>
            <a:custGeom>
              <a:avLst/>
              <a:gdLst>
                <a:gd name="T0" fmla="*/ 4 w 22"/>
                <a:gd name="T1" fmla="*/ 0 h 23"/>
                <a:gd name="T2" fmla="*/ 5 w 22"/>
                <a:gd name="T3" fmla="*/ 22 h 23"/>
                <a:gd name="T4" fmla="*/ 4 w 22"/>
                <a:gd name="T5" fmla="*/ 0 h 23"/>
              </a:gdLst>
              <a:ahLst/>
              <a:cxnLst>
                <a:cxn ang="0">
                  <a:pos x="T0" y="T1"/>
                </a:cxn>
                <a:cxn ang="0">
                  <a:pos x="T2" y="T3"/>
                </a:cxn>
                <a:cxn ang="0">
                  <a:pos x="T4" y="T5"/>
                </a:cxn>
              </a:cxnLst>
              <a:rect l="0" t="0" r="r" b="b"/>
              <a:pathLst>
                <a:path w="22" h="23">
                  <a:moveTo>
                    <a:pt x="4" y="0"/>
                  </a:moveTo>
                  <a:cubicBezTo>
                    <a:pt x="0" y="6"/>
                    <a:pt x="2" y="15"/>
                    <a:pt x="5" y="22"/>
                  </a:cubicBezTo>
                  <a:cubicBezTo>
                    <a:pt x="22" y="23"/>
                    <a:pt x="11" y="2"/>
                    <a:pt x="4"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7" name="Freeform 168">
              <a:extLst>
                <a:ext uri="{FF2B5EF4-FFF2-40B4-BE49-F238E27FC236}">
                  <a16:creationId xmlns:a16="http://schemas.microsoft.com/office/drawing/2014/main" id="{0A671602-63E6-4366-9565-27185BAFA9FE}"/>
                </a:ext>
              </a:extLst>
            </p:cNvPr>
            <p:cNvSpPr>
              <a:spLocks/>
            </p:cNvSpPr>
            <p:nvPr/>
          </p:nvSpPr>
          <p:spPr bwMode="auto">
            <a:xfrm>
              <a:off x="6766419" y="4509681"/>
              <a:ext cx="223784" cy="234807"/>
            </a:xfrm>
            <a:custGeom>
              <a:avLst/>
              <a:gdLst>
                <a:gd name="T0" fmla="*/ 13 w 65"/>
                <a:gd name="T1" fmla="*/ 60 h 66"/>
                <a:gd name="T2" fmla="*/ 22 w 65"/>
                <a:gd name="T3" fmla="*/ 59 h 66"/>
                <a:gd name="T4" fmla="*/ 23 w 65"/>
                <a:gd name="T5" fmla="*/ 63 h 66"/>
                <a:gd name="T6" fmla="*/ 30 w 65"/>
                <a:gd name="T7" fmla="*/ 60 h 66"/>
                <a:gd name="T8" fmla="*/ 37 w 65"/>
                <a:gd name="T9" fmla="*/ 61 h 66"/>
                <a:gd name="T10" fmla="*/ 38 w 65"/>
                <a:gd name="T11" fmla="*/ 66 h 66"/>
                <a:gd name="T12" fmla="*/ 55 w 65"/>
                <a:gd name="T13" fmla="*/ 47 h 66"/>
                <a:gd name="T14" fmla="*/ 58 w 65"/>
                <a:gd name="T15" fmla="*/ 37 h 66"/>
                <a:gd name="T16" fmla="*/ 64 w 65"/>
                <a:gd name="T17" fmla="*/ 36 h 66"/>
                <a:gd name="T18" fmla="*/ 55 w 65"/>
                <a:gd name="T19" fmla="*/ 21 h 66"/>
                <a:gd name="T20" fmla="*/ 56 w 65"/>
                <a:gd name="T21" fmla="*/ 18 h 66"/>
                <a:gd name="T22" fmla="*/ 61 w 65"/>
                <a:gd name="T23" fmla="*/ 16 h 66"/>
                <a:gd name="T24" fmla="*/ 60 w 65"/>
                <a:gd name="T25" fmla="*/ 13 h 66"/>
                <a:gd name="T26" fmla="*/ 65 w 65"/>
                <a:gd name="T27" fmla="*/ 10 h 66"/>
                <a:gd name="T28" fmla="*/ 56 w 65"/>
                <a:gd name="T29" fmla="*/ 6 h 66"/>
                <a:gd name="T30" fmla="*/ 50 w 65"/>
                <a:gd name="T31" fmla="*/ 0 h 66"/>
                <a:gd name="T32" fmla="*/ 42 w 65"/>
                <a:gd name="T33" fmla="*/ 9 h 66"/>
                <a:gd name="T34" fmla="*/ 42 w 65"/>
                <a:gd name="T35" fmla="*/ 12 h 66"/>
                <a:gd name="T36" fmla="*/ 39 w 65"/>
                <a:gd name="T37" fmla="*/ 11 h 66"/>
                <a:gd name="T38" fmla="*/ 17 w 65"/>
                <a:gd name="T39" fmla="*/ 33 h 66"/>
                <a:gd name="T40" fmla="*/ 8 w 65"/>
                <a:gd name="T41" fmla="*/ 30 h 66"/>
                <a:gd name="T42" fmla="*/ 13 w 65"/>
                <a:gd name="T43"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66">
                  <a:moveTo>
                    <a:pt x="13" y="60"/>
                  </a:moveTo>
                  <a:cubicBezTo>
                    <a:pt x="16" y="59"/>
                    <a:pt x="18" y="60"/>
                    <a:pt x="22" y="59"/>
                  </a:cubicBezTo>
                  <a:cubicBezTo>
                    <a:pt x="22" y="61"/>
                    <a:pt x="22" y="63"/>
                    <a:pt x="23" y="63"/>
                  </a:cubicBezTo>
                  <a:cubicBezTo>
                    <a:pt x="24" y="61"/>
                    <a:pt x="28" y="61"/>
                    <a:pt x="30" y="60"/>
                  </a:cubicBezTo>
                  <a:cubicBezTo>
                    <a:pt x="32" y="62"/>
                    <a:pt x="33" y="64"/>
                    <a:pt x="37" y="61"/>
                  </a:cubicBezTo>
                  <a:cubicBezTo>
                    <a:pt x="37" y="63"/>
                    <a:pt x="39" y="64"/>
                    <a:pt x="38" y="66"/>
                  </a:cubicBezTo>
                  <a:cubicBezTo>
                    <a:pt x="52" y="66"/>
                    <a:pt x="45" y="50"/>
                    <a:pt x="55" y="47"/>
                  </a:cubicBezTo>
                  <a:cubicBezTo>
                    <a:pt x="57" y="44"/>
                    <a:pt x="54" y="38"/>
                    <a:pt x="58" y="37"/>
                  </a:cubicBezTo>
                  <a:cubicBezTo>
                    <a:pt x="60" y="37"/>
                    <a:pt x="63" y="39"/>
                    <a:pt x="64" y="36"/>
                  </a:cubicBezTo>
                  <a:cubicBezTo>
                    <a:pt x="58" y="32"/>
                    <a:pt x="58" y="27"/>
                    <a:pt x="55" y="21"/>
                  </a:cubicBezTo>
                  <a:cubicBezTo>
                    <a:pt x="56" y="21"/>
                    <a:pt x="58" y="19"/>
                    <a:pt x="56" y="18"/>
                  </a:cubicBezTo>
                  <a:cubicBezTo>
                    <a:pt x="59" y="18"/>
                    <a:pt x="60" y="17"/>
                    <a:pt x="61" y="16"/>
                  </a:cubicBezTo>
                  <a:cubicBezTo>
                    <a:pt x="62" y="14"/>
                    <a:pt x="58" y="13"/>
                    <a:pt x="60" y="13"/>
                  </a:cubicBezTo>
                  <a:cubicBezTo>
                    <a:pt x="63" y="13"/>
                    <a:pt x="65" y="12"/>
                    <a:pt x="65" y="10"/>
                  </a:cubicBezTo>
                  <a:cubicBezTo>
                    <a:pt x="63" y="9"/>
                    <a:pt x="61" y="6"/>
                    <a:pt x="56" y="6"/>
                  </a:cubicBezTo>
                  <a:cubicBezTo>
                    <a:pt x="57" y="0"/>
                    <a:pt x="52" y="2"/>
                    <a:pt x="50" y="0"/>
                  </a:cubicBezTo>
                  <a:cubicBezTo>
                    <a:pt x="49" y="4"/>
                    <a:pt x="47" y="8"/>
                    <a:pt x="42" y="9"/>
                  </a:cubicBezTo>
                  <a:cubicBezTo>
                    <a:pt x="41" y="11"/>
                    <a:pt x="44" y="12"/>
                    <a:pt x="42" y="12"/>
                  </a:cubicBezTo>
                  <a:cubicBezTo>
                    <a:pt x="41" y="12"/>
                    <a:pt x="40" y="11"/>
                    <a:pt x="39" y="11"/>
                  </a:cubicBezTo>
                  <a:cubicBezTo>
                    <a:pt x="34" y="20"/>
                    <a:pt x="21" y="22"/>
                    <a:pt x="17" y="33"/>
                  </a:cubicBezTo>
                  <a:cubicBezTo>
                    <a:pt x="15" y="31"/>
                    <a:pt x="11" y="31"/>
                    <a:pt x="8" y="30"/>
                  </a:cubicBezTo>
                  <a:cubicBezTo>
                    <a:pt x="0" y="42"/>
                    <a:pt x="13" y="47"/>
                    <a:pt x="13" y="6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8" name="Freeform 169">
              <a:extLst>
                <a:ext uri="{FF2B5EF4-FFF2-40B4-BE49-F238E27FC236}">
                  <a16:creationId xmlns:a16="http://schemas.microsoft.com/office/drawing/2014/main" id="{B79762F6-5A07-4A8E-B195-0C5DDD91D41C}"/>
                </a:ext>
              </a:extLst>
            </p:cNvPr>
            <p:cNvSpPr>
              <a:spLocks/>
            </p:cNvSpPr>
            <p:nvPr/>
          </p:nvSpPr>
          <p:spPr bwMode="auto">
            <a:xfrm>
              <a:off x="6506305" y="4538277"/>
              <a:ext cx="390896" cy="299530"/>
            </a:xfrm>
            <a:custGeom>
              <a:avLst/>
              <a:gdLst>
                <a:gd name="T0" fmla="*/ 114 w 114"/>
                <a:gd name="T1" fmla="*/ 84 h 84"/>
                <a:gd name="T2" fmla="*/ 113 w 114"/>
                <a:gd name="T3" fmla="*/ 78 h 84"/>
                <a:gd name="T4" fmla="*/ 104 w 114"/>
                <a:gd name="T5" fmla="*/ 78 h 84"/>
                <a:gd name="T6" fmla="*/ 102 w 114"/>
                <a:gd name="T7" fmla="*/ 73 h 84"/>
                <a:gd name="T8" fmla="*/ 92 w 114"/>
                <a:gd name="T9" fmla="*/ 71 h 84"/>
                <a:gd name="T10" fmla="*/ 80 w 114"/>
                <a:gd name="T11" fmla="*/ 73 h 84"/>
                <a:gd name="T12" fmla="*/ 65 w 114"/>
                <a:gd name="T13" fmla="*/ 67 h 84"/>
                <a:gd name="T14" fmla="*/ 65 w 114"/>
                <a:gd name="T15" fmla="*/ 51 h 84"/>
                <a:gd name="T16" fmla="*/ 56 w 114"/>
                <a:gd name="T17" fmla="*/ 39 h 84"/>
                <a:gd name="T18" fmla="*/ 50 w 114"/>
                <a:gd name="T19" fmla="*/ 37 h 84"/>
                <a:gd name="T20" fmla="*/ 52 w 114"/>
                <a:gd name="T21" fmla="*/ 33 h 84"/>
                <a:gd name="T22" fmla="*/ 38 w 114"/>
                <a:gd name="T23" fmla="*/ 20 h 84"/>
                <a:gd name="T24" fmla="*/ 33 w 114"/>
                <a:gd name="T25" fmla="*/ 21 h 84"/>
                <a:gd name="T26" fmla="*/ 16 w 114"/>
                <a:gd name="T27" fmla="*/ 2 h 84"/>
                <a:gd name="T28" fmla="*/ 3 w 114"/>
                <a:gd name="T29" fmla="*/ 0 h 84"/>
                <a:gd name="T30" fmla="*/ 15 w 114"/>
                <a:gd name="T31" fmla="*/ 20 h 84"/>
                <a:gd name="T32" fmla="*/ 23 w 114"/>
                <a:gd name="T33" fmla="*/ 25 h 84"/>
                <a:gd name="T34" fmla="*/ 24 w 114"/>
                <a:gd name="T35" fmla="*/ 32 h 84"/>
                <a:gd name="T36" fmla="*/ 34 w 114"/>
                <a:gd name="T37" fmla="*/ 43 h 84"/>
                <a:gd name="T38" fmla="*/ 57 w 114"/>
                <a:gd name="T39" fmla="*/ 69 h 84"/>
                <a:gd name="T40" fmla="*/ 64 w 114"/>
                <a:gd name="T41" fmla="*/ 69 h 84"/>
                <a:gd name="T42" fmla="*/ 60 w 114"/>
                <a:gd name="T43" fmla="*/ 73 h 84"/>
                <a:gd name="T44" fmla="*/ 67 w 114"/>
                <a:gd name="T45" fmla="*/ 77 h 84"/>
                <a:gd name="T46" fmla="*/ 114 w 114"/>
                <a:gd name="T4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 h="84">
                  <a:moveTo>
                    <a:pt x="114" y="84"/>
                  </a:moveTo>
                  <a:cubicBezTo>
                    <a:pt x="111" y="83"/>
                    <a:pt x="114" y="80"/>
                    <a:pt x="113" y="78"/>
                  </a:cubicBezTo>
                  <a:cubicBezTo>
                    <a:pt x="110" y="78"/>
                    <a:pt x="107" y="78"/>
                    <a:pt x="104" y="78"/>
                  </a:cubicBezTo>
                  <a:cubicBezTo>
                    <a:pt x="104" y="76"/>
                    <a:pt x="103" y="74"/>
                    <a:pt x="102" y="73"/>
                  </a:cubicBezTo>
                  <a:cubicBezTo>
                    <a:pt x="97" y="74"/>
                    <a:pt x="95" y="72"/>
                    <a:pt x="92" y="71"/>
                  </a:cubicBezTo>
                  <a:cubicBezTo>
                    <a:pt x="91" y="74"/>
                    <a:pt x="85" y="73"/>
                    <a:pt x="80" y="73"/>
                  </a:cubicBezTo>
                  <a:cubicBezTo>
                    <a:pt x="77" y="66"/>
                    <a:pt x="69" y="71"/>
                    <a:pt x="65" y="67"/>
                  </a:cubicBezTo>
                  <a:cubicBezTo>
                    <a:pt x="64" y="60"/>
                    <a:pt x="64" y="54"/>
                    <a:pt x="65" y="51"/>
                  </a:cubicBezTo>
                  <a:cubicBezTo>
                    <a:pt x="61" y="46"/>
                    <a:pt x="56" y="48"/>
                    <a:pt x="56" y="39"/>
                  </a:cubicBezTo>
                  <a:cubicBezTo>
                    <a:pt x="53" y="40"/>
                    <a:pt x="51" y="39"/>
                    <a:pt x="50" y="37"/>
                  </a:cubicBezTo>
                  <a:cubicBezTo>
                    <a:pt x="51" y="36"/>
                    <a:pt x="52" y="35"/>
                    <a:pt x="52" y="33"/>
                  </a:cubicBezTo>
                  <a:cubicBezTo>
                    <a:pt x="47" y="29"/>
                    <a:pt x="40" y="27"/>
                    <a:pt x="38" y="20"/>
                  </a:cubicBezTo>
                  <a:cubicBezTo>
                    <a:pt x="36" y="20"/>
                    <a:pt x="34" y="21"/>
                    <a:pt x="33" y="21"/>
                  </a:cubicBezTo>
                  <a:cubicBezTo>
                    <a:pt x="29" y="13"/>
                    <a:pt x="20" y="11"/>
                    <a:pt x="16" y="2"/>
                  </a:cubicBezTo>
                  <a:cubicBezTo>
                    <a:pt x="10" y="3"/>
                    <a:pt x="7" y="1"/>
                    <a:pt x="3" y="0"/>
                  </a:cubicBezTo>
                  <a:cubicBezTo>
                    <a:pt x="0" y="11"/>
                    <a:pt x="15" y="9"/>
                    <a:pt x="15" y="20"/>
                  </a:cubicBezTo>
                  <a:cubicBezTo>
                    <a:pt x="18" y="21"/>
                    <a:pt x="21" y="22"/>
                    <a:pt x="23" y="25"/>
                  </a:cubicBezTo>
                  <a:cubicBezTo>
                    <a:pt x="22" y="28"/>
                    <a:pt x="25" y="29"/>
                    <a:pt x="24" y="32"/>
                  </a:cubicBezTo>
                  <a:cubicBezTo>
                    <a:pt x="29" y="34"/>
                    <a:pt x="32" y="39"/>
                    <a:pt x="34" y="43"/>
                  </a:cubicBezTo>
                  <a:cubicBezTo>
                    <a:pt x="40" y="54"/>
                    <a:pt x="48" y="61"/>
                    <a:pt x="57" y="69"/>
                  </a:cubicBezTo>
                  <a:cubicBezTo>
                    <a:pt x="59" y="66"/>
                    <a:pt x="62" y="67"/>
                    <a:pt x="64" y="69"/>
                  </a:cubicBezTo>
                  <a:cubicBezTo>
                    <a:pt x="63" y="71"/>
                    <a:pt x="62" y="72"/>
                    <a:pt x="60" y="73"/>
                  </a:cubicBezTo>
                  <a:cubicBezTo>
                    <a:pt x="63" y="74"/>
                    <a:pt x="68" y="74"/>
                    <a:pt x="67" y="77"/>
                  </a:cubicBezTo>
                  <a:cubicBezTo>
                    <a:pt x="83" y="79"/>
                    <a:pt x="100" y="83"/>
                    <a:pt x="114" y="84"/>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69" name="Freeform 170">
              <a:extLst>
                <a:ext uri="{FF2B5EF4-FFF2-40B4-BE49-F238E27FC236}">
                  <a16:creationId xmlns:a16="http://schemas.microsoft.com/office/drawing/2014/main" id="{DE630142-A4E0-4B25-94CD-BC3BAC6B586F}"/>
                </a:ext>
              </a:extLst>
            </p:cNvPr>
            <p:cNvSpPr>
              <a:spLocks/>
            </p:cNvSpPr>
            <p:nvPr/>
          </p:nvSpPr>
          <p:spPr bwMode="auto">
            <a:xfrm>
              <a:off x="7151503" y="4613538"/>
              <a:ext cx="33423" cy="63217"/>
            </a:xfrm>
            <a:custGeom>
              <a:avLst/>
              <a:gdLst>
                <a:gd name="T0" fmla="*/ 4 w 10"/>
                <a:gd name="T1" fmla="*/ 0 h 18"/>
                <a:gd name="T2" fmla="*/ 8 w 10"/>
                <a:gd name="T3" fmla="*/ 18 h 18"/>
                <a:gd name="T4" fmla="*/ 5 w 10"/>
                <a:gd name="T5" fmla="*/ 11 h 18"/>
                <a:gd name="T6" fmla="*/ 9 w 10"/>
                <a:gd name="T7" fmla="*/ 12 h 18"/>
                <a:gd name="T8" fmla="*/ 7 w 10"/>
                <a:gd name="T9" fmla="*/ 8 h 18"/>
                <a:gd name="T10" fmla="*/ 9 w 10"/>
                <a:gd name="T11" fmla="*/ 4 h 18"/>
                <a:gd name="T12" fmla="*/ 5 w 10"/>
                <a:gd name="T13" fmla="*/ 4 h 18"/>
                <a:gd name="T14" fmla="*/ 4 w 10"/>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8">
                  <a:moveTo>
                    <a:pt x="4" y="0"/>
                  </a:moveTo>
                  <a:cubicBezTo>
                    <a:pt x="0" y="6"/>
                    <a:pt x="0" y="16"/>
                    <a:pt x="8" y="18"/>
                  </a:cubicBezTo>
                  <a:cubicBezTo>
                    <a:pt x="8" y="15"/>
                    <a:pt x="4" y="15"/>
                    <a:pt x="5" y="11"/>
                  </a:cubicBezTo>
                  <a:cubicBezTo>
                    <a:pt x="7" y="11"/>
                    <a:pt x="8" y="11"/>
                    <a:pt x="9" y="12"/>
                  </a:cubicBezTo>
                  <a:cubicBezTo>
                    <a:pt x="10" y="9"/>
                    <a:pt x="8" y="9"/>
                    <a:pt x="7" y="8"/>
                  </a:cubicBezTo>
                  <a:cubicBezTo>
                    <a:pt x="10" y="7"/>
                    <a:pt x="8" y="5"/>
                    <a:pt x="9" y="4"/>
                  </a:cubicBezTo>
                  <a:cubicBezTo>
                    <a:pt x="8" y="3"/>
                    <a:pt x="6" y="4"/>
                    <a:pt x="5" y="4"/>
                  </a:cubicBezTo>
                  <a:cubicBezTo>
                    <a:pt x="5" y="2"/>
                    <a:pt x="5" y="0"/>
                    <a:pt x="4"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0" name="Freeform 171">
              <a:extLst>
                <a:ext uri="{FF2B5EF4-FFF2-40B4-BE49-F238E27FC236}">
                  <a16:creationId xmlns:a16="http://schemas.microsoft.com/office/drawing/2014/main" id="{7AB19901-52DA-487C-9091-6AD990732092}"/>
                </a:ext>
              </a:extLst>
            </p:cNvPr>
            <p:cNvSpPr>
              <a:spLocks/>
            </p:cNvSpPr>
            <p:nvPr/>
          </p:nvSpPr>
          <p:spPr bwMode="auto">
            <a:xfrm>
              <a:off x="6962594" y="4616548"/>
              <a:ext cx="154034" cy="164065"/>
            </a:xfrm>
            <a:custGeom>
              <a:avLst/>
              <a:gdLst>
                <a:gd name="T0" fmla="*/ 43 w 45"/>
                <a:gd name="T1" fmla="*/ 2 h 46"/>
                <a:gd name="T2" fmla="*/ 41 w 45"/>
                <a:gd name="T3" fmla="*/ 1 h 46"/>
                <a:gd name="T4" fmla="*/ 19 w 45"/>
                <a:gd name="T5" fmla="*/ 4 h 46"/>
                <a:gd name="T6" fmla="*/ 5 w 45"/>
                <a:gd name="T7" fmla="*/ 28 h 46"/>
                <a:gd name="T8" fmla="*/ 6 w 45"/>
                <a:gd name="T9" fmla="*/ 33 h 46"/>
                <a:gd name="T10" fmla="*/ 10 w 45"/>
                <a:gd name="T11" fmla="*/ 33 h 46"/>
                <a:gd name="T12" fmla="*/ 8 w 45"/>
                <a:gd name="T13" fmla="*/ 44 h 46"/>
                <a:gd name="T14" fmla="*/ 15 w 45"/>
                <a:gd name="T15" fmla="*/ 44 h 46"/>
                <a:gd name="T16" fmla="*/ 18 w 45"/>
                <a:gd name="T17" fmla="*/ 28 h 46"/>
                <a:gd name="T18" fmla="*/ 22 w 45"/>
                <a:gd name="T19" fmla="*/ 40 h 46"/>
                <a:gd name="T20" fmla="*/ 30 w 45"/>
                <a:gd name="T21" fmla="*/ 37 h 46"/>
                <a:gd name="T22" fmla="*/ 22 w 45"/>
                <a:gd name="T23" fmla="*/ 23 h 46"/>
                <a:gd name="T24" fmla="*/ 33 w 45"/>
                <a:gd name="T25" fmla="*/ 19 h 46"/>
                <a:gd name="T26" fmla="*/ 17 w 45"/>
                <a:gd name="T27" fmla="*/ 20 h 46"/>
                <a:gd name="T28" fmla="*/ 43 w 45"/>
                <a:gd name="T2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43" y="2"/>
                  </a:moveTo>
                  <a:cubicBezTo>
                    <a:pt x="43" y="1"/>
                    <a:pt x="42" y="1"/>
                    <a:pt x="41" y="1"/>
                  </a:cubicBezTo>
                  <a:cubicBezTo>
                    <a:pt x="38" y="12"/>
                    <a:pt x="25" y="4"/>
                    <a:pt x="19" y="4"/>
                  </a:cubicBezTo>
                  <a:cubicBezTo>
                    <a:pt x="8" y="5"/>
                    <a:pt x="11" y="20"/>
                    <a:pt x="5" y="28"/>
                  </a:cubicBezTo>
                  <a:cubicBezTo>
                    <a:pt x="5" y="30"/>
                    <a:pt x="6" y="31"/>
                    <a:pt x="6" y="33"/>
                  </a:cubicBezTo>
                  <a:cubicBezTo>
                    <a:pt x="8" y="33"/>
                    <a:pt x="8" y="31"/>
                    <a:pt x="10" y="33"/>
                  </a:cubicBezTo>
                  <a:cubicBezTo>
                    <a:pt x="10" y="35"/>
                    <a:pt x="10" y="41"/>
                    <a:pt x="8" y="44"/>
                  </a:cubicBezTo>
                  <a:cubicBezTo>
                    <a:pt x="10" y="46"/>
                    <a:pt x="13" y="45"/>
                    <a:pt x="15" y="44"/>
                  </a:cubicBezTo>
                  <a:cubicBezTo>
                    <a:pt x="17" y="39"/>
                    <a:pt x="12" y="29"/>
                    <a:pt x="18" y="28"/>
                  </a:cubicBezTo>
                  <a:cubicBezTo>
                    <a:pt x="16" y="35"/>
                    <a:pt x="23" y="34"/>
                    <a:pt x="22" y="40"/>
                  </a:cubicBezTo>
                  <a:cubicBezTo>
                    <a:pt x="26" y="41"/>
                    <a:pt x="26" y="37"/>
                    <a:pt x="30" y="37"/>
                  </a:cubicBezTo>
                  <a:cubicBezTo>
                    <a:pt x="26" y="33"/>
                    <a:pt x="27" y="27"/>
                    <a:pt x="22" y="23"/>
                  </a:cubicBezTo>
                  <a:cubicBezTo>
                    <a:pt x="27" y="23"/>
                    <a:pt x="29" y="17"/>
                    <a:pt x="33" y="19"/>
                  </a:cubicBezTo>
                  <a:cubicBezTo>
                    <a:pt x="33" y="11"/>
                    <a:pt x="21" y="18"/>
                    <a:pt x="17" y="20"/>
                  </a:cubicBezTo>
                  <a:cubicBezTo>
                    <a:pt x="0" y="0"/>
                    <a:pt x="45" y="19"/>
                    <a:pt x="43" y="2"/>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1" name="Freeform 172">
              <a:extLst>
                <a:ext uri="{FF2B5EF4-FFF2-40B4-BE49-F238E27FC236}">
                  <a16:creationId xmlns:a16="http://schemas.microsoft.com/office/drawing/2014/main" id="{C352DCCD-B3CB-4030-831E-A9CBBAB91E59}"/>
                </a:ext>
              </a:extLst>
            </p:cNvPr>
            <p:cNvSpPr>
              <a:spLocks/>
            </p:cNvSpPr>
            <p:nvPr/>
          </p:nvSpPr>
          <p:spPr bwMode="auto">
            <a:xfrm>
              <a:off x="7229972" y="4660197"/>
              <a:ext cx="398161" cy="219756"/>
            </a:xfrm>
            <a:custGeom>
              <a:avLst/>
              <a:gdLst>
                <a:gd name="T0" fmla="*/ 38 w 116"/>
                <a:gd name="T1" fmla="*/ 8 h 62"/>
                <a:gd name="T2" fmla="*/ 24 w 116"/>
                <a:gd name="T3" fmla="*/ 19 h 62"/>
                <a:gd name="T4" fmla="*/ 19 w 116"/>
                <a:gd name="T5" fmla="*/ 14 h 62"/>
                <a:gd name="T6" fmla="*/ 18 w 116"/>
                <a:gd name="T7" fmla="*/ 5 h 62"/>
                <a:gd name="T8" fmla="*/ 0 w 116"/>
                <a:gd name="T9" fmla="*/ 9 h 62"/>
                <a:gd name="T10" fmla="*/ 11 w 116"/>
                <a:gd name="T11" fmla="*/ 14 h 62"/>
                <a:gd name="T12" fmla="*/ 5 w 116"/>
                <a:gd name="T13" fmla="*/ 15 h 62"/>
                <a:gd name="T14" fmla="*/ 11 w 116"/>
                <a:gd name="T15" fmla="*/ 24 h 62"/>
                <a:gd name="T16" fmla="*/ 15 w 116"/>
                <a:gd name="T17" fmla="*/ 19 h 62"/>
                <a:gd name="T18" fmla="*/ 44 w 116"/>
                <a:gd name="T19" fmla="*/ 42 h 62"/>
                <a:gd name="T20" fmla="*/ 38 w 116"/>
                <a:gd name="T21" fmla="*/ 49 h 62"/>
                <a:gd name="T22" fmla="*/ 52 w 116"/>
                <a:gd name="T23" fmla="*/ 47 h 62"/>
                <a:gd name="T24" fmla="*/ 56 w 116"/>
                <a:gd name="T25" fmla="*/ 54 h 62"/>
                <a:gd name="T26" fmla="*/ 71 w 116"/>
                <a:gd name="T27" fmla="*/ 52 h 62"/>
                <a:gd name="T28" fmla="*/ 70 w 116"/>
                <a:gd name="T29" fmla="*/ 48 h 62"/>
                <a:gd name="T30" fmla="*/ 85 w 116"/>
                <a:gd name="T31" fmla="*/ 47 h 62"/>
                <a:gd name="T32" fmla="*/ 113 w 116"/>
                <a:gd name="T33" fmla="*/ 62 h 62"/>
                <a:gd name="T34" fmla="*/ 109 w 116"/>
                <a:gd name="T35" fmla="*/ 55 h 62"/>
                <a:gd name="T36" fmla="*/ 92 w 116"/>
                <a:gd name="T37" fmla="*/ 39 h 62"/>
                <a:gd name="T38" fmla="*/ 97 w 116"/>
                <a:gd name="T39" fmla="*/ 39 h 62"/>
                <a:gd name="T40" fmla="*/ 85 w 116"/>
                <a:gd name="T41" fmla="*/ 30 h 62"/>
                <a:gd name="T42" fmla="*/ 85 w 116"/>
                <a:gd name="T43" fmla="*/ 28 h 62"/>
                <a:gd name="T44" fmla="*/ 38 w 116"/>
                <a:gd name="T45"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62">
                  <a:moveTo>
                    <a:pt x="38" y="8"/>
                  </a:moveTo>
                  <a:cubicBezTo>
                    <a:pt x="33" y="12"/>
                    <a:pt x="28" y="15"/>
                    <a:pt x="24" y="19"/>
                  </a:cubicBezTo>
                  <a:cubicBezTo>
                    <a:pt x="21" y="18"/>
                    <a:pt x="21" y="14"/>
                    <a:pt x="19" y="14"/>
                  </a:cubicBezTo>
                  <a:cubicBezTo>
                    <a:pt x="17" y="11"/>
                    <a:pt x="18" y="10"/>
                    <a:pt x="18" y="5"/>
                  </a:cubicBezTo>
                  <a:cubicBezTo>
                    <a:pt x="12" y="2"/>
                    <a:pt x="1" y="0"/>
                    <a:pt x="0" y="9"/>
                  </a:cubicBezTo>
                  <a:cubicBezTo>
                    <a:pt x="6" y="8"/>
                    <a:pt x="5" y="15"/>
                    <a:pt x="11" y="14"/>
                  </a:cubicBezTo>
                  <a:cubicBezTo>
                    <a:pt x="10" y="16"/>
                    <a:pt x="7" y="15"/>
                    <a:pt x="5" y="15"/>
                  </a:cubicBezTo>
                  <a:cubicBezTo>
                    <a:pt x="9" y="18"/>
                    <a:pt x="8" y="21"/>
                    <a:pt x="11" y="24"/>
                  </a:cubicBezTo>
                  <a:cubicBezTo>
                    <a:pt x="13" y="23"/>
                    <a:pt x="14" y="21"/>
                    <a:pt x="15" y="19"/>
                  </a:cubicBezTo>
                  <a:cubicBezTo>
                    <a:pt x="20" y="29"/>
                    <a:pt x="45" y="26"/>
                    <a:pt x="44" y="42"/>
                  </a:cubicBezTo>
                  <a:cubicBezTo>
                    <a:pt x="40" y="42"/>
                    <a:pt x="37" y="47"/>
                    <a:pt x="38" y="49"/>
                  </a:cubicBezTo>
                  <a:cubicBezTo>
                    <a:pt x="45" y="48"/>
                    <a:pt x="44" y="46"/>
                    <a:pt x="52" y="47"/>
                  </a:cubicBezTo>
                  <a:cubicBezTo>
                    <a:pt x="52" y="50"/>
                    <a:pt x="55" y="51"/>
                    <a:pt x="56" y="54"/>
                  </a:cubicBezTo>
                  <a:cubicBezTo>
                    <a:pt x="62" y="54"/>
                    <a:pt x="68" y="55"/>
                    <a:pt x="71" y="52"/>
                  </a:cubicBezTo>
                  <a:cubicBezTo>
                    <a:pt x="72" y="50"/>
                    <a:pt x="67" y="49"/>
                    <a:pt x="70" y="48"/>
                  </a:cubicBezTo>
                  <a:cubicBezTo>
                    <a:pt x="74" y="45"/>
                    <a:pt x="78" y="44"/>
                    <a:pt x="85" y="47"/>
                  </a:cubicBezTo>
                  <a:cubicBezTo>
                    <a:pt x="89" y="57"/>
                    <a:pt x="101" y="59"/>
                    <a:pt x="113" y="62"/>
                  </a:cubicBezTo>
                  <a:cubicBezTo>
                    <a:pt x="116" y="58"/>
                    <a:pt x="107" y="59"/>
                    <a:pt x="109" y="55"/>
                  </a:cubicBezTo>
                  <a:cubicBezTo>
                    <a:pt x="102" y="52"/>
                    <a:pt x="96" y="47"/>
                    <a:pt x="92" y="39"/>
                  </a:cubicBezTo>
                  <a:cubicBezTo>
                    <a:pt x="94" y="39"/>
                    <a:pt x="95" y="39"/>
                    <a:pt x="97" y="39"/>
                  </a:cubicBezTo>
                  <a:cubicBezTo>
                    <a:pt x="97" y="32"/>
                    <a:pt x="88" y="34"/>
                    <a:pt x="85" y="30"/>
                  </a:cubicBezTo>
                  <a:cubicBezTo>
                    <a:pt x="85" y="29"/>
                    <a:pt x="86" y="29"/>
                    <a:pt x="85" y="28"/>
                  </a:cubicBezTo>
                  <a:cubicBezTo>
                    <a:pt x="73" y="18"/>
                    <a:pt x="53" y="15"/>
                    <a:pt x="38" y="8"/>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2" name="Freeform 173">
              <a:extLst>
                <a:ext uri="{FF2B5EF4-FFF2-40B4-BE49-F238E27FC236}">
                  <a16:creationId xmlns:a16="http://schemas.microsoft.com/office/drawing/2014/main" id="{BBBF7F3E-D708-494F-813C-8D4E03EDCADA}"/>
                </a:ext>
              </a:extLst>
            </p:cNvPr>
            <p:cNvSpPr>
              <a:spLocks/>
            </p:cNvSpPr>
            <p:nvPr/>
          </p:nvSpPr>
          <p:spPr bwMode="auto">
            <a:xfrm>
              <a:off x="6711200" y="4688796"/>
              <a:ext cx="34875" cy="34619"/>
            </a:xfrm>
            <a:custGeom>
              <a:avLst/>
              <a:gdLst>
                <a:gd name="T0" fmla="*/ 5 w 10"/>
                <a:gd name="T1" fmla="*/ 9 h 10"/>
                <a:gd name="T2" fmla="*/ 9 w 10"/>
                <a:gd name="T3" fmla="*/ 10 h 10"/>
                <a:gd name="T4" fmla="*/ 10 w 10"/>
                <a:gd name="T5" fmla="*/ 6 h 10"/>
                <a:gd name="T6" fmla="*/ 4 w 10"/>
                <a:gd name="T7" fmla="*/ 0 h 10"/>
                <a:gd name="T8" fmla="*/ 1 w 10"/>
                <a:gd name="T9" fmla="*/ 1 h 10"/>
                <a:gd name="T10" fmla="*/ 0 w 10"/>
                <a:gd name="T11" fmla="*/ 4 h 10"/>
                <a:gd name="T12" fmla="*/ 5 w 10"/>
                <a:gd name="T13" fmla="*/ 9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9"/>
                  </a:moveTo>
                  <a:cubicBezTo>
                    <a:pt x="7" y="8"/>
                    <a:pt x="7" y="10"/>
                    <a:pt x="9" y="10"/>
                  </a:cubicBezTo>
                  <a:cubicBezTo>
                    <a:pt x="9" y="8"/>
                    <a:pt x="9" y="7"/>
                    <a:pt x="10" y="6"/>
                  </a:cubicBezTo>
                  <a:cubicBezTo>
                    <a:pt x="6" y="6"/>
                    <a:pt x="6" y="2"/>
                    <a:pt x="4" y="0"/>
                  </a:cubicBezTo>
                  <a:cubicBezTo>
                    <a:pt x="4" y="1"/>
                    <a:pt x="2" y="1"/>
                    <a:pt x="1" y="1"/>
                  </a:cubicBezTo>
                  <a:cubicBezTo>
                    <a:pt x="1" y="2"/>
                    <a:pt x="0" y="3"/>
                    <a:pt x="0" y="4"/>
                  </a:cubicBezTo>
                  <a:cubicBezTo>
                    <a:pt x="4" y="3"/>
                    <a:pt x="4" y="6"/>
                    <a:pt x="5" y="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3" name="Freeform 174">
              <a:extLst>
                <a:ext uri="{FF2B5EF4-FFF2-40B4-BE49-F238E27FC236}">
                  <a16:creationId xmlns:a16="http://schemas.microsoft.com/office/drawing/2014/main" id="{1FC887FE-78F4-42B0-951D-E62015BA1CC0}"/>
                </a:ext>
              </a:extLst>
            </p:cNvPr>
            <p:cNvSpPr>
              <a:spLocks/>
            </p:cNvSpPr>
            <p:nvPr/>
          </p:nvSpPr>
          <p:spPr bwMode="auto">
            <a:xfrm>
              <a:off x="7168940" y="4705354"/>
              <a:ext cx="58126" cy="33114"/>
            </a:xfrm>
            <a:custGeom>
              <a:avLst/>
              <a:gdLst>
                <a:gd name="T0" fmla="*/ 0 w 17"/>
                <a:gd name="T1" fmla="*/ 3 h 9"/>
                <a:gd name="T2" fmla="*/ 2 w 17"/>
                <a:gd name="T3" fmla="*/ 7 h 9"/>
                <a:gd name="T4" fmla="*/ 17 w 17"/>
                <a:gd name="T5" fmla="*/ 9 h 9"/>
                <a:gd name="T6" fmla="*/ 0 w 17"/>
                <a:gd name="T7" fmla="*/ 3 h 9"/>
              </a:gdLst>
              <a:ahLst/>
              <a:cxnLst>
                <a:cxn ang="0">
                  <a:pos x="T0" y="T1"/>
                </a:cxn>
                <a:cxn ang="0">
                  <a:pos x="T2" y="T3"/>
                </a:cxn>
                <a:cxn ang="0">
                  <a:pos x="T4" y="T5"/>
                </a:cxn>
                <a:cxn ang="0">
                  <a:pos x="T6" y="T7"/>
                </a:cxn>
              </a:cxnLst>
              <a:rect l="0" t="0" r="r" b="b"/>
              <a:pathLst>
                <a:path w="17" h="9">
                  <a:moveTo>
                    <a:pt x="0" y="3"/>
                  </a:moveTo>
                  <a:cubicBezTo>
                    <a:pt x="0" y="6"/>
                    <a:pt x="2" y="6"/>
                    <a:pt x="2" y="7"/>
                  </a:cubicBezTo>
                  <a:cubicBezTo>
                    <a:pt x="8" y="5"/>
                    <a:pt x="10" y="7"/>
                    <a:pt x="17" y="9"/>
                  </a:cubicBezTo>
                  <a:cubicBezTo>
                    <a:pt x="16" y="0"/>
                    <a:pt x="7" y="4"/>
                    <a:pt x="0" y="3"/>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4" name="Freeform 175">
              <a:extLst>
                <a:ext uri="{FF2B5EF4-FFF2-40B4-BE49-F238E27FC236}">
                  <a16:creationId xmlns:a16="http://schemas.microsoft.com/office/drawing/2014/main" id="{8027D28C-EE0C-424F-93AB-58B9198EE684}"/>
                </a:ext>
              </a:extLst>
            </p:cNvPr>
            <p:cNvSpPr>
              <a:spLocks/>
            </p:cNvSpPr>
            <p:nvPr/>
          </p:nvSpPr>
          <p:spPr bwMode="auto">
            <a:xfrm>
              <a:off x="7126800" y="4715888"/>
              <a:ext cx="24704" cy="25589"/>
            </a:xfrm>
            <a:custGeom>
              <a:avLst/>
              <a:gdLst>
                <a:gd name="T0" fmla="*/ 0 w 7"/>
                <a:gd name="T1" fmla="*/ 3 h 7"/>
                <a:gd name="T2" fmla="*/ 7 w 7"/>
                <a:gd name="T3" fmla="*/ 5 h 7"/>
                <a:gd name="T4" fmla="*/ 0 w 7"/>
                <a:gd name="T5" fmla="*/ 3 h 7"/>
              </a:gdLst>
              <a:ahLst/>
              <a:cxnLst>
                <a:cxn ang="0">
                  <a:pos x="T0" y="T1"/>
                </a:cxn>
                <a:cxn ang="0">
                  <a:pos x="T2" y="T3"/>
                </a:cxn>
                <a:cxn ang="0">
                  <a:pos x="T4" y="T5"/>
                </a:cxn>
              </a:cxnLst>
              <a:rect l="0" t="0" r="r" b="b"/>
              <a:pathLst>
                <a:path w="7" h="7">
                  <a:moveTo>
                    <a:pt x="0" y="3"/>
                  </a:moveTo>
                  <a:cubicBezTo>
                    <a:pt x="1" y="5"/>
                    <a:pt x="5" y="7"/>
                    <a:pt x="7" y="5"/>
                  </a:cubicBezTo>
                  <a:cubicBezTo>
                    <a:pt x="7" y="1"/>
                    <a:pt x="2" y="0"/>
                    <a:pt x="0" y="3"/>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5" name="Freeform 176">
              <a:extLst>
                <a:ext uri="{FF2B5EF4-FFF2-40B4-BE49-F238E27FC236}">
                  <a16:creationId xmlns:a16="http://schemas.microsoft.com/office/drawing/2014/main" id="{8B6F9230-0F51-4CCC-8E0D-D19A8EFC0ABD}"/>
                </a:ext>
              </a:extLst>
            </p:cNvPr>
            <p:cNvSpPr>
              <a:spLocks/>
            </p:cNvSpPr>
            <p:nvPr/>
          </p:nvSpPr>
          <p:spPr bwMode="auto">
            <a:xfrm>
              <a:off x="7570009" y="4741478"/>
              <a:ext cx="82830" cy="60207"/>
            </a:xfrm>
            <a:custGeom>
              <a:avLst/>
              <a:gdLst>
                <a:gd name="T0" fmla="*/ 24 w 24"/>
                <a:gd name="T1" fmla="*/ 5 h 17"/>
                <a:gd name="T2" fmla="*/ 23 w 24"/>
                <a:gd name="T3" fmla="*/ 0 h 17"/>
                <a:gd name="T4" fmla="*/ 19 w 24"/>
                <a:gd name="T5" fmla="*/ 1 h 17"/>
                <a:gd name="T6" fmla="*/ 13 w 24"/>
                <a:gd name="T7" fmla="*/ 9 h 17"/>
                <a:gd name="T8" fmla="*/ 9 w 24"/>
                <a:gd name="T9" fmla="*/ 6 h 17"/>
                <a:gd name="T10" fmla="*/ 0 w 24"/>
                <a:gd name="T11" fmla="*/ 9 h 17"/>
                <a:gd name="T12" fmla="*/ 23 w 24"/>
                <a:gd name="T13" fmla="*/ 9 h 17"/>
                <a:gd name="T14" fmla="*/ 24 w 24"/>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4" y="5"/>
                  </a:moveTo>
                  <a:cubicBezTo>
                    <a:pt x="24" y="3"/>
                    <a:pt x="24" y="2"/>
                    <a:pt x="23" y="0"/>
                  </a:cubicBezTo>
                  <a:cubicBezTo>
                    <a:pt x="22" y="2"/>
                    <a:pt x="21" y="1"/>
                    <a:pt x="19" y="1"/>
                  </a:cubicBezTo>
                  <a:cubicBezTo>
                    <a:pt x="20" y="6"/>
                    <a:pt x="15" y="6"/>
                    <a:pt x="13" y="9"/>
                  </a:cubicBezTo>
                  <a:cubicBezTo>
                    <a:pt x="11" y="9"/>
                    <a:pt x="11" y="7"/>
                    <a:pt x="9" y="6"/>
                  </a:cubicBezTo>
                  <a:cubicBezTo>
                    <a:pt x="9" y="11"/>
                    <a:pt x="3" y="7"/>
                    <a:pt x="0" y="9"/>
                  </a:cubicBezTo>
                  <a:cubicBezTo>
                    <a:pt x="5" y="17"/>
                    <a:pt x="17" y="13"/>
                    <a:pt x="23" y="9"/>
                  </a:cubicBezTo>
                  <a:cubicBezTo>
                    <a:pt x="22" y="6"/>
                    <a:pt x="22" y="6"/>
                    <a:pt x="24"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6" name="Freeform 177">
              <a:extLst>
                <a:ext uri="{FF2B5EF4-FFF2-40B4-BE49-F238E27FC236}">
                  <a16:creationId xmlns:a16="http://schemas.microsoft.com/office/drawing/2014/main" id="{7B0EC996-9FB2-460C-9CD7-8700B7A77E72}"/>
                </a:ext>
              </a:extLst>
            </p:cNvPr>
            <p:cNvSpPr>
              <a:spLocks/>
            </p:cNvSpPr>
            <p:nvPr/>
          </p:nvSpPr>
          <p:spPr bwMode="auto">
            <a:xfrm>
              <a:off x="6942250" y="4822757"/>
              <a:ext cx="47955" cy="28599"/>
            </a:xfrm>
            <a:custGeom>
              <a:avLst/>
              <a:gdLst>
                <a:gd name="T0" fmla="*/ 7 w 14"/>
                <a:gd name="T1" fmla="*/ 0 h 8"/>
                <a:gd name="T2" fmla="*/ 0 w 14"/>
                <a:gd name="T3" fmla="*/ 3 h 8"/>
                <a:gd name="T4" fmla="*/ 0 w 14"/>
                <a:gd name="T5" fmla="*/ 6 h 8"/>
                <a:gd name="T6" fmla="*/ 14 w 14"/>
                <a:gd name="T7" fmla="*/ 4 h 8"/>
                <a:gd name="T8" fmla="*/ 7 w 14"/>
                <a:gd name="T9" fmla="*/ 0 h 8"/>
              </a:gdLst>
              <a:ahLst/>
              <a:cxnLst>
                <a:cxn ang="0">
                  <a:pos x="T0" y="T1"/>
                </a:cxn>
                <a:cxn ang="0">
                  <a:pos x="T2" y="T3"/>
                </a:cxn>
                <a:cxn ang="0">
                  <a:pos x="T4" y="T5"/>
                </a:cxn>
                <a:cxn ang="0">
                  <a:pos x="T6" y="T7"/>
                </a:cxn>
                <a:cxn ang="0">
                  <a:pos x="T8" y="T9"/>
                </a:cxn>
              </a:cxnLst>
              <a:rect l="0" t="0" r="r" b="b"/>
              <a:pathLst>
                <a:path w="14" h="8">
                  <a:moveTo>
                    <a:pt x="7" y="0"/>
                  </a:moveTo>
                  <a:cubicBezTo>
                    <a:pt x="6" y="2"/>
                    <a:pt x="2" y="2"/>
                    <a:pt x="0" y="3"/>
                  </a:cubicBezTo>
                  <a:cubicBezTo>
                    <a:pt x="0" y="4"/>
                    <a:pt x="0" y="5"/>
                    <a:pt x="0" y="6"/>
                  </a:cubicBezTo>
                  <a:cubicBezTo>
                    <a:pt x="3" y="8"/>
                    <a:pt x="12" y="5"/>
                    <a:pt x="14" y="4"/>
                  </a:cubicBezTo>
                  <a:cubicBezTo>
                    <a:pt x="14" y="0"/>
                    <a:pt x="8" y="2"/>
                    <a:pt x="7"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7" name="Freeform 178">
              <a:extLst>
                <a:ext uri="{FF2B5EF4-FFF2-40B4-BE49-F238E27FC236}">
                  <a16:creationId xmlns:a16="http://schemas.microsoft.com/office/drawing/2014/main" id="{716B89A4-4DBA-4634-A571-39C4C2934DF4}"/>
                </a:ext>
              </a:extLst>
            </p:cNvPr>
            <p:cNvSpPr>
              <a:spLocks/>
            </p:cNvSpPr>
            <p:nvPr/>
          </p:nvSpPr>
          <p:spPr bwMode="auto">
            <a:xfrm>
              <a:off x="7000375" y="4827272"/>
              <a:ext cx="68298" cy="21073"/>
            </a:xfrm>
            <a:custGeom>
              <a:avLst/>
              <a:gdLst>
                <a:gd name="T0" fmla="*/ 20 w 20"/>
                <a:gd name="T1" fmla="*/ 0 h 6"/>
                <a:gd name="T2" fmla="*/ 3 w 20"/>
                <a:gd name="T3" fmla="*/ 0 h 6"/>
                <a:gd name="T4" fmla="*/ 1 w 20"/>
                <a:gd name="T5" fmla="*/ 4 h 6"/>
                <a:gd name="T6" fmla="*/ 20 w 20"/>
                <a:gd name="T7" fmla="*/ 0 h 6"/>
              </a:gdLst>
              <a:ahLst/>
              <a:cxnLst>
                <a:cxn ang="0">
                  <a:pos x="T0" y="T1"/>
                </a:cxn>
                <a:cxn ang="0">
                  <a:pos x="T2" y="T3"/>
                </a:cxn>
                <a:cxn ang="0">
                  <a:pos x="T4" y="T5"/>
                </a:cxn>
                <a:cxn ang="0">
                  <a:pos x="T6" y="T7"/>
                </a:cxn>
              </a:cxnLst>
              <a:rect l="0" t="0" r="r" b="b"/>
              <a:pathLst>
                <a:path w="20" h="6">
                  <a:moveTo>
                    <a:pt x="20" y="0"/>
                  </a:moveTo>
                  <a:cubicBezTo>
                    <a:pt x="15" y="0"/>
                    <a:pt x="10" y="4"/>
                    <a:pt x="3" y="0"/>
                  </a:cubicBezTo>
                  <a:cubicBezTo>
                    <a:pt x="3" y="2"/>
                    <a:pt x="0" y="1"/>
                    <a:pt x="1" y="4"/>
                  </a:cubicBezTo>
                  <a:cubicBezTo>
                    <a:pt x="7" y="6"/>
                    <a:pt x="18" y="5"/>
                    <a:pt x="20"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8" name="Freeform 179">
              <a:extLst>
                <a:ext uri="{FF2B5EF4-FFF2-40B4-BE49-F238E27FC236}">
                  <a16:creationId xmlns:a16="http://schemas.microsoft.com/office/drawing/2014/main" id="{FB0E3DF7-CBB3-4910-A3F7-B400D55828A6}"/>
                </a:ext>
              </a:extLst>
            </p:cNvPr>
            <p:cNvSpPr>
              <a:spLocks/>
            </p:cNvSpPr>
            <p:nvPr/>
          </p:nvSpPr>
          <p:spPr bwMode="auto">
            <a:xfrm>
              <a:off x="6894296" y="4822757"/>
              <a:ext cx="27610" cy="22579"/>
            </a:xfrm>
            <a:custGeom>
              <a:avLst/>
              <a:gdLst>
                <a:gd name="T0" fmla="*/ 8 w 8"/>
                <a:gd name="T1" fmla="*/ 1 h 6"/>
                <a:gd name="T2" fmla="*/ 0 w 8"/>
                <a:gd name="T3" fmla="*/ 2 h 6"/>
                <a:gd name="T4" fmla="*/ 8 w 8"/>
                <a:gd name="T5" fmla="*/ 1 h 6"/>
              </a:gdLst>
              <a:ahLst/>
              <a:cxnLst>
                <a:cxn ang="0">
                  <a:pos x="T0" y="T1"/>
                </a:cxn>
                <a:cxn ang="0">
                  <a:pos x="T2" y="T3"/>
                </a:cxn>
                <a:cxn ang="0">
                  <a:pos x="T4" y="T5"/>
                </a:cxn>
              </a:cxnLst>
              <a:rect l="0" t="0" r="r" b="b"/>
              <a:pathLst>
                <a:path w="8" h="6">
                  <a:moveTo>
                    <a:pt x="8" y="1"/>
                  </a:moveTo>
                  <a:cubicBezTo>
                    <a:pt x="5" y="0"/>
                    <a:pt x="2" y="0"/>
                    <a:pt x="0" y="2"/>
                  </a:cubicBezTo>
                  <a:cubicBezTo>
                    <a:pt x="3" y="4"/>
                    <a:pt x="7" y="6"/>
                    <a:pt x="8" y="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79" name="Freeform 180">
              <a:extLst>
                <a:ext uri="{FF2B5EF4-FFF2-40B4-BE49-F238E27FC236}">
                  <a16:creationId xmlns:a16="http://schemas.microsoft.com/office/drawing/2014/main" id="{E1DF06E0-473D-4B81-86CA-8884EA643FA8}"/>
                </a:ext>
              </a:extLst>
            </p:cNvPr>
            <p:cNvSpPr>
              <a:spLocks/>
            </p:cNvSpPr>
            <p:nvPr/>
          </p:nvSpPr>
          <p:spPr bwMode="auto">
            <a:xfrm>
              <a:off x="7078845" y="4827272"/>
              <a:ext cx="72658" cy="45156"/>
            </a:xfrm>
            <a:custGeom>
              <a:avLst/>
              <a:gdLst>
                <a:gd name="T0" fmla="*/ 20 w 21"/>
                <a:gd name="T1" fmla="*/ 0 h 13"/>
                <a:gd name="T2" fmla="*/ 0 w 21"/>
                <a:gd name="T3" fmla="*/ 13 h 13"/>
                <a:gd name="T4" fmla="*/ 21 w 21"/>
                <a:gd name="T5" fmla="*/ 3 h 13"/>
                <a:gd name="T6" fmla="*/ 20 w 21"/>
                <a:gd name="T7" fmla="*/ 0 h 13"/>
              </a:gdLst>
              <a:ahLst/>
              <a:cxnLst>
                <a:cxn ang="0">
                  <a:pos x="T0" y="T1"/>
                </a:cxn>
                <a:cxn ang="0">
                  <a:pos x="T2" y="T3"/>
                </a:cxn>
                <a:cxn ang="0">
                  <a:pos x="T4" y="T5"/>
                </a:cxn>
                <a:cxn ang="0">
                  <a:pos x="T6" y="T7"/>
                </a:cxn>
              </a:cxnLst>
              <a:rect l="0" t="0" r="r" b="b"/>
              <a:pathLst>
                <a:path w="21" h="13">
                  <a:moveTo>
                    <a:pt x="20" y="0"/>
                  </a:moveTo>
                  <a:cubicBezTo>
                    <a:pt x="12" y="3"/>
                    <a:pt x="1" y="3"/>
                    <a:pt x="0" y="13"/>
                  </a:cubicBezTo>
                  <a:cubicBezTo>
                    <a:pt x="8" y="10"/>
                    <a:pt x="13" y="5"/>
                    <a:pt x="21" y="3"/>
                  </a:cubicBezTo>
                  <a:cubicBezTo>
                    <a:pt x="21" y="1"/>
                    <a:pt x="21" y="1"/>
                    <a:pt x="20"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0" name="Freeform 181">
              <a:extLst>
                <a:ext uri="{FF2B5EF4-FFF2-40B4-BE49-F238E27FC236}">
                  <a16:creationId xmlns:a16="http://schemas.microsoft.com/office/drawing/2014/main" id="{E0C76F6D-BA6C-4426-9DEE-1AD43BCEB5DC}"/>
                </a:ext>
              </a:extLst>
            </p:cNvPr>
            <p:cNvSpPr>
              <a:spLocks/>
            </p:cNvSpPr>
            <p:nvPr/>
          </p:nvSpPr>
          <p:spPr bwMode="auto">
            <a:xfrm>
              <a:off x="6985845" y="4848345"/>
              <a:ext cx="34875" cy="28599"/>
            </a:xfrm>
            <a:custGeom>
              <a:avLst/>
              <a:gdLst>
                <a:gd name="T0" fmla="*/ 10 w 10"/>
                <a:gd name="T1" fmla="*/ 6 h 8"/>
                <a:gd name="T2" fmla="*/ 0 w 10"/>
                <a:gd name="T3" fmla="*/ 2 h 8"/>
                <a:gd name="T4" fmla="*/ 10 w 10"/>
                <a:gd name="T5" fmla="*/ 6 h 8"/>
              </a:gdLst>
              <a:ahLst/>
              <a:cxnLst>
                <a:cxn ang="0">
                  <a:pos x="T0" y="T1"/>
                </a:cxn>
                <a:cxn ang="0">
                  <a:pos x="T2" y="T3"/>
                </a:cxn>
                <a:cxn ang="0">
                  <a:pos x="T4" y="T5"/>
                </a:cxn>
              </a:cxnLst>
              <a:rect l="0" t="0" r="r" b="b"/>
              <a:pathLst>
                <a:path w="10" h="8">
                  <a:moveTo>
                    <a:pt x="10" y="6"/>
                  </a:moveTo>
                  <a:cubicBezTo>
                    <a:pt x="10" y="2"/>
                    <a:pt x="4" y="0"/>
                    <a:pt x="0" y="2"/>
                  </a:cubicBezTo>
                  <a:cubicBezTo>
                    <a:pt x="2" y="4"/>
                    <a:pt x="7" y="8"/>
                    <a:pt x="10" y="6"/>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1" name="Freeform 182">
              <a:extLst>
                <a:ext uri="{FF2B5EF4-FFF2-40B4-BE49-F238E27FC236}">
                  <a16:creationId xmlns:a16="http://schemas.microsoft.com/office/drawing/2014/main" id="{979A42E4-D44B-4CE1-990A-72A24AF1631B}"/>
                </a:ext>
              </a:extLst>
            </p:cNvPr>
            <p:cNvSpPr>
              <a:spLocks/>
            </p:cNvSpPr>
            <p:nvPr/>
          </p:nvSpPr>
          <p:spPr bwMode="auto">
            <a:xfrm>
              <a:off x="6866686" y="4879954"/>
              <a:ext cx="819574" cy="657762"/>
            </a:xfrm>
            <a:custGeom>
              <a:avLst/>
              <a:gdLst>
                <a:gd name="T0" fmla="*/ 221 w 239"/>
                <a:gd name="T1" fmla="*/ 77 h 185"/>
                <a:gd name="T2" fmla="*/ 221 w 239"/>
                <a:gd name="T3" fmla="*/ 72 h 185"/>
                <a:gd name="T4" fmla="*/ 214 w 239"/>
                <a:gd name="T5" fmla="*/ 69 h 185"/>
                <a:gd name="T6" fmla="*/ 209 w 239"/>
                <a:gd name="T7" fmla="*/ 56 h 185"/>
                <a:gd name="T8" fmla="*/ 189 w 239"/>
                <a:gd name="T9" fmla="*/ 24 h 185"/>
                <a:gd name="T10" fmla="*/ 180 w 239"/>
                <a:gd name="T11" fmla="*/ 21 h 185"/>
                <a:gd name="T12" fmla="*/ 170 w 239"/>
                <a:gd name="T13" fmla="*/ 0 h 185"/>
                <a:gd name="T14" fmla="*/ 158 w 239"/>
                <a:gd name="T15" fmla="*/ 41 h 185"/>
                <a:gd name="T16" fmla="*/ 132 w 239"/>
                <a:gd name="T17" fmla="*/ 24 h 185"/>
                <a:gd name="T18" fmla="*/ 134 w 239"/>
                <a:gd name="T19" fmla="*/ 16 h 185"/>
                <a:gd name="T20" fmla="*/ 141 w 239"/>
                <a:gd name="T21" fmla="*/ 9 h 185"/>
                <a:gd name="T22" fmla="*/ 128 w 239"/>
                <a:gd name="T23" fmla="*/ 6 h 185"/>
                <a:gd name="T24" fmla="*/ 111 w 239"/>
                <a:gd name="T25" fmla="*/ 3 h 185"/>
                <a:gd name="T26" fmla="*/ 114 w 239"/>
                <a:gd name="T27" fmla="*/ 8 h 185"/>
                <a:gd name="T28" fmla="*/ 105 w 239"/>
                <a:gd name="T29" fmla="*/ 8 h 185"/>
                <a:gd name="T30" fmla="*/ 97 w 239"/>
                <a:gd name="T31" fmla="*/ 25 h 185"/>
                <a:gd name="T32" fmla="*/ 89 w 239"/>
                <a:gd name="T33" fmla="*/ 24 h 185"/>
                <a:gd name="T34" fmla="*/ 81 w 239"/>
                <a:gd name="T35" fmla="*/ 17 h 185"/>
                <a:gd name="T36" fmla="*/ 71 w 239"/>
                <a:gd name="T37" fmla="*/ 23 h 185"/>
                <a:gd name="T38" fmla="*/ 66 w 239"/>
                <a:gd name="T39" fmla="*/ 32 h 185"/>
                <a:gd name="T40" fmla="*/ 62 w 239"/>
                <a:gd name="T41" fmla="*/ 32 h 185"/>
                <a:gd name="T42" fmla="*/ 60 w 239"/>
                <a:gd name="T43" fmla="*/ 37 h 185"/>
                <a:gd name="T44" fmla="*/ 57 w 239"/>
                <a:gd name="T45" fmla="*/ 33 h 185"/>
                <a:gd name="T46" fmla="*/ 54 w 239"/>
                <a:gd name="T47" fmla="*/ 44 h 185"/>
                <a:gd name="T48" fmla="*/ 35 w 239"/>
                <a:gd name="T49" fmla="*/ 55 h 185"/>
                <a:gd name="T50" fmla="*/ 8 w 239"/>
                <a:gd name="T51" fmla="*/ 69 h 185"/>
                <a:gd name="T52" fmla="*/ 5 w 239"/>
                <a:gd name="T53" fmla="*/ 68 h 185"/>
                <a:gd name="T54" fmla="*/ 7 w 239"/>
                <a:gd name="T55" fmla="*/ 94 h 185"/>
                <a:gd name="T56" fmla="*/ 2 w 239"/>
                <a:gd name="T57" fmla="*/ 88 h 185"/>
                <a:gd name="T58" fmla="*/ 0 w 239"/>
                <a:gd name="T59" fmla="*/ 96 h 185"/>
                <a:gd name="T60" fmla="*/ 15 w 239"/>
                <a:gd name="T61" fmla="*/ 144 h 185"/>
                <a:gd name="T62" fmla="*/ 12 w 239"/>
                <a:gd name="T63" fmla="*/ 144 h 185"/>
                <a:gd name="T64" fmla="*/ 12 w 239"/>
                <a:gd name="T65" fmla="*/ 151 h 185"/>
                <a:gd name="T66" fmla="*/ 31 w 239"/>
                <a:gd name="T67" fmla="*/ 156 h 185"/>
                <a:gd name="T68" fmla="*/ 63 w 239"/>
                <a:gd name="T69" fmla="*/ 148 h 185"/>
                <a:gd name="T70" fmla="*/ 108 w 239"/>
                <a:gd name="T71" fmla="*/ 132 h 185"/>
                <a:gd name="T72" fmla="*/ 123 w 239"/>
                <a:gd name="T73" fmla="*/ 137 h 185"/>
                <a:gd name="T74" fmla="*/ 123 w 239"/>
                <a:gd name="T75" fmla="*/ 143 h 185"/>
                <a:gd name="T76" fmla="*/ 134 w 239"/>
                <a:gd name="T77" fmla="*/ 157 h 185"/>
                <a:gd name="T78" fmla="*/ 146 w 239"/>
                <a:gd name="T79" fmla="*/ 142 h 185"/>
                <a:gd name="T80" fmla="*/ 143 w 239"/>
                <a:gd name="T81" fmla="*/ 154 h 185"/>
                <a:gd name="T82" fmla="*/ 139 w 239"/>
                <a:gd name="T83" fmla="*/ 154 h 185"/>
                <a:gd name="T84" fmla="*/ 139 w 239"/>
                <a:gd name="T85" fmla="*/ 158 h 185"/>
                <a:gd name="T86" fmla="*/ 145 w 239"/>
                <a:gd name="T87" fmla="*/ 158 h 185"/>
                <a:gd name="T88" fmla="*/ 148 w 239"/>
                <a:gd name="T89" fmla="*/ 152 h 185"/>
                <a:gd name="T90" fmla="*/ 147 w 239"/>
                <a:gd name="T91" fmla="*/ 161 h 185"/>
                <a:gd name="T92" fmla="*/ 153 w 239"/>
                <a:gd name="T93" fmla="*/ 159 h 185"/>
                <a:gd name="T94" fmla="*/ 156 w 239"/>
                <a:gd name="T95" fmla="*/ 173 h 185"/>
                <a:gd name="T96" fmla="*/ 178 w 239"/>
                <a:gd name="T97" fmla="*/ 183 h 185"/>
                <a:gd name="T98" fmla="*/ 186 w 239"/>
                <a:gd name="T99" fmla="*/ 177 h 185"/>
                <a:gd name="T100" fmla="*/ 194 w 239"/>
                <a:gd name="T101" fmla="*/ 185 h 185"/>
                <a:gd name="T102" fmla="*/ 216 w 239"/>
                <a:gd name="T103" fmla="*/ 173 h 185"/>
                <a:gd name="T104" fmla="*/ 224 w 239"/>
                <a:gd name="T105" fmla="*/ 143 h 185"/>
                <a:gd name="T106" fmla="*/ 230 w 239"/>
                <a:gd name="T107" fmla="*/ 139 h 185"/>
                <a:gd name="T108" fmla="*/ 234 w 239"/>
                <a:gd name="T109" fmla="*/ 102 h 185"/>
                <a:gd name="T110" fmla="*/ 221 w 239"/>
                <a:gd name="T111" fmla="*/ 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9" h="185">
                  <a:moveTo>
                    <a:pt x="221" y="77"/>
                  </a:moveTo>
                  <a:cubicBezTo>
                    <a:pt x="221" y="75"/>
                    <a:pt x="221" y="74"/>
                    <a:pt x="221" y="72"/>
                  </a:cubicBezTo>
                  <a:cubicBezTo>
                    <a:pt x="219" y="70"/>
                    <a:pt x="215" y="69"/>
                    <a:pt x="214" y="69"/>
                  </a:cubicBezTo>
                  <a:cubicBezTo>
                    <a:pt x="214" y="63"/>
                    <a:pt x="208" y="62"/>
                    <a:pt x="209" y="56"/>
                  </a:cubicBezTo>
                  <a:cubicBezTo>
                    <a:pt x="193" y="53"/>
                    <a:pt x="192" y="40"/>
                    <a:pt x="189" y="24"/>
                  </a:cubicBezTo>
                  <a:cubicBezTo>
                    <a:pt x="184" y="24"/>
                    <a:pt x="185" y="18"/>
                    <a:pt x="180" y="21"/>
                  </a:cubicBezTo>
                  <a:cubicBezTo>
                    <a:pt x="178" y="13"/>
                    <a:pt x="178" y="2"/>
                    <a:pt x="170" y="0"/>
                  </a:cubicBezTo>
                  <a:cubicBezTo>
                    <a:pt x="161" y="13"/>
                    <a:pt x="172" y="32"/>
                    <a:pt x="158" y="41"/>
                  </a:cubicBezTo>
                  <a:cubicBezTo>
                    <a:pt x="150" y="34"/>
                    <a:pt x="139" y="31"/>
                    <a:pt x="132" y="24"/>
                  </a:cubicBezTo>
                  <a:cubicBezTo>
                    <a:pt x="134" y="22"/>
                    <a:pt x="136" y="19"/>
                    <a:pt x="134" y="16"/>
                  </a:cubicBezTo>
                  <a:cubicBezTo>
                    <a:pt x="139" y="16"/>
                    <a:pt x="139" y="11"/>
                    <a:pt x="141" y="9"/>
                  </a:cubicBezTo>
                  <a:cubicBezTo>
                    <a:pt x="138" y="4"/>
                    <a:pt x="130" y="11"/>
                    <a:pt x="128" y="6"/>
                  </a:cubicBezTo>
                  <a:cubicBezTo>
                    <a:pt x="121" y="10"/>
                    <a:pt x="116" y="1"/>
                    <a:pt x="111" y="3"/>
                  </a:cubicBezTo>
                  <a:cubicBezTo>
                    <a:pt x="110" y="8"/>
                    <a:pt x="114" y="3"/>
                    <a:pt x="114" y="8"/>
                  </a:cubicBezTo>
                  <a:cubicBezTo>
                    <a:pt x="112" y="10"/>
                    <a:pt x="107" y="8"/>
                    <a:pt x="105" y="8"/>
                  </a:cubicBezTo>
                  <a:cubicBezTo>
                    <a:pt x="102" y="13"/>
                    <a:pt x="93" y="18"/>
                    <a:pt x="97" y="25"/>
                  </a:cubicBezTo>
                  <a:cubicBezTo>
                    <a:pt x="96" y="24"/>
                    <a:pt x="91" y="22"/>
                    <a:pt x="89" y="24"/>
                  </a:cubicBezTo>
                  <a:cubicBezTo>
                    <a:pt x="88" y="20"/>
                    <a:pt x="85" y="18"/>
                    <a:pt x="81" y="17"/>
                  </a:cubicBezTo>
                  <a:cubicBezTo>
                    <a:pt x="79" y="19"/>
                    <a:pt x="76" y="21"/>
                    <a:pt x="71" y="23"/>
                  </a:cubicBezTo>
                  <a:cubicBezTo>
                    <a:pt x="73" y="29"/>
                    <a:pt x="64" y="25"/>
                    <a:pt x="66" y="32"/>
                  </a:cubicBezTo>
                  <a:cubicBezTo>
                    <a:pt x="65" y="32"/>
                    <a:pt x="63" y="32"/>
                    <a:pt x="62" y="32"/>
                  </a:cubicBezTo>
                  <a:cubicBezTo>
                    <a:pt x="60" y="34"/>
                    <a:pt x="63" y="37"/>
                    <a:pt x="60" y="37"/>
                  </a:cubicBezTo>
                  <a:cubicBezTo>
                    <a:pt x="60" y="35"/>
                    <a:pt x="60" y="33"/>
                    <a:pt x="57" y="33"/>
                  </a:cubicBezTo>
                  <a:cubicBezTo>
                    <a:pt x="56" y="37"/>
                    <a:pt x="51" y="39"/>
                    <a:pt x="54" y="44"/>
                  </a:cubicBezTo>
                  <a:cubicBezTo>
                    <a:pt x="47" y="47"/>
                    <a:pt x="45" y="58"/>
                    <a:pt x="35" y="55"/>
                  </a:cubicBezTo>
                  <a:cubicBezTo>
                    <a:pt x="27" y="60"/>
                    <a:pt x="13" y="61"/>
                    <a:pt x="8" y="69"/>
                  </a:cubicBezTo>
                  <a:cubicBezTo>
                    <a:pt x="7" y="68"/>
                    <a:pt x="6" y="68"/>
                    <a:pt x="5" y="68"/>
                  </a:cubicBezTo>
                  <a:cubicBezTo>
                    <a:pt x="3" y="77"/>
                    <a:pt x="0" y="87"/>
                    <a:pt x="7" y="94"/>
                  </a:cubicBezTo>
                  <a:cubicBezTo>
                    <a:pt x="4" y="93"/>
                    <a:pt x="4" y="90"/>
                    <a:pt x="2" y="88"/>
                  </a:cubicBezTo>
                  <a:cubicBezTo>
                    <a:pt x="3" y="93"/>
                    <a:pt x="0" y="92"/>
                    <a:pt x="0" y="96"/>
                  </a:cubicBezTo>
                  <a:cubicBezTo>
                    <a:pt x="8" y="108"/>
                    <a:pt x="15" y="125"/>
                    <a:pt x="15" y="144"/>
                  </a:cubicBezTo>
                  <a:cubicBezTo>
                    <a:pt x="13" y="145"/>
                    <a:pt x="14" y="144"/>
                    <a:pt x="12" y="144"/>
                  </a:cubicBezTo>
                  <a:cubicBezTo>
                    <a:pt x="12" y="146"/>
                    <a:pt x="12" y="149"/>
                    <a:pt x="12" y="151"/>
                  </a:cubicBezTo>
                  <a:cubicBezTo>
                    <a:pt x="18" y="153"/>
                    <a:pt x="21" y="158"/>
                    <a:pt x="31" y="156"/>
                  </a:cubicBezTo>
                  <a:cubicBezTo>
                    <a:pt x="37" y="147"/>
                    <a:pt x="51" y="149"/>
                    <a:pt x="63" y="148"/>
                  </a:cubicBezTo>
                  <a:cubicBezTo>
                    <a:pt x="71" y="135"/>
                    <a:pt x="89" y="134"/>
                    <a:pt x="108" y="132"/>
                  </a:cubicBezTo>
                  <a:cubicBezTo>
                    <a:pt x="112" y="136"/>
                    <a:pt x="117" y="135"/>
                    <a:pt x="123" y="137"/>
                  </a:cubicBezTo>
                  <a:cubicBezTo>
                    <a:pt x="122" y="140"/>
                    <a:pt x="122" y="140"/>
                    <a:pt x="123" y="143"/>
                  </a:cubicBezTo>
                  <a:cubicBezTo>
                    <a:pt x="131" y="143"/>
                    <a:pt x="128" y="154"/>
                    <a:pt x="134" y="157"/>
                  </a:cubicBezTo>
                  <a:cubicBezTo>
                    <a:pt x="135" y="150"/>
                    <a:pt x="143" y="145"/>
                    <a:pt x="146" y="142"/>
                  </a:cubicBezTo>
                  <a:cubicBezTo>
                    <a:pt x="144" y="145"/>
                    <a:pt x="142" y="148"/>
                    <a:pt x="143" y="154"/>
                  </a:cubicBezTo>
                  <a:cubicBezTo>
                    <a:pt x="142" y="154"/>
                    <a:pt x="141" y="154"/>
                    <a:pt x="139" y="154"/>
                  </a:cubicBezTo>
                  <a:cubicBezTo>
                    <a:pt x="140" y="155"/>
                    <a:pt x="139" y="157"/>
                    <a:pt x="139" y="158"/>
                  </a:cubicBezTo>
                  <a:cubicBezTo>
                    <a:pt x="140" y="159"/>
                    <a:pt x="142" y="157"/>
                    <a:pt x="145" y="158"/>
                  </a:cubicBezTo>
                  <a:cubicBezTo>
                    <a:pt x="145" y="155"/>
                    <a:pt x="146" y="153"/>
                    <a:pt x="148" y="152"/>
                  </a:cubicBezTo>
                  <a:cubicBezTo>
                    <a:pt x="150" y="155"/>
                    <a:pt x="146" y="157"/>
                    <a:pt x="147" y="161"/>
                  </a:cubicBezTo>
                  <a:cubicBezTo>
                    <a:pt x="149" y="161"/>
                    <a:pt x="151" y="160"/>
                    <a:pt x="153" y="159"/>
                  </a:cubicBezTo>
                  <a:cubicBezTo>
                    <a:pt x="154" y="163"/>
                    <a:pt x="157" y="166"/>
                    <a:pt x="156" y="173"/>
                  </a:cubicBezTo>
                  <a:cubicBezTo>
                    <a:pt x="161" y="180"/>
                    <a:pt x="169" y="180"/>
                    <a:pt x="178" y="183"/>
                  </a:cubicBezTo>
                  <a:cubicBezTo>
                    <a:pt x="181" y="182"/>
                    <a:pt x="187" y="180"/>
                    <a:pt x="186" y="177"/>
                  </a:cubicBezTo>
                  <a:cubicBezTo>
                    <a:pt x="189" y="180"/>
                    <a:pt x="191" y="183"/>
                    <a:pt x="194" y="185"/>
                  </a:cubicBezTo>
                  <a:cubicBezTo>
                    <a:pt x="199" y="179"/>
                    <a:pt x="208" y="177"/>
                    <a:pt x="216" y="173"/>
                  </a:cubicBezTo>
                  <a:cubicBezTo>
                    <a:pt x="214" y="159"/>
                    <a:pt x="224" y="156"/>
                    <a:pt x="224" y="143"/>
                  </a:cubicBezTo>
                  <a:cubicBezTo>
                    <a:pt x="226" y="141"/>
                    <a:pt x="228" y="140"/>
                    <a:pt x="230" y="139"/>
                  </a:cubicBezTo>
                  <a:cubicBezTo>
                    <a:pt x="233" y="128"/>
                    <a:pt x="239" y="114"/>
                    <a:pt x="234" y="102"/>
                  </a:cubicBezTo>
                  <a:cubicBezTo>
                    <a:pt x="236" y="87"/>
                    <a:pt x="227" y="83"/>
                    <a:pt x="221" y="7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2" name="Freeform 183">
              <a:extLst>
                <a:ext uri="{FF2B5EF4-FFF2-40B4-BE49-F238E27FC236}">
                  <a16:creationId xmlns:a16="http://schemas.microsoft.com/office/drawing/2014/main" id="{8930F365-0C85-4E43-9660-150C871DA85B}"/>
                </a:ext>
              </a:extLst>
            </p:cNvPr>
            <p:cNvSpPr>
              <a:spLocks/>
            </p:cNvSpPr>
            <p:nvPr/>
          </p:nvSpPr>
          <p:spPr bwMode="auto">
            <a:xfrm>
              <a:off x="5465853" y="4908552"/>
              <a:ext cx="164206" cy="298024"/>
            </a:xfrm>
            <a:custGeom>
              <a:avLst/>
              <a:gdLst>
                <a:gd name="T0" fmla="*/ 37 w 48"/>
                <a:gd name="T1" fmla="*/ 0 h 84"/>
                <a:gd name="T2" fmla="*/ 33 w 48"/>
                <a:gd name="T3" fmla="*/ 10 h 84"/>
                <a:gd name="T4" fmla="*/ 31 w 48"/>
                <a:gd name="T5" fmla="*/ 8 h 84"/>
                <a:gd name="T6" fmla="*/ 30 w 48"/>
                <a:gd name="T7" fmla="*/ 16 h 84"/>
                <a:gd name="T8" fmla="*/ 11 w 48"/>
                <a:gd name="T9" fmla="*/ 24 h 84"/>
                <a:gd name="T10" fmla="*/ 8 w 48"/>
                <a:gd name="T11" fmla="*/ 33 h 84"/>
                <a:gd name="T12" fmla="*/ 7 w 48"/>
                <a:gd name="T13" fmla="*/ 69 h 84"/>
                <a:gd name="T14" fmla="*/ 6 w 48"/>
                <a:gd name="T15" fmla="*/ 74 h 84"/>
                <a:gd name="T16" fmla="*/ 9 w 48"/>
                <a:gd name="T17" fmla="*/ 80 h 84"/>
                <a:gd name="T18" fmla="*/ 17 w 48"/>
                <a:gd name="T19" fmla="*/ 84 h 84"/>
                <a:gd name="T20" fmla="*/ 26 w 48"/>
                <a:gd name="T21" fmla="*/ 80 h 84"/>
                <a:gd name="T22" fmla="*/ 43 w 48"/>
                <a:gd name="T23" fmla="*/ 25 h 84"/>
                <a:gd name="T24" fmla="*/ 41 w 48"/>
                <a:gd name="T25" fmla="*/ 20 h 84"/>
                <a:gd name="T26" fmla="*/ 45 w 48"/>
                <a:gd name="T27" fmla="*/ 24 h 84"/>
                <a:gd name="T28" fmla="*/ 37 w 4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4">
                  <a:moveTo>
                    <a:pt x="37" y="0"/>
                  </a:moveTo>
                  <a:cubicBezTo>
                    <a:pt x="37" y="3"/>
                    <a:pt x="37" y="8"/>
                    <a:pt x="33" y="10"/>
                  </a:cubicBezTo>
                  <a:cubicBezTo>
                    <a:pt x="33" y="9"/>
                    <a:pt x="33" y="8"/>
                    <a:pt x="31" y="8"/>
                  </a:cubicBezTo>
                  <a:cubicBezTo>
                    <a:pt x="32" y="12"/>
                    <a:pt x="28" y="12"/>
                    <a:pt x="30" y="16"/>
                  </a:cubicBezTo>
                  <a:cubicBezTo>
                    <a:pt x="24" y="18"/>
                    <a:pt x="20" y="23"/>
                    <a:pt x="11" y="24"/>
                  </a:cubicBezTo>
                  <a:cubicBezTo>
                    <a:pt x="12" y="29"/>
                    <a:pt x="8" y="30"/>
                    <a:pt x="8" y="33"/>
                  </a:cubicBezTo>
                  <a:cubicBezTo>
                    <a:pt x="18" y="46"/>
                    <a:pt x="0" y="56"/>
                    <a:pt x="7" y="69"/>
                  </a:cubicBezTo>
                  <a:cubicBezTo>
                    <a:pt x="7" y="71"/>
                    <a:pt x="5" y="71"/>
                    <a:pt x="6" y="74"/>
                  </a:cubicBezTo>
                  <a:cubicBezTo>
                    <a:pt x="8" y="75"/>
                    <a:pt x="8" y="78"/>
                    <a:pt x="9" y="80"/>
                  </a:cubicBezTo>
                  <a:cubicBezTo>
                    <a:pt x="12" y="81"/>
                    <a:pt x="14" y="83"/>
                    <a:pt x="17" y="84"/>
                  </a:cubicBezTo>
                  <a:cubicBezTo>
                    <a:pt x="19" y="82"/>
                    <a:pt x="21" y="80"/>
                    <a:pt x="26" y="80"/>
                  </a:cubicBezTo>
                  <a:cubicBezTo>
                    <a:pt x="33" y="64"/>
                    <a:pt x="37" y="43"/>
                    <a:pt x="43" y="25"/>
                  </a:cubicBezTo>
                  <a:cubicBezTo>
                    <a:pt x="42" y="23"/>
                    <a:pt x="41" y="23"/>
                    <a:pt x="41" y="20"/>
                  </a:cubicBezTo>
                  <a:cubicBezTo>
                    <a:pt x="43" y="21"/>
                    <a:pt x="43" y="23"/>
                    <a:pt x="45" y="24"/>
                  </a:cubicBezTo>
                  <a:cubicBezTo>
                    <a:pt x="48" y="18"/>
                    <a:pt x="45" y="3"/>
                    <a:pt x="37"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3" name="Freeform 184">
              <a:extLst>
                <a:ext uri="{FF2B5EF4-FFF2-40B4-BE49-F238E27FC236}">
                  <a16:creationId xmlns:a16="http://schemas.microsoft.com/office/drawing/2014/main" id="{4EF8FA18-F86E-4C7F-A54B-F5F7645E8816}"/>
                </a:ext>
              </a:extLst>
            </p:cNvPr>
            <p:cNvSpPr>
              <a:spLocks/>
            </p:cNvSpPr>
            <p:nvPr/>
          </p:nvSpPr>
          <p:spPr bwMode="auto">
            <a:xfrm>
              <a:off x="8053906" y="5409775"/>
              <a:ext cx="127877" cy="195673"/>
            </a:xfrm>
            <a:custGeom>
              <a:avLst/>
              <a:gdLst>
                <a:gd name="T0" fmla="*/ 28 w 37"/>
                <a:gd name="T1" fmla="*/ 28 h 55"/>
                <a:gd name="T2" fmla="*/ 20 w 37"/>
                <a:gd name="T3" fmla="*/ 19 h 55"/>
                <a:gd name="T4" fmla="*/ 15 w 37"/>
                <a:gd name="T5" fmla="*/ 19 h 55"/>
                <a:gd name="T6" fmla="*/ 13 w 37"/>
                <a:gd name="T7" fmla="*/ 9 h 55"/>
                <a:gd name="T8" fmla="*/ 4 w 37"/>
                <a:gd name="T9" fmla="*/ 1 h 55"/>
                <a:gd name="T10" fmla="*/ 0 w 37"/>
                <a:gd name="T11" fmla="*/ 2 h 55"/>
                <a:gd name="T12" fmla="*/ 8 w 37"/>
                <a:gd name="T13" fmla="*/ 38 h 55"/>
                <a:gd name="T14" fmla="*/ 17 w 37"/>
                <a:gd name="T15" fmla="*/ 46 h 55"/>
                <a:gd name="T16" fmla="*/ 16 w 37"/>
                <a:gd name="T17" fmla="*/ 55 h 55"/>
                <a:gd name="T18" fmla="*/ 27 w 37"/>
                <a:gd name="T19" fmla="*/ 37 h 55"/>
                <a:gd name="T20" fmla="*/ 36 w 37"/>
                <a:gd name="T21" fmla="*/ 25 h 55"/>
                <a:gd name="T22" fmla="*/ 28 w 37"/>
                <a:gd name="T23"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5">
                  <a:moveTo>
                    <a:pt x="28" y="28"/>
                  </a:moveTo>
                  <a:cubicBezTo>
                    <a:pt x="24" y="26"/>
                    <a:pt x="21" y="23"/>
                    <a:pt x="20" y="19"/>
                  </a:cubicBezTo>
                  <a:cubicBezTo>
                    <a:pt x="16" y="18"/>
                    <a:pt x="18" y="21"/>
                    <a:pt x="15" y="19"/>
                  </a:cubicBezTo>
                  <a:cubicBezTo>
                    <a:pt x="15" y="16"/>
                    <a:pt x="13" y="14"/>
                    <a:pt x="13" y="9"/>
                  </a:cubicBezTo>
                  <a:cubicBezTo>
                    <a:pt x="11" y="5"/>
                    <a:pt x="4" y="7"/>
                    <a:pt x="4" y="1"/>
                  </a:cubicBezTo>
                  <a:cubicBezTo>
                    <a:pt x="3" y="2"/>
                    <a:pt x="0" y="0"/>
                    <a:pt x="0" y="2"/>
                  </a:cubicBezTo>
                  <a:cubicBezTo>
                    <a:pt x="6" y="11"/>
                    <a:pt x="21" y="27"/>
                    <a:pt x="8" y="38"/>
                  </a:cubicBezTo>
                  <a:cubicBezTo>
                    <a:pt x="9" y="42"/>
                    <a:pt x="16" y="40"/>
                    <a:pt x="17" y="46"/>
                  </a:cubicBezTo>
                  <a:cubicBezTo>
                    <a:pt x="14" y="49"/>
                    <a:pt x="13" y="52"/>
                    <a:pt x="16" y="55"/>
                  </a:cubicBezTo>
                  <a:cubicBezTo>
                    <a:pt x="23" y="52"/>
                    <a:pt x="27" y="46"/>
                    <a:pt x="27" y="37"/>
                  </a:cubicBezTo>
                  <a:cubicBezTo>
                    <a:pt x="33" y="36"/>
                    <a:pt x="37" y="30"/>
                    <a:pt x="36" y="25"/>
                  </a:cubicBezTo>
                  <a:cubicBezTo>
                    <a:pt x="31" y="24"/>
                    <a:pt x="31" y="27"/>
                    <a:pt x="28" y="28"/>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4" name="Freeform 185">
              <a:extLst>
                <a:ext uri="{FF2B5EF4-FFF2-40B4-BE49-F238E27FC236}">
                  <a16:creationId xmlns:a16="http://schemas.microsoft.com/office/drawing/2014/main" id="{F8C8EDD6-544C-4D97-9486-368C51F4DE73}"/>
                </a:ext>
              </a:extLst>
            </p:cNvPr>
            <p:cNvSpPr>
              <a:spLocks/>
            </p:cNvSpPr>
            <p:nvPr/>
          </p:nvSpPr>
          <p:spPr bwMode="auto">
            <a:xfrm>
              <a:off x="7497351" y="5576850"/>
              <a:ext cx="90095" cy="85796"/>
            </a:xfrm>
            <a:custGeom>
              <a:avLst/>
              <a:gdLst>
                <a:gd name="T0" fmla="*/ 0 w 26"/>
                <a:gd name="T1" fmla="*/ 0 h 24"/>
                <a:gd name="T2" fmla="*/ 13 w 26"/>
                <a:gd name="T3" fmla="*/ 24 h 24"/>
                <a:gd name="T4" fmla="*/ 21 w 26"/>
                <a:gd name="T5" fmla="*/ 1 h 24"/>
                <a:gd name="T6" fmla="*/ 0 w 26"/>
                <a:gd name="T7" fmla="*/ 0 h 24"/>
              </a:gdLst>
              <a:ahLst/>
              <a:cxnLst>
                <a:cxn ang="0">
                  <a:pos x="T0" y="T1"/>
                </a:cxn>
                <a:cxn ang="0">
                  <a:pos x="T2" y="T3"/>
                </a:cxn>
                <a:cxn ang="0">
                  <a:pos x="T4" y="T5"/>
                </a:cxn>
                <a:cxn ang="0">
                  <a:pos x="T6" y="T7"/>
                </a:cxn>
              </a:cxnLst>
              <a:rect l="0" t="0" r="r" b="b"/>
              <a:pathLst>
                <a:path w="26" h="24">
                  <a:moveTo>
                    <a:pt x="0" y="0"/>
                  </a:moveTo>
                  <a:cubicBezTo>
                    <a:pt x="3" y="11"/>
                    <a:pt x="2" y="21"/>
                    <a:pt x="13" y="24"/>
                  </a:cubicBezTo>
                  <a:cubicBezTo>
                    <a:pt x="18" y="19"/>
                    <a:pt x="26" y="11"/>
                    <a:pt x="21" y="1"/>
                  </a:cubicBezTo>
                  <a:cubicBezTo>
                    <a:pt x="14" y="5"/>
                    <a:pt x="7" y="3"/>
                    <a:pt x="0"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5" name="Freeform 186">
              <a:extLst>
                <a:ext uri="{FF2B5EF4-FFF2-40B4-BE49-F238E27FC236}">
                  <a16:creationId xmlns:a16="http://schemas.microsoft.com/office/drawing/2014/main" id="{C204724E-2ECA-4275-BFC5-75628F0A22EA}"/>
                </a:ext>
              </a:extLst>
            </p:cNvPr>
            <p:cNvSpPr>
              <a:spLocks/>
            </p:cNvSpPr>
            <p:nvPr/>
          </p:nvSpPr>
          <p:spPr bwMode="auto">
            <a:xfrm>
              <a:off x="7933295" y="5576850"/>
              <a:ext cx="168565" cy="174600"/>
            </a:xfrm>
            <a:custGeom>
              <a:avLst/>
              <a:gdLst>
                <a:gd name="T0" fmla="*/ 39 w 49"/>
                <a:gd name="T1" fmla="*/ 5 h 49"/>
                <a:gd name="T2" fmla="*/ 34 w 49"/>
                <a:gd name="T3" fmla="*/ 0 h 49"/>
                <a:gd name="T4" fmla="*/ 29 w 49"/>
                <a:gd name="T5" fmla="*/ 10 h 49"/>
                <a:gd name="T6" fmla="*/ 0 w 49"/>
                <a:gd name="T7" fmla="*/ 45 h 49"/>
                <a:gd name="T8" fmla="*/ 17 w 49"/>
                <a:gd name="T9" fmla="*/ 49 h 49"/>
                <a:gd name="T10" fmla="*/ 39 w 49"/>
                <a:gd name="T11" fmla="*/ 26 h 49"/>
                <a:gd name="T12" fmla="*/ 36 w 49"/>
                <a:gd name="T13" fmla="*/ 21 h 49"/>
                <a:gd name="T14" fmla="*/ 44 w 49"/>
                <a:gd name="T15" fmla="*/ 4 h 49"/>
                <a:gd name="T16" fmla="*/ 39 w 49"/>
                <a:gd name="T1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39" y="5"/>
                  </a:moveTo>
                  <a:cubicBezTo>
                    <a:pt x="39" y="3"/>
                    <a:pt x="38" y="0"/>
                    <a:pt x="34" y="0"/>
                  </a:cubicBezTo>
                  <a:cubicBezTo>
                    <a:pt x="32" y="4"/>
                    <a:pt x="33" y="9"/>
                    <a:pt x="29" y="10"/>
                  </a:cubicBezTo>
                  <a:cubicBezTo>
                    <a:pt x="25" y="26"/>
                    <a:pt x="1" y="27"/>
                    <a:pt x="0" y="45"/>
                  </a:cubicBezTo>
                  <a:cubicBezTo>
                    <a:pt x="7" y="45"/>
                    <a:pt x="10" y="48"/>
                    <a:pt x="17" y="49"/>
                  </a:cubicBezTo>
                  <a:cubicBezTo>
                    <a:pt x="29" y="47"/>
                    <a:pt x="24" y="23"/>
                    <a:pt x="39" y="26"/>
                  </a:cubicBezTo>
                  <a:cubicBezTo>
                    <a:pt x="39" y="23"/>
                    <a:pt x="36" y="24"/>
                    <a:pt x="36" y="21"/>
                  </a:cubicBezTo>
                  <a:cubicBezTo>
                    <a:pt x="42" y="18"/>
                    <a:pt x="49" y="10"/>
                    <a:pt x="44" y="4"/>
                  </a:cubicBezTo>
                  <a:cubicBezTo>
                    <a:pt x="41" y="3"/>
                    <a:pt x="42" y="6"/>
                    <a:pt x="39" y="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6" name="Freeform 187">
              <a:extLst>
                <a:ext uri="{FF2B5EF4-FFF2-40B4-BE49-F238E27FC236}">
                  <a16:creationId xmlns:a16="http://schemas.microsoft.com/office/drawing/2014/main" id="{41279E62-E4D7-4507-97B4-32FC1B9976F6}"/>
                </a:ext>
              </a:extLst>
            </p:cNvPr>
            <p:cNvSpPr>
              <a:spLocks noEditPoints="1"/>
            </p:cNvSpPr>
            <p:nvPr/>
          </p:nvSpPr>
          <p:spPr bwMode="auto">
            <a:xfrm>
              <a:off x="1260450" y="2458126"/>
              <a:ext cx="2681053" cy="3562749"/>
            </a:xfrm>
            <a:custGeom>
              <a:avLst/>
              <a:gdLst>
                <a:gd name="T0" fmla="*/ 677 w 781"/>
                <a:gd name="T1" fmla="*/ 624 h 1002"/>
                <a:gd name="T2" fmla="*/ 628 w 781"/>
                <a:gd name="T3" fmla="*/ 562 h 1002"/>
                <a:gd name="T4" fmla="*/ 562 w 781"/>
                <a:gd name="T5" fmla="*/ 551 h 1002"/>
                <a:gd name="T6" fmla="*/ 495 w 781"/>
                <a:gd name="T7" fmla="*/ 529 h 1002"/>
                <a:gd name="T8" fmla="*/ 415 w 781"/>
                <a:gd name="T9" fmla="*/ 464 h 1002"/>
                <a:gd name="T10" fmla="*/ 496 w 781"/>
                <a:gd name="T11" fmla="*/ 443 h 1002"/>
                <a:gd name="T12" fmla="*/ 538 w 781"/>
                <a:gd name="T13" fmla="*/ 386 h 1002"/>
                <a:gd name="T14" fmla="*/ 593 w 781"/>
                <a:gd name="T15" fmla="*/ 328 h 1002"/>
                <a:gd name="T16" fmla="*/ 621 w 781"/>
                <a:gd name="T17" fmla="*/ 318 h 1002"/>
                <a:gd name="T18" fmla="*/ 593 w 781"/>
                <a:gd name="T19" fmla="*/ 280 h 1002"/>
                <a:gd name="T20" fmla="*/ 652 w 781"/>
                <a:gd name="T21" fmla="*/ 309 h 1002"/>
                <a:gd name="T22" fmla="*/ 670 w 781"/>
                <a:gd name="T23" fmla="*/ 293 h 1002"/>
                <a:gd name="T24" fmla="*/ 651 w 781"/>
                <a:gd name="T25" fmla="*/ 267 h 1002"/>
                <a:gd name="T26" fmla="*/ 619 w 781"/>
                <a:gd name="T27" fmla="*/ 219 h 1002"/>
                <a:gd name="T28" fmla="*/ 590 w 781"/>
                <a:gd name="T29" fmla="*/ 192 h 1002"/>
                <a:gd name="T30" fmla="*/ 524 w 781"/>
                <a:gd name="T31" fmla="*/ 157 h 1002"/>
                <a:gd name="T32" fmla="*/ 515 w 781"/>
                <a:gd name="T33" fmla="*/ 236 h 1002"/>
                <a:gd name="T34" fmla="*/ 437 w 781"/>
                <a:gd name="T35" fmla="*/ 193 h 1002"/>
                <a:gd name="T36" fmla="*/ 441 w 781"/>
                <a:gd name="T37" fmla="*/ 133 h 1002"/>
                <a:gd name="T38" fmla="*/ 476 w 781"/>
                <a:gd name="T39" fmla="*/ 95 h 1002"/>
                <a:gd name="T40" fmla="*/ 501 w 781"/>
                <a:gd name="T41" fmla="*/ 61 h 1002"/>
                <a:gd name="T42" fmla="*/ 471 w 781"/>
                <a:gd name="T43" fmla="*/ 85 h 1002"/>
                <a:gd name="T44" fmla="*/ 447 w 781"/>
                <a:gd name="T45" fmla="*/ 38 h 1002"/>
                <a:gd name="T46" fmla="*/ 432 w 781"/>
                <a:gd name="T47" fmla="*/ 50 h 1002"/>
                <a:gd name="T48" fmla="*/ 421 w 781"/>
                <a:gd name="T49" fmla="*/ 71 h 1002"/>
                <a:gd name="T50" fmla="*/ 364 w 781"/>
                <a:gd name="T51" fmla="*/ 66 h 1002"/>
                <a:gd name="T52" fmla="*/ 301 w 781"/>
                <a:gd name="T53" fmla="*/ 57 h 1002"/>
                <a:gd name="T54" fmla="*/ 235 w 781"/>
                <a:gd name="T55" fmla="*/ 38 h 1002"/>
                <a:gd name="T56" fmla="*/ 187 w 781"/>
                <a:gd name="T57" fmla="*/ 50 h 1002"/>
                <a:gd name="T58" fmla="*/ 112 w 781"/>
                <a:gd name="T59" fmla="*/ 30 h 1002"/>
                <a:gd name="T60" fmla="*/ 48 w 781"/>
                <a:gd name="T61" fmla="*/ 32 h 1002"/>
                <a:gd name="T62" fmla="*/ 28 w 781"/>
                <a:gd name="T63" fmla="*/ 94 h 1002"/>
                <a:gd name="T64" fmla="*/ 40 w 781"/>
                <a:gd name="T65" fmla="*/ 122 h 1002"/>
                <a:gd name="T66" fmla="*/ 18 w 781"/>
                <a:gd name="T67" fmla="*/ 175 h 1002"/>
                <a:gd name="T68" fmla="*/ 65 w 781"/>
                <a:gd name="T69" fmla="*/ 196 h 1002"/>
                <a:gd name="T70" fmla="*/ 48 w 781"/>
                <a:gd name="T71" fmla="*/ 230 h 1002"/>
                <a:gd name="T72" fmla="*/ 107 w 781"/>
                <a:gd name="T73" fmla="*/ 168 h 1002"/>
                <a:gd name="T74" fmla="*/ 168 w 781"/>
                <a:gd name="T75" fmla="*/ 183 h 1002"/>
                <a:gd name="T76" fmla="*/ 227 w 781"/>
                <a:gd name="T77" fmla="*/ 250 h 1002"/>
                <a:gd name="T78" fmla="*/ 252 w 781"/>
                <a:gd name="T79" fmla="*/ 296 h 1002"/>
                <a:gd name="T80" fmla="*/ 309 w 781"/>
                <a:gd name="T81" fmla="*/ 449 h 1002"/>
                <a:gd name="T82" fmla="*/ 343 w 781"/>
                <a:gd name="T83" fmla="*/ 460 h 1002"/>
                <a:gd name="T84" fmla="*/ 454 w 781"/>
                <a:gd name="T85" fmla="*/ 537 h 1002"/>
                <a:gd name="T86" fmla="*/ 512 w 781"/>
                <a:gd name="T87" fmla="*/ 569 h 1002"/>
                <a:gd name="T88" fmla="*/ 507 w 781"/>
                <a:gd name="T89" fmla="*/ 633 h 1002"/>
                <a:gd name="T90" fmla="*/ 569 w 781"/>
                <a:gd name="T91" fmla="*/ 754 h 1002"/>
                <a:gd name="T92" fmla="*/ 549 w 781"/>
                <a:gd name="T93" fmla="*/ 886 h 1002"/>
                <a:gd name="T94" fmla="*/ 539 w 781"/>
                <a:gd name="T95" fmla="*/ 924 h 1002"/>
                <a:gd name="T96" fmla="*/ 554 w 781"/>
                <a:gd name="T97" fmla="*/ 985 h 1002"/>
                <a:gd name="T98" fmla="*/ 567 w 781"/>
                <a:gd name="T99" fmla="*/ 996 h 1002"/>
                <a:gd name="T100" fmla="*/ 598 w 781"/>
                <a:gd name="T101" fmla="*/ 911 h 1002"/>
                <a:gd name="T102" fmla="*/ 650 w 781"/>
                <a:gd name="T103" fmla="*/ 848 h 1002"/>
                <a:gd name="T104" fmla="*/ 698 w 781"/>
                <a:gd name="T105" fmla="*/ 771 h 1002"/>
                <a:gd name="T106" fmla="*/ 762 w 781"/>
                <a:gd name="T107" fmla="*/ 683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1" h="1002">
                  <a:moveTo>
                    <a:pt x="745" y="633"/>
                  </a:moveTo>
                  <a:cubicBezTo>
                    <a:pt x="739" y="632"/>
                    <a:pt x="733" y="635"/>
                    <a:pt x="727" y="631"/>
                  </a:cubicBezTo>
                  <a:cubicBezTo>
                    <a:pt x="725" y="631"/>
                    <a:pt x="724" y="633"/>
                    <a:pt x="721" y="633"/>
                  </a:cubicBezTo>
                  <a:cubicBezTo>
                    <a:pt x="721" y="630"/>
                    <a:pt x="719" y="629"/>
                    <a:pt x="719" y="627"/>
                  </a:cubicBezTo>
                  <a:cubicBezTo>
                    <a:pt x="713" y="627"/>
                    <a:pt x="705" y="618"/>
                    <a:pt x="698" y="623"/>
                  </a:cubicBezTo>
                  <a:cubicBezTo>
                    <a:pt x="698" y="621"/>
                    <a:pt x="699" y="620"/>
                    <a:pt x="698" y="619"/>
                  </a:cubicBezTo>
                  <a:cubicBezTo>
                    <a:pt x="686" y="615"/>
                    <a:pt x="683" y="627"/>
                    <a:pt x="677" y="624"/>
                  </a:cubicBezTo>
                  <a:cubicBezTo>
                    <a:pt x="681" y="618"/>
                    <a:pt x="689" y="617"/>
                    <a:pt x="689" y="608"/>
                  </a:cubicBezTo>
                  <a:cubicBezTo>
                    <a:pt x="683" y="606"/>
                    <a:pt x="684" y="597"/>
                    <a:pt x="681" y="592"/>
                  </a:cubicBezTo>
                  <a:cubicBezTo>
                    <a:pt x="679" y="590"/>
                    <a:pt x="678" y="593"/>
                    <a:pt x="677" y="591"/>
                  </a:cubicBezTo>
                  <a:cubicBezTo>
                    <a:pt x="672" y="583"/>
                    <a:pt x="658" y="582"/>
                    <a:pt x="646" y="582"/>
                  </a:cubicBezTo>
                  <a:cubicBezTo>
                    <a:pt x="646" y="579"/>
                    <a:pt x="642" y="578"/>
                    <a:pt x="639" y="577"/>
                  </a:cubicBezTo>
                  <a:cubicBezTo>
                    <a:pt x="637" y="570"/>
                    <a:pt x="631" y="567"/>
                    <a:pt x="624" y="566"/>
                  </a:cubicBezTo>
                  <a:cubicBezTo>
                    <a:pt x="624" y="563"/>
                    <a:pt x="628" y="564"/>
                    <a:pt x="628" y="562"/>
                  </a:cubicBezTo>
                  <a:cubicBezTo>
                    <a:pt x="623" y="561"/>
                    <a:pt x="620" y="559"/>
                    <a:pt x="617" y="557"/>
                  </a:cubicBezTo>
                  <a:cubicBezTo>
                    <a:pt x="618" y="557"/>
                    <a:pt x="619" y="556"/>
                    <a:pt x="618" y="554"/>
                  </a:cubicBezTo>
                  <a:cubicBezTo>
                    <a:pt x="611" y="551"/>
                    <a:pt x="605" y="556"/>
                    <a:pt x="599" y="558"/>
                  </a:cubicBezTo>
                  <a:cubicBezTo>
                    <a:pt x="595" y="555"/>
                    <a:pt x="590" y="554"/>
                    <a:pt x="583" y="555"/>
                  </a:cubicBezTo>
                  <a:cubicBezTo>
                    <a:pt x="582" y="549"/>
                    <a:pt x="574" y="550"/>
                    <a:pt x="571" y="545"/>
                  </a:cubicBezTo>
                  <a:cubicBezTo>
                    <a:pt x="567" y="546"/>
                    <a:pt x="570" y="549"/>
                    <a:pt x="568" y="550"/>
                  </a:cubicBezTo>
                  <a:cubicBezTo>
                    <a:pt x="567" y="551"/>
                    <a:pt x="563" y="553"/>
                    <a:pt x="562" y="551"/>
                  </a:cubicBezTo>
                  <a:cubicBezTo>
                    <a:pt x="562" y="548"/>
                    <a:pt x="567" y="550"/>
                    <a:pt x="567" y="546"/>
                  </a:cubicBezTo>
                  <a:cubicBezTo>
                    <a:pt x="565" y="545"/>
                    <a:pt x="564" y="544"/>
                    <a:pt x="561" y="544"/>
                  </a:cubicBezTo>
                  <a:cubicBezTo>
                    <a:pt x="556" y="554"/>
                    <a:pt x="537" y="546"/>
                    <a:pt x="538" y="562"/>
                  </a:cubicBezTo>
                  <a:cubicBezTo>
                    <a:pt x="534" y="562"/>
                    <a:pt x="533" y="566"/>
                    <a:pt x="530" y="567"/>
                  </a:cubicBezTo>
                  <a:cubicBezTo>
                    <a:pt x="524" y="556"/>
                    <a:pt x="510" y="566"/>
                    <a:pt x="501" y="565"/>
                  </a:cubicBezTo>
                  <a:cubicBezTo>
                    <a:pt x="500" y="559"/>
                    <a:pt x="493" y="558"/>
                    <a:pt x="492" y="551"/>
                  </a:cubicBezTo>
                  <a:cubicBezTo>
                    <a:pt x="490" y="544"/>
                    <a:pt x="495" y="537"/>
                    <a:pt x="495" y="529"/>
                  </a:cubicBezTo>
                  <a:cubicBezTo>
                    <a:pt x="492" y="528"/>
                    <a:pt x="489" y="527"/>
                    <a:pt x="489" y="524"/>
                  </a:cubicBezTo>
                  <a:cubicBezTo>
                    <a:pt x="479" y="522"/>
                    <a:pt x="470" y="526"/>
                    <a:pt x="463" y="522"/>
                  </a:cubicBezTo>
                  <a:cubicBezTo>
                    <a:pt x="469" y="514"/>
                    <a:pt x="469" y="501"/>
                    <a:pt x="475" y="491"/>
                  </a:cubicBezTo>
                  <a:cubicBezTo>
                    <a:pt x="467" y="486"/>
                    <a:pt x="447" y="489"/>
                    <a:pt x="449" y="503"/>
                  </a:cubicBezTo>
                  <a:cubicBezTo>
                    <a:pt x="445" y="507"/>
                    <a:pt x="436" y="506"/>
                    <a:pt x="431" y="509"/>
                  </a:cubicBezTo>
                  <a:cubicBezTo>
                    <a:pt x="428" y="507"/>
                    <a:pt x="427" y="505"/>
                    <a:pt x="422" y="506"/>
                  </a:cubicBezTo>
                  <a:cubicBezTo>
                    <a:pt x="414" y="497"/>
                    <a:pt x="406" y="478"/>
                    <a:pt x="415" y="464"/>
                  </a:cubicBezTo>
                  <a:cubicBezTo>
                    <a:pt x="411" y="459"/>
                    <a:pt x="413" y="451"/>
                    <a:pt x="415" y="449"/>
                  </a:cubicBezTo>
                  <a:cubicBezTo>
                    <a:pt x="425" y="444"/>
                    <a:pt x="431" y="435"/>
                    <a:pt x="447" y="439"/>
                  </a:cubicBezTo>
                  <a:cubicBezTo>
                    <a:pt x="451" y="445"/>
                    <a:pt x="455" y="441"/>
                    <a:pt x="463" y="442"/>
                  </a:cubicBezTo>
                  <a:cubicBezTo>
                    <a:pt x="460" y="438"/>
                    <a:pt x="460" y="437"/>
                    <a:pt x="460" y="434"/>
                  </a:cubicBezTo>
                  <a:cubicBezTo>
                    <a:pt x="467" y="436"/>
                    <a:pt x="479" y="430"/>
                    <a:pt x="482" y="439"/>
                  </a:cubicBezTo>
                  <a:cubicBezTo>
                    <a:pt x="486" y="439"/>
                    <a:pt x="487" y="436"/>
                    <a:pt x="490" y="436"/>
                  </a:cubicBezTo>
                  <a:cubicBezTo>
                    <a:pt x="493" y="437"/>
                    <a:pt x="494" y="441"/>
                    <a:pt x="496" y="443"/>
                  </a:cubicBezTo>
                  <a:cubicBezTo>
                    <a:pt x="494" y="456"/>
                    <a:pt x="503" y="459"/>
                    <a:pt x="506" y="469"/>
                  </a:cubicBezTo>
                  <a:cubicBezTo>
                    <a:pt x="509" y="468"/>
                    <a:pt x="509" y="468"/>
                    <a:pt x="511" y="469"/>
                  </a:cubicBezTo>
                  <a:cubicBezTo>
                    <a:pt x="523" y="453"/>
                    <a:pt x="497" y="434"/>
                    <a:pt x="511" y="419"/>
                  </a:cubicBezTo>
                  <a:cubicBezTo>
                    <a:pt x="517" y="418"/>
                    <a:pt x="518" y="413"/>
                    <a:pt x="522" y="410"/>
                  </a:cubicBezTo>
                  <a:cubicBezTo>
                    <a:pt x="528" y="410"/>
                    <a:pt x="528" y="403"/>
                    <a:pt x="534" y="403"/>
                  </a:cubicBezTo>
                  <a:cubicBezTo>
                    <a:pt x="536" y="400"/>
                    <a:pt x="539" y="398"/>
                    <a:pt x="540" y="394"/>
                  </a:cubicBezTo>
                  <a:cubicBezTo>
                    <a:pt x="540" y="391"/>
                    <a:pt x="538" y="389"/>
                    <a:pt x="538" y="386"/>
                  </a:cubicBezTo>
                  <a:cubicBezTo>
                    <a:pt x="541" y="378"/>
                    <a:pt x="551" y="368"/>
                    <a:pt x="548" y="359"/>
                  </a:cubicBezTo>
                  <a:cubicBezTo>
                    <a:pt x="555" y="355"/>
                    <a:pt x="565" y="355"/>
                    <a:pt x="573" y="352"/>
                  </a:cubicBezTo>
                  <a:cubicBezTo>
                    <a:pt x="575" y="346"/>
                    <a:pt x="569" y="348"/>
                    <a:pt x="567" y="345"/>
                  </a:cubicBezTo>
                  <a:cubicBezTo>
                    <a:pt x="569" y="345"/>
                    <a:pt x="570" y="344"/>
                    <a:pt x="571" y="342"/>
                  </a:cubicBezTo>
                  <a:cubicBezTo>
                    <a:pt x="570" y="342"/>
                    <a:pt x="568" y="343"/>
                    <a:pt x="568" y="342"/>
                  </a:cubicBezTo>
                  <a:cubicBezTo>
                    <a:pt x="576" y="331"/>
                    <a:pt x="586" y="328"/>
                    <a:pt x="600" y="322"/>
                  </a:cubicBezTo>
                  <a:cubicBezTo>
                    <a:pt x="598" y="324"/>
                    <a:pt x="595" y="325"/>
                    <a:pt x="593" y="328"/>
                  </a:cubicBezTo>
                  <a:cubicBezTo>
                    <a:pt x="593" y="331"/>
                    <a:pt x="592" y="336"/>
                    <a:pt x="595" y="338"/>
                  </a:cubicBezTo>
                  <a:cubicBezTo>
                    <a:pt x="597" y="337"/>
                    <a:pt x="600" y="337"/>
                    <a:pt x="603" y="336"/>
                  </a:cubicBezTo>
                  <a:cubicBezTo>
                    <a:pt x="606" y="327"/>
                    <a:pt x="616" y="327"/>
                    <a:pt x="626" y="324"/>
                  </a:cubicBezTo>
                  <a:cubicBezTo>
                    <a:pt x="626" y="322"/>
                    <a:pt x="625" y="322"/>
                    <a:pt x="625" y="320"/>
                  </a:cubicBezTo>
                  <a:cubicBezTo>
                    <a:pt x="629" y="320"/>
                    <a:pt x="631" y="318"/>
                    <a:pt x="632" y="315"/>
                  </a:cubicBezTo>
                  <a:cubicBezTo>
                    <a:pt x="627" y="314"/>
                    <a:pt x="631" y="307"/>
                    <a:pt x="626" y="305"/>
                  </a:cubicBezTo>
                  <a:cubicBezTo>
                    <a:pt x="623" y="309"/>
                    <a:pt x="620" y="311"/>
                    <a:pt x="621" y="318"/>
                  </a:cubicBezTo>
                  <a:cubicBezTo>
                    <a:pt x="618" y="314"/>
                    <a:pt x="615" y="318"/>
                    <a:pt x="609" y="316"/>
                  </a:cubicBezTo>
                  <a:cubicBezTo>
                    <a:pt x="609" y="315"/>
                    <a:pt x="610" y="315"/>
                    <a:pt x="609" y="314"/>
                  </a:cubicBezTo>
                  <a:cubicBezTo>
                    <a:pt x="602" y="315"/>
                    <a:pt x="601" y="304"/>
                    <a:pt x="604" y="300"/>
                  </a:cubicBezTo>
                  <a:cubicBezTo>
                    <a:pt x="603" y="300"/>
                    <a:pt x="601" y="300"/>
                    <a:pt x="600" y="298"/>
                  </a:cubicBezTo>
                  <a:cubicBezTo>
                    <a:pt x="603" y="297"/>
                    <a:pt x="607" y="297"/>
                    <a:pt x="607" y="293"/>
                  </a:cubicBezTo>
                  <a:cubicBezTo>
                    <a:pt x="600" y="280"/>
                    <a:pt x="579" y="295"/>
                    <a:pt x="573" y="298"/>
                  </a:cubicBezTo>
                  <a:cubicBezTo>
                    <a:pt x="578" y="290"/>
                    <a:pt x="588" y="288"/>
                    <a:pt x="593" y="280"/>
                  </a:cubicBezTo>
                  <a:cubicBezTo>
                    <a:pt x="611" y="279"/>
                    <a:pt x="635" y="284"/>
                    <a:pt x="640" y="270"/>
                  </a:cubicBezTo>
                  <a:cubicBezTo>
                    <a:pt x="643" y="269"/>
                    <a:pt x="647" y="270"/>
                    <a:pt x="649" y="268"/>
                  </a:cubicBezTo>
                  <a:cubicBezTo>
                    <a:pt x="646" y="274"/>
                    <a:pt x="638" y="282"/>
                    <a:pt x="641" y="288"/>
                  </a:cubicBezTo>
                  <a:cubicBezTo>
                    <a:pt x="638" y="289"/>
                    <a:pt x="634" y="293"/>
                    <a:pt x="637" y="295"/>
                  </a:cubicBezTo>
                  <a:cubicBezTo>
                    <a:pt x="634" y="296"/>
                    <a:pt x="631" y="299"/>
                    <a:pt x="633" y="303"/>
                  </a:cubicBezTo>
                  <a:cubicBezTo>
                    <a:pt x="642" y="303"/>
                    <a:pt x="651" y="303"/>
                    <a:pt x="656" y="305"/>
                  </a:cubicBezTo>
                  <a:cubicBezTo>
                    <a:pt x="654" y="305"/>
                    <a:pt x="652" y="305"/>
                    <a:pt x="652" y="309"/>
                  </a:cubicBezTo>
                  <a:cubicBezTo>
                    <a:pt x="654" y="309"/>
                    <a:pt x="655" y="310"/>
                    <a:pt x="658" y="310"/>
                  </a:cubicBezTo>
                  <a:cubicBezTo>
                    <a:pt x="659" y="306"/>
                    <a:pt x="662" y="304"/>
                    <a:pt x="665" y="303"/>
                  </a:cubicBezTo>
                  <a:cubicBezTo>
                    <a:pt x="664" y="305"/>
                    <a:pt x="662" y="306"/>
                    <a:pt x="663" y="309"/>
                  </a:cubicBezTo>
                  <a:cubicBezTo>
                    <a:pt x="667" y="309"/>
                    <a:pt x="668" y="311"/>
                    <a:pt x="671" y="312"/>
                  </a:cubicBezTo>
                  <a:cubicBezTo>
                    <a:pt x="671" y="308"/>
                    <a:pt x="673" y="306"/>
                    <a:pt x="673" y="302"/>
                  </a:cubicBezTo>
                  <a:cubicBezTo>
                    <a:pt x="669" y="302"/>
                    <a:pt x="671" y="298"/>
                    <a:pt x="667" y="298"/>
                  </a:cubicBezTo>
                  <a:cubicBezTo>
                    <a:pt x="670" y="298"/>
                    <a:pt x="671" y="296"/>
                    <a:pt x="670" y="293"/>
                  </a:cubicBezTo>
                  <a:cubicBezTo>
                    <a:pt x="669" y="291"/>
                    <a:pt x="667" y="294"/>
                    <a:pt x="665" y="292"/>
                  </a:cubicBezTo>
                  <a:cubicBezTo>
                    <a:pt x="666" y="290"/>
                    <a:pt x="669" y="290"/>
                    <a:pt x="669" y="287"/>
                  </a:cubicBezTo>
                  <a:cubicBezTo>
                    <a:pt x="663" y="282"/>
                    <a:pt x="659" y="289"/>
                    <a:pt x="655" y="285"/>
                  </a:cubicBezTo>
                  <a:cubicBezTo>
                    <a:pt x="655" y="283"/>
                    <a:pt x="658" y="283"/>
                    <a:pt x="657" y="281"/>
                  </a:cubicBezTo>
                  <a:cubicBezTo>
                    <a:pt x="655" y="280"/>
                    <a:pt x="653" y="280"/>
                    <a:pt x="651" y="279"/>
                  </a:cubicBezTo>
                  <a:cubicBezTo>
                    <a:pt x="654" y="275"/>
                    <a:pt x="657" y="272"/>
                    <a:pt x="657" y="267"/>
                  </a:cubicBezTo>
                  <a:cubicBezTo>
                    <a:pt x="655" y="266"/>
                    <a:pt x="651" y="268"/>
                    <a:pt x="651" y="267"/>
                  </a:cubicBezTo>
                  <a:cubicBezTo>
                    <a:pt x="653" y="265"/>
                    <a:pt x="656" y="264"/>
                    <a:pt x="656" y="261"/>
                  </a:cubicBezTo>
                  <a:cubicBezTo>
                    <a:pt x="652" y="258"/>
                    <a:pt x="656" y="255"/>
                    <a:pt x="656" y="250"/>
                  </a:cubicBezTo>
                  <a:cubicBezTo>
                    <a:pt x="654" y="248"/>
                    <a:pt x="651" y="245"/>
                    <a:pt x="647" y="247"/>
                  </a:cubicBezTo>
                  <a:cubicBezTo>
                    <a:pt x="649" y="244"/>
                    <a:pt x="646" y="243"/>
                    <a:pt x="644" y="241"/>
                  </a:cubicBezTo>
                  <a:cubicBezTo>
                    <a:pt x="645" y="240"/>
                    <a:pt x="646" y="240"/>
                    <a:pt x="646" y="237"/>
                  </a:cubicBezTo>
                  <a:cubicBezTo>
                    <a:pt x="638" y="237"/>
                    <a:pt x="637" y="231"/>
                    <a:pt x="628" y="231"/>
                  </a:cubicBezTo>
                  <a:cubicBezTo>
                    <a:pt x="631" y="225"/>
                    <a:pt x="622" y="223"/>
                    <a:pt x="619" y="219"/>
                  </a:cubicBezTo>
                  <a:cubicBezTo>
                    <a:pt x="619" y="216"/>
                    <a:pt x="624" y="218"/>
                    <a:pt x="623" y="215"/>
                  </a:cubicBezTo>
                  <a:cubicBezTo>
                    <a:pt x="624" y="211"/>
                    <a:pt x="621" y="211"/>
                    <a:pt x="619" y="209"/>
                  </a:cubicBezTo>
                  <a:cubicBezTo>
                    <a:pt x="623" y="207"/>
                    <a:pt x="618" y="203"/>
                    <a:pt x="616" y="202"/>
                  </a:cubicBezTo>
                  <a:cubicBezTo>
                    <a:pt x="613" y="192"/>
                    <a:pt x="609" y="183"/>
                    <a:pt x="602" y="176"/>
                  </a:cubicBezTo>
                  <a:cubicBezTo>
                    <a:pt x="601" y="179"/>
                    <a:pt x="600" y="182"/>
                    <a:pt x="596" y="182"/>
                  </a:cubicBezTo>
                  <a:cubicBezTo>
                    <a:pt x="597" y="187"/>
                    <a:pt x="596" y="190"/>
                    <a:pt x="594" y="193"/>
                  </a:cubicBezTo>
                  <a:cubicBezTo>
                    <a:pt x="594" y="192"/>
                    <a:pt x="592" y="193"/>
                    <a:pt x="590" y="192"/>
                  </a:cubicBezTo>
                  <a:cubicBezTo>
                    <a:pt x="590" y="196"/>
                    <a:pt x="589" y="199"/>
                    <a:pt x="584" y="198"/>
                  </a:cubicBezTo>
                  <a:cubicBezTo>
                    <a:pt x="585" y="195"/>
                    <a:pt x="581" y="195"/>
                    <a:pt x="581" y="192"/>
                  </a:cubicBezTo>
                  <a:cubicBezTo>
                    <a:pt x="577" y="191"/>
                    <a:pt x="575" y="195"/>
                    <a:pt x="573" y="193"/>
                  </a:cubicBezTo>
                  <a:cubicBezTo>
                    <a:pt x="580" y="188"/>
                    <a:pt x="572" y="176"/>
                    <a:pt x="576" y="167"/>
                  </a:cubicBezTo>
                  <a:cubicBezTo>
                    <a:pt x="564" y="173"/>
                    <a:pt x="560" y="153"/>
                    <a:pt x="550" y="150"/>
                  </a:cubicBezTo>
                  <a:cubicBezTo>
                    <a:pt x="544" y="156"/>
                    <a:pt x="535" y="150"/>
                    <a:pt x="529" y="148"/>
                  </a:cubicBezTo>
                  <a:cubicBezTo>
                    <a:pt x="526" y="150"/>
                    <a:pt x="524" y="153"/>
                    <a:pt x="524" y="157"/>
                  </a:cubicBezTo>
                  <a:cubicBezTo>
                    <a:pt x="524" y="160"/>
                    <a:pt x="527" y="160"/>
                    <a:pt x="527" y="163"/>
                  </a:cubicBezTo>
                  <a:cubicBezTo>
                    <a:pt x="526" y="167"/>
                    <a:pt x="523" y="169"/>
                    <a:pt x="523" y="173"/>
                  </a:cubicBezTo>
                  <a:cubicBezTo>
                    <a:pt x="524" y="173"/>
                    <a:pt x="528" y="172"/>
                    <a:pt x="528" y="174"/>
                  </a:cubicBezTo>
                  <a:cubicBezTo>
                    <a:pt x="525" y="176"/>
                    <a:pt x="529" y="180"/>
                    <a:pt x="529" y="183"/>
                  </a:cubicBezTo>
                  <a:cubicBezTo>
                    <a:pt x="524" y="185"/>
                    <a:pt x="524" y="191"/>
                    <a:pt x="521" y="195"/>
                  </a:cubicBezTo>
                  <a:cubicBezTo>
                    <a:pt x="527" y="202"/>
                    <a:pt x="535" y="206"/>
                    <a:pt x="533" y="220"/>
                  </a:cubicBezTo>
                  <a:cubicBezTo>
                    <a:pt x="528" y="227"/>
                    <a:pt x="524" y="234"/>
                    <a:pt x="515" y="236"/>
                  </a:cubicBezTo>
                  <a:cubicBezTo>
                    <a:pt x="514" y="241"/>
                    <a:pt x="517" y="243"/>
                    <a:pt x="520" y="245"/>
                  </a:cubicBezTo>
                  <a:cubicBezTo>
                    <a:pt x="515" y="251"/>
                    <a:pt x="524" y="260"/>
                    <a:pt x="520" y="267"/>
                  </a:cubicBezTo>
                  <a:cubicBezTo>
                    <a:pt x="517" y="264"/>
                    <a:pt x="516" y="269"/>
                    <a:pt x="514" y="269"/>
                  </a:cubicBezTo>
                  <a:cubicBezTo>
                    <a:pt x="505" y="261"/>
                    <a:pt x="498" y="248"/>
                    <a:pt x="502" y="234"/>
                  </a:cubicBezTo>
                  <a:cubicBezTo>
                    <a:pt x="492" y="230"/>
                    <a:pt x="480" y="228"/>
                    <a:pt x="471" y="224"/>
                  </a:cubicBezTo>
                  <a:cubicBezTo>
                    <a:pt x="467" y="215"/>
                    <a:pt x="454" y="208"/>
                    <a:pt x="442" y="212"/>
                  </a:cubicBezTo>
                  <a:cubicBezTo>
                    <a:pt x="443" y="205"/>
                    <a:pt x="440" y="199"/>
                    <a:pt x="437" y="193"/>
                  </a:cubicBezTo>
                  <a:cubicBezTo>
                    <a:pt x="435" y="194"/>
                    <a:pt x="433" y="194"/>
                    <a:pt x="431" y="193"/>
                  </a:cubicBezTo>
                  <a:cubicBezTo>
                    <a:pt x="427" y="183"/>
                    <a:pt x="430" y="167"/>
                    <a:pt x="437" y="163"/>
                  </a:cubicBezTo>
                  <a:cubicBezTo>
                    <a:pt x="437" y="161"/>
                    <a:pt x="437" y="159"/>
                    <a:pt x="437" y="157"/>
                  </a:cubicBezTo>
                  <a:cubicBezTo>
                    <a:pt x="440" y="154"/>
                    <a:pt x="445" y="152"/>
                    <a:pt x="446" y="148"/>
                  </a:cubicBezTo>
                  <a:cubicBezTo>
                    <a:pt x="446" y="147"/>
                    <a:pt x="442" y="146"/>
                    <a:pt x="444" y="145"/>
                  </a:cubicBezTo>
                  <a:cubicBezTo>
                    <a:pt x="447" y="148"/>
                    <a:pt x="452" y="146"/>
                    <a:pt x="453" y="143"/>
                  </a:cubicBezTo>
                  <a:cubicBezTo>
                    <a:pt x="454" y="135"/>
                    <a:pt x="444" y="138"/>
                    <a:pt x="441" y="133"/>
                  </a:cubicBezTo>
                  <a:cubicBezTo>
                    <a:pt x="447" y="134"/>
                    <a:pt x="450" y="138"/>
                    <a:pt x="457" y="137"/>
                  </a:cubicBezTo>
                  <a:cubicBezTo>
                    <a:pt x="457" y="135"/>
                    <a:pt x="457" y="133"/>
                    <a:pt x="457" y="131"/>
                  </a:cubicBezTo>
                  <a:cubicBezTo>
                    <a:pt x="466" y="135"/>
                    <a:pt x="472" y="124"/>
                    <a:pt x="473" y="115"/>
                  </a:cubicBezTo>
                  <a:cubicBezTo>
                    <a:pt x="463" y="115"/>
                    <a:pt x="461" y="108"/>
                    <a:pt x="454" y="104"/>
                  </a:cubicBezTo>
                  <a:cubicBezTo>
                    <a:pt x="462" y="105"/>
                    <a:pt x="463" y="112"/>
                    <a:pt x="470" y="113"/>
                  </a:cubicBezTo>
                  <a:cubicBezTo>
                    <a:pt x="474" y="110"/>
                    <a:pt x="478" y="106"/>
                    <a:pt x="480" y="100"/>
                  </a:cubicBezTo>
                  <a:cubicBezTo>
                    <a:pt x="479" y="99"/>
                    <a:pt x="474" y="97"/>
                    <a:pt x="476" y="95"/>
                  </a:cubicBezTo>
                  <a:cubicBezTo>
                    <a:pt x="478" y="95"/>
                    <a:pt x="480" y="95"/>
                    <a:pt x="482" y="95"/>
                  </a:cubicBezTo>
                  <a:cubicBezTo>
                    <a:pt x="482" y="97"/>
                    <a:pt x="483" y="99"/>
                    <a:pt x="483" y="100"/>
                  </a:cubicBezTo>
                  <a:cubicBezTo>
                    <a:pt x="487" y="100"/>
                    <a:pt x="488" y="100"/>
                    <a:pt x="492" y="100"/>
                  </a:cubicBezTo>
                  <a:cubicBezTo>
                    <a:pt x="495" y="99"/>
                    <a:pt x="490" y="97"/>
                    <a:pt x="492" y="96"/>
                  </a:cubicBezTo>
                  <a:cubicBezTo>
                    <a:pt x="493" y="97"/>
                    <a:pt x="494" y="97"/>
                    <a:pt x="494" y="99"/>
                  </a:cubicBezTo>
                  <a:cubicBezTo>
                    <a:pt x="499" y="96"/>
                    <a:pt x="508" y="90"/>
                    <a:pt x="507" y="81"/>
                  </a:cubicBezTo>
                  <a:cubicBezTo>
                    <a:pt x="506" y="75"/>
                    <a:pt x="495" y="69"/>
                    <a:pt x="501" y="61"/>
                  </a:cubicBezTo>
                  <a:cubicBezTo>
                    <a:pt x="500" y="64"/>
                    <a:pt x="502" y="66"/>
                    <a:pt x="505" y="66"/>
                  </a:cubicBezTo>
                  <a:cubicBezTo>
                    <a:pt x="507" y="63"/>
                    <a:pt x="507" y="55"/>
                    <a:pt x="506" y="52"/>
                  </a:cubicBezTo>
                  <a:cubicBezTo>
                    <a:pt x="498" y="51"/>
                    <a:pt x="493" y="40"/>
                    <a:pt x="482" y="42"/>
                  </a:cubicBezTo>
                  <a:cubicBezTo>
                    <a:pt x="481" y="45"/>
                    <a:pt x="480" y="49"/>
                    <a:pt x="481" y="53"/>
                  </a:cubicBezTo>
                  <a:cubicBezTo>
                    <a:pt x="483" y="55"/>
                    <a:pt x="486" y="56"/>
                    <a:pt x="486" y="61"/>
                  </a:cubicBezTo>
                  <a:cubicBezTo>
                    <a:pt x="484" y="61"/>
                    <a:pt x="482" y="61"/>
                    <a:pt x="481" y="61"/>
                  </a:cubicBezTo>
                  <a:cubicBezTo>
                    <a:pt x="479" y="70"/>
                    <a:pt x="478" y="80"/>
                    <a:pt x="471" y="85"/>
                  </a:cubicBezTo>
                  <a:cubicBezTo>
                    <a:pt x="470" y="79"/>
                    <a:pt x="465" y="77"/>
                    <a:pt x="465" y="71"/>
                  </a:cubicBezTo>
                  <a:cubicBezTo>
                    <a:pt x="467" y="71"/>
                    <a:pt x="468" y="70"/>
                    <a:pt x="469" y="70"/>
                  </a:cubicBezTo>
                  <a:cubicBezTo>
                    <a:pt x="469" y="61"/>
                    <a:pt x="468" y="54"/>
                    <a:pt x="460" y="52"/>
                  </a:cubicBezTo>
                  <a:cubicBezTo>
                    <a:pt x="457" y="55"/>
                    <a:pt x="457" y="63"/>
                    <a:pt x="454" y="66"/>
                  </a:cubicBezTo>
                  <a:cubicBezTo>
                    <a:pt x="455" y="58"/>
                    <a:pt x="450" y="55"/>
                    <a:pt x="454" y="48"/>
                  </a:cubicBezTo>
                  <a:cubicBezTo>
                    <a:pt x="451" y="43"/>
                    <a:pt x="444" y="48"/>
                    <a:pt x="441" y="43"/>
                  </a:cubicBezTo>
                  <a:cubicBezTo>
                    <a:pt x="441" y="39"/>
                    <a:pt x="445" y="40"/>
                    <a:pt x="447" y="38"/>
                  </a:cubicBezTo>
                  <a:cubicBezTo>
                    <a:pt x="446" y="31"/>
                    <a:pt x="441" y="28"/>
                    <a:pt x="439" y="22"/>
                  </a:cubicBezTo>
                  <a:cubicBezTo>
                    <a:pt x="442" y="11"/>
                    <a:pt x="428" y="0"/>
                    <a:pt x="421" y="10"/>
                  </a:cubicBezTo>
                  <a:cubicBezTo>
                    <a:pt x="421" y="12"/>
                    <a:pt x="422" y="14"/>
                    <a:pt x="423" y="16"/>
                  </a:cubicBezTo>
                  <a:cubicBezTo>
                    <a:pt x="418" y="14"/>
                    <a:pt x="417" y="21"/>
                    <a:pt x="416" y="26"/>
                  </a:cubicBezTo>
                  <a:cubicBezTo>
                    <a:pt x="417" y="28"/>
                    <a:pt x="419" y="29"/>
                    <a:pt x="420" y="31"/>
                  </a:cubicBezTo>
                  <a:cubicBezTo>
                    <a:pt x="419" y="33"/>
                    <a:pt x="416" y="33"/>
                    <a:pt x="416" y="37"/>
                  </a:cubicBezTo>
                  <a:cubicBezTo>
                    <a:pt x="418" y="46"/>
                    <a:pt x="428" y="45"/>
                    <a:pt x="432" y="50"/>
                  </a:cubicBezTo>
                  <a:cubicBezTo>
                    <a:pt x="435" y="50"/>
                    <a:pt x="438" y="49"/>
                    <a:pt x="437" y="53"/>
                  </a:cubicBezTo>
                  <a:cubicBezTo>
                    <a:pt x="434" y="50"/>
                    <a:pt x="427" y="54"/>
                    <a:pt x="428" y="61"/>
                  </a:cubicBezTo>
                  <a:cubicBezTo>
                    <a:pt x="430" y="61"/>
                    <a:pt x="434" y="59"/>
                    <a:pt x="434" y="61"/>
                  </a:cubicBezTo>
                  <a:cubicBezTo>
                    <a:pt x="434" y="62"/>
                    <a:pt x="435" y="63"/>
                    <a:pt x="435" y="65"/>
                  </a:cubicBezTo>
                  <a:cubicBezTo>
                    <a:pt x="427" y="64"/>
                    <a:pt x="430" y="73"/>
                    <a:pt x="423" y="72"/>
                  </a:cubicBezTo>
                  <a:cubicBezTo>
                    <a:pt x="421" y="76"/>
                    <a:pt x="424" y="82"/>
                    <a:pt x="423" y="85"/>
                  </a:cubicBezTo>
                  <a:cubicBezTo>
                    <a:pt x="417" y="83"/>
                    <a:pt x="422" y="76"/>
                    <a:pt x="421" y="71"/>
                  </a:cubicBezTo>
                  <a:cubicBezTo>
                    <a:pt x="415" y="69"/>
                    <a:pt x="412" y="64"/>
                    <a:pt x="406" y="66"/>
                  </a:cubicBezTo>
                  <a:cubicBezTo>
                    <a:pt x="406" y="68"/>
                    <a:pt x="406" y="70"/>
                    <a:pt x="406" y="71"/>
                  </a:cubicBezTo>
                  <a:cubicBezTo>
                    <a:pt x="409" y="72"/>
                    <a:pt x="416" y="73"/>
                    <a:pt x="412" y="78"/>
                  </a:cubicBezTo>
                  <a:cubicBezTo>
                    <a:pt x="410" y="77"/>
                    <a:pt x="409" y="73"/>
                    <a:pt x="406" y="73"/>
                  </a:cubicBezTo>
                  <a:cubicBezTo>
                    <a:pt x="405" y="75"/>
                    <a:pt x="404" y="75"/>
                    <a:pt x="402" y="75"/>
                  </a:cubicBezTo>
                  <a:cubicBezTo>
                    <a:pt x="392" y="73"/>
                    <a:pt x="381" y="80"/>
                    <a:pt x="378" y="71"/>
                  </a:cubicBezTo>
                  <a:cubicBezTo>
                    <a:pt x="371" y="72"/>
                    <a:pt x="368" y="68"/>
                    <a:pt x="364" y="66"/>
                  </a:cubicBezTo>
                  <a:cubicBezTo>
                    <a:pt x="361" y="70"/>
                    <a:pt x="357" y="72"/>
                    <a:pt x="352" y="73"/>
                  </a:cubicBezTo>
                  <a:cubicBezTo>
                    <a:pt x="352" y="76"/>
                    <a:pt x="352" y="79"/>
                    <a:pt x="352" y="82"/>
                  </a:cubicBezTo>
                  <a:cubicBezTo>
                    <a:pt x="348" y="78"/>
                    <a:pt x="342" y="76"/>
                    <a:pt x="337" y="73"/>
                  </a:cubicBezTo>
                  <a:cubicBezTo>
                    <a:pt x="329" y="77"/>
                    <a:pt x="314" y="80"/>
                    <a:pt x="309" y="72"/>
                  </a:cubicBezTo>
                  <a:cubicBezTo>
                    <a:pt x="309" y="69"/>
                    <a:pt x="314" y="70"/>
                    <a:pt x="317" y="69"/>
                  </a:cubicBezTo>
                  <a:cubicBezTo>
                    <a:pt x="315" y="64"/>
                    <a:pt x="313" y="57"/>
                    <a:pt x="307" y="56"/>
                  </a:cubicBezTo>
                  <a:cubicBezTo>
                    <a:pt x="305" y="56"/>
                    <a:pt x="303" y="58"/>
                    <a:pt x="301" y="57"/>
                  </a:cubicBezTo>
                  <a:cubicBezTo>
                    <a:pt x="288" y="55"/>
                    <a:pt x="277" y="44"/>
                    <a:pt x="264" y="41"/>
                  </a:cubicBezTo>
                  <a:cubicBezTo>
                    <a:pt x="260" y="43"/>
                    <a:pt x="262" y="50"/>
                    <a:pt x="256" y="49"/>
                  </a:cubicBezTo>
                  <a:cubicBezTo>
                    <a:pt x="257" y="46"/>
                    <a:pt x="256" y="42"/>
                    <a:pt x="255" y="40"/>
                  </a:cubicBezTo>
                  <a:cubicBezTo>
                    <a:pt x="252" y="40"/>
                    <a:pt x="252" y="42"/>
                    <a:pt x="249" y="42"/>
                  </a:cubicBezTo>
                  <a:cubicBezTo>
                    <a:pt x="248" y="45"/>
                    <a:pt x="250" y="50"/>
                    <a:pt x="249" y="50"/>
                  </a:cubicBezTo>
                  <a:cubicBezTo>
                    <a:pt x="239" y="46"/>
                    <a:pt x="244" y="28"/>
                    <a:pt x="231" y="27"/>
                  </a:cubicBezTo>
                  <a:cubicBezTo>
                    <a:pt x="232" y="31"/>
                    <a:pt x="234" y="34"/>
                    <a:pt x="235" y="38"/>
                  </a:cubicBezTo>
                  <a:cubicBezTo>
                    <a:pt x="228" y="42"/>
                    <a:pt x="223" y="49"/>
                    <a:pt x="213" y="51"/>
                  </a:cubicBezTo>
                  <a:cubicBezTo>
                    <a:pt x="212" y="55"/>
                    <a:pt x="208" y="57"/>
                    <a:pt x="205" y="61"/>
                  </a:cubicBezTo>
                  <a:cubicBezTo>
                    <a:pt x="205" y="59"/>
                    <a:pt x="203" y="59"/>
                    <a:pt x="203" y="57"/>
                  </a:cubicBezTo>
                  <a:cubicBezTo>
                    <a:pt x="209" y="49"/>
                    <a:pt x="221" y="47"/>
                    <a:pt x="225" y="37"/>
                  </a:cubicBezTo>
                  <a:cubicBezTo>
                    <a:pt x="223" y="36"/>
                    <a:pt x="220" y="36"/>
                    <a:pt x="217" y="36"/>
                  </a:cubicBezTo>
                  <a:cubicBezTo>
                    <a:pt x="213" y="42"/>
                    <a:pt x="205" y="43"/>
                    <a:pt x="201" y="47"/>
                  </a:cubicBezTo>
                  <a:cubicBezTo>
                    <a:pt x="195" y="46"/>
                    <a:pt x="190" y="46"/>
                    <a:pt x="187" y="50"/>
                  </a:cubicBezTo>
                  <a:cubicBezTo>
                    <a:pt x="186" y="54"/>
                    <a:pt x="190" y="57"/>
                    <a:pt x="188" y="58"/>
                  </a:cubicBezTo>
                  <a:cubicBezTo>
                    <a:pt x="175" y="57"/>
                    <a:pt x="173" y="45"/>
                    <a:pt x="159" y="46"/>
                  </a:cubicBezTo>
                  <a:cubicBezTo>
                    <a:pt x="154" y="43"/>
                    <a:pt x="151" y="37"/>
                    <a:pt x="145" y="36"/>
                  </a:cubicBezTo>
                  <a:cubicBezTo>
                    <a:pt x="142" y="35"/>
                    <a:pt x="138" y="38"/>
                    <a:pt x="135" y="38"/>
                  </a:cubicBezTo>
                  <a:cubicBezTo>
                    <a:pt x="133" y="37"/>
                    <a:pt x="132" y="35"/>
                    <a:pt x="130" y="34"/>
                  </a:cubicBezTo>
                  <a:cubicBezTo>
                    <a:pt x="129" y="34"/>
                    <a:pt x="126" y="35"/>
                    <a:pt x="124" y="34"/>
                  </a:cubicBezTo>
                  <a:cubicBezTo>
                    <a:pt x="120" y="34"/>
                    <a:pt x="115" y="30"/>
                    <a:pt x="112" y="30"/>
                  </a:cubicBezTo>
                  <a:cubicBezTo>
                    <a:pt x="106" y="29"/>
                    <a:pt x="102" y="32"/>
                    <a:pt x="96" y="30"/>
                  </a:cubicBezTo>
                  <a:cubicBezTo>
                    <a:pt x="94" y="28"/>
                    <a:pt x="93" y="25"/>
                    <a:pt x="91" y="23"/>
                  </a:cubicBezTo>
                  <a:cubicBezTo>
                    <a:pt x="85" y="23"/>
                    <a:pt x="82" y="22"/>
                    <a:pt x="78" y="20"/>
                  </a:cubicBezTo>
                  <a:cubicBezTo>
                    <a:pt x="76" y="22"/>
                    <a:pt x="76" y="26"/>
                    <a:pt x="73" y="24"/>
                  </a:cubicBezTo>
                  <a:cubicBezTo>
                    <a:pt x="76" y="20"/>
                    <a:pt x="73" y="16"/>
                    <a:pt x="68" y="15"/>
                  </a:cubicBezTo>
                  <a:cubicBezTo>
                    <a:pt x="64" y="22"/>
                    <a:pt x="57" y="25"/>
                    <a:pt x="46" y="24"/>
                  </a:cubicBezTo>
                  <a:cubicBezTo>
                    <a:pt x="45" y="28"/>
                    <a:pt x="50" y="30"/>
                    <a:pt x="48" y="32"/>
                  </a:cubicBezTo>
                  <a:cubicBezTo>
                    <a:pt x="25" y="27"/>
                    <a:pt x="35" y="61"/>
                    <a:pt x="12" y="57"/>
                  </a:cubicBezTo>
                  <a:cubicBezTo>
                    <a:pt x="12" y="62"/>
                    <a:pt x="9" y="63"/>
                    <a:pt x="8" y="67"/>
                  </a:cubicBezTo>
                  <a:cubicBezTo>
                    <a:pt x="14" y="74"/>
                    <a:pt x="25" y="75"/>
                    <a:pt x="27" y="86"/>
                  </a:cubicBezTo>
                  <a:cubicBezTo>
                    <a:pt x="31" y="88"/>
                    <a:pt x="39" y="85"/>
                    <a:pt x="37" y="94"/>
                  </a:cubicBezTo>
                  <a:cubicBezTo>
                    <a:pt x="42" y="94"/>
                    <a:pt x="46" y="93"/>
                    <a:pt x="47" y="97"/>
                  </a:cubicBezTo>
                  <a:cubicBezTo>
                    <a:pt x="39" y="93"/>
                    <a:pt x="35" y="106"/>
                    <a:pt x="27" y="99"/>
                  </a:cubicBezTo>
                  <a:cubicBezTo>
                    <a:pt x="27" y="97"/>
                    <a:pt x="29" y="96"/>
                    <a:pt x="28" y="94"/>
                  </a:cubicBezTo>
                  <a:cubicBezTo>
                    <a:pt x="19" y="92"/>
                    <a:pt x="16" y="98"/>
                    <a:pt x="11" y="101"/>
                  </a:cubicBezTo>
                  <a:cubicBezTo>
                    <a:pt x="7" y="103"/>
                    <a:pt x="0" y="103"/>
                    <a:pt x="0" y="108"/>
                  </a:cubicBezTo>
                  <a:cubicBezTo>
                    <a:pt x="4" y="110"/>
                    <a:pt x="9" y="111"/>
                    <a:pt x="13" y="113"/>
                  </a:cubicBezTo>
                  <a:cubicBezTo>
                    <a:pt x="8" y="112"/>
                    <a:pt x="10" y="118"/>
                    <a:pt x="9" y="122"/>
                  </a:cubicBezTo>
                  <a:cubicBezTo>
                    <a:pt x="15" y="126"/>
                    <a:pt x="26" y="121"/>
                    <a:pt x="32" y="126"/>
                  </a:cubicBezTo>
                  <a:cubicBezTo>
                    <a:pt x="35" y="124"/>
                    <a:pt x="41" y="115"/>
                    <a:pt x="43" y="122"/>
                  </a:cubicBezTo>
                  <a:cubicBezTo>
                    <a:pt x="43" y="123"/>
                    <a:pt x="41" y="122"/>
                    <a:pt x="40" y="122"/>
                  </a:cubicBezTo>
                  <a:cubicBezTo>
                    <a:pt x="40" y="127"/>
                    <a:pt x="44" y="131"/>
                    <a:pt x="42" y="135"/>
                  </a:cubicBezTo>
                  <a:cubicBezTo>
                    <a:pt x="35" y="135"/>
                    <a:pt x="34" y="139"/>
                    <a:pt x="29" y="141"/>
                  </a:cubicBezTo>
                  <a:cubicBezTo>
                    <a:pt x="27" y="141"/>
                    <a:pt x="26" y="139"/>
                    <a:pt x="23" y="139"/>
                  </a:cubicBezTo>
                  <a:cubicBezTo>
                    <a:pt x="19" y="145"/>
                    <a:pt x="16" y="153"/>
                    <a:pt x="12" y="160"/>
                  </a:cubicBezTo>
                  <a:cubicBezTo>
                    <a:pt x="13" y="162"/>
                    <a:pt x="13" y="165"/>
                    <a:pt x="14" y="166"/>
                  </a:cubicBezTo>
                  <a:cubicBezTo>
                    <a:pt x="19" y="165"/>
                    <a:pt x="20" y="168"/>
                    <a:pt x="22" y="169"/>
                  </a:cubicBezTo>
                  <a:cubicBezTo>
                    <a:pt x="19" y="169"/>
                    <a:pt x="19" y="173"/>
                    <a:pt x="18" y="175"/>
                  </a:cubicBezTo>
                  <a:cubicBezTo>
                    <a:pt x="21" y="177"/>
                    <a:pt x="23" y="181"/>
                    <a:pt x="26" y="183"/>
                  </a:cubicBezTo>
                  <a:cubicBezTo>
                    <a:pt x="29" y="182"/>
                    <a:pt x="32" y="181"/>
                    <a:pt x="35" y="179"/>
                  </a:cubicBezTo>
                  <a:cubicBezTo>
                    <a:pt x="37" y="184"/>
                    <a:pt x="36" y="189"/>
                    <a:pt x="37" y="196"/>
                  </a:cubicBezTo>
                  <a:cubicBezTo>
                    <a:pt x="42" y="197"/>
                    <a:pt x="44" y="194"/>
                    <a:pt x="46" y="192"/>
                  </a:cubicBezTo>
                  <a:cubicBezTo>
                    <a:pt x="52" y="192"/>
                    <a:pt x="51" y="199"/>
                    <a:pt x="56" y="199"/>
                  </a:cubicBezTo>
                  <a:cubicBezTo>
                    <a:pt x="57" y="197"/>
                    <a:pt x="55" y="194"/>
                    <a:pt x="57" y="193"/>
                  </a:cubicBezTo>
                  <a:cubicBezTo>
                    <a:pt x="57" y="199"/>
                    <a:pt x="63" y="193"/>
                    <a:pt x="65" y="196"/>
                  </a:cubicBezTo>
                  <a:cubicBezTo>
                    <a:pt x="62" y="203"/>
                    <a:pt x="59" y="210"/>
                    <a:pt x="55" y="215"/>
                  </a:cubicBezTo>
                  <a:cubicBezTo>
                    <a:pt x="48" y="215"/>
                    <a:pt x="47" y="221"/>
                    <a:pt x="43" y="225"/>
                  </a:cubicBezTo>
                  <a:cubicBezTo>
                    <a:pt x="43" y="223"/>
                    <a:pt x="41" y="224"/>
                    <a:pt x="40" y="224"/>
                  </a:cubicBezTo>
                  <a:cubicBezTo>
                    <a:pt x="34" y="231"/>
                    <a:pt x="25" y="231"/>
                    <a:pt x="18" y="239"/>
                  </a:cubicBezTo>
                  <a:cubicBezTo>
                    <a:pt x="20" y="240"/>
                    <a:pt x="20" y="242"/>
                    <a:pt x="23" y="242"/>
                  </a:cubicBezTo>
                  <a:cubicBezTo>
                    <a:pt x="24" y="239"/>
                    <a:pt x="28" y="238"/>
                    <a:pt x="32" y="238"/>
                  </a:cubicBezTo>
                  <a:cubicBezTo>
                    <a:pt x="35" y="233"/>
                    <a:pt x="40" y="230"/>
                    <a:pt x="48" y="230"/>
                  </a:cubicBezTo>
                  <a:cubicBezTo>
                    <a:pt x="48" y="226"/>
                    <a:pt x="51" y="226"/>
                    <a:pt x="55" y="225"/>
                  </a:cubicBezTo>
                  <a:cubicBezTo>
                    <a:pt x="58" y="219"/>
                    <a:pt x="64" y="216"/>
                    <a:pt x="71" y="213"/>
                  </a:cubicBezTo>
                  <a:cubicBezTo>
                    <a:pt x="70" y="203"/>
                    <a:pt x="87" y="203"/>
                    <a:pt x="88" y="192"/>
                  </a:cubicBezTo>
                  <a:cubicBezTo>
                    <a:pt x="88" y="190"/>
                    <a:pt x="84" y="191"/>
                    <a:pt x="84" y="188"/>
                  </a:cubicBezTo>
                  <a:cubicBezTo>
                    <a:pt x="86" y="187"/>
                    <a:pt x="85" y="183"/>
                    <a:pt x="90" y="184"/>
                  </a:cubicBezTo>
                  <a:cubicBezTo>
                    <a:pt x="92" y="175"/>
                    <a:pt x="99" y="171"/>
                    <a:pt x="104" y="165"/>
                  </a:cubicBezTo>
                  <a:cubicBezTo>
                    <a:pt x="105" y="166"/>
                    <a:pt x="107" y="166"/>
                    <a:pt x="107" y="168"/>
                  </a:cubicBezTo>
                  <a:cubicBezTo>
                    <a:pt x="95" y="169"/>
                    <a:pt x="98" y="183"/>
                    <a:pt x="95" y="191"/>
                  </a:cubicBezTo>
                  <a:cubicBezTo>
                    <a:pt x="105" y="190"/>
                    <a:pt x="106" y="179"/>
                    <a:pt x="117" y="182"/>
                  </a:cubicBezTo>
                  <a:cubicBezTo>
                    <a:pt x="119" y="178"/>
                    <a:pt x="119" y="175"/>
                    <a:pt x="116" y="173"/>
                  </a:cubicBezTo>
                  <a:cubicBezTo>
                    <a:pt x="117" y="171"/>
                    <a:pt x="117" y="167"/>
                    <a:pt x="120" y="167"/>
                  </a:cubicBezTo>
                  <a:cubicBezTo>
                    <a:pt x="126" y="173"/>
                    <a:pt x="135" y="174"/>
                    <a:pt x="139" y="180"/>
                  </a:cubicBezTo>
                  <a:cubicBezTo>
                    <a:pt x="146" y="179"/>
                    <a:pt x="152" y="182"/>
                    <a:pt x="156" y="179"/>
                  </a:cubicBezTo>
                  <a:cubicBezTo>
                    <a:pt x="156" y="186"/>
                    <a:pt x="165" y="183"/>
                    <a:pt x="168" y="183"/>
                  </a:cubicBezTo>
                  <a:cubicBezTo>
                    <a:pt x="167" y="185"/>
                    <a:pt x="165" y="184"/>
                    <a:pt x="165" y="186"/>
                  </a:cubicBezTo>
                  <a:cubicBezTo>
                    <a:pt x="174" y="187"/>
                    <a:pt x="180" y="206"/>
                    <a:pt x="188" y="195"/>
                  </a:cubicBezTo>
                  <a:cubicBezTo>
                    <a:pt x="188" y="199"/>
                    <a:pt x="194" y="201"/>
                    <a:pt x="195" y="197"/>
                  </a:cubicBezTo>
                  <a:cubicBezTo>
                    <a:pt x="198" y="200"/>
                    <a:pt x="203" y="206"/>
                    <a:pt x="202" y="211"/>
                  </a:cubicBezTo>
                  <a:cubicBezTo>
                    <a:pt x="208" y="214"/>
                    <a:pt x="209" y="220"/>
                    <a:pt x="210" y="225"/>
                  </a:cubicBezTo>
                  <a:cubicBezTo>
                    <a:pt x="217" y="223"/>
                    <a:pt x="219" y="228"/>
                    <a:pt x="218" y="235"/>
                  </a:cubicBezTo>
                  <a:cubicBezTo>
                    <a:pt x="223" y="236"/>
                    <a:pt x="221" y="250"/>
                    <a:pt x="227" y="250"/>
                  </a:cubicBezTo>
                  <a:cubicBezTo>
                    <a:pt x="227" y="250"/>
                    <a:pt x="228" y="247"/>
                    <a:pt x="229" y="249"/>
                  </a:cubicBezTo>
                  <a:cubicBezTo>
                    <a:pt x="229" y="252"/>
                    <a:pt x="234" y="258"/>
                    <a:pt x="237" y="261"/>
                  </a:cubicBezTo>
                  <a:cubicBezTo>
                    <a:pt x="235" y="262"/>
                    <a:pt x="234" y="263"/>
                    <a:pt x="234" y="266"/>
                  </a:cubicBezTo>
                  <a:cubicBezTo>
                    <a:pt x="239" y="265"/>
                    <a:pt x="236" y="269"/>
                    <a:pt x="235" y="271"/>
                  </a:cubicBezTo>
                  <a:cubicBezTo>
                    <a:pt x="242" y="273"/>
                    <a:pt x="246" y="277"/>
                    <a:pt x="252" y="278"/>
                  </a:cubicBezTo>
                  <a:cubicBezTo>
                    <a:pt x="255" y="286"/>
                    <a:pt x="271" y="290"/>
                    <a:pt x="265" y="300"/>
                  </a:cubicBezTo>
                  <a:cubicBezTo>
                    <a:pt x="267" y="296"/>
                    <a:pt x="258" y="296"/>
                    <a:pt x="252" y="296"/>
                  </a:cubicBezTo>
                  <a:cubicBezTo>
                    <a:pt x="257" y="310"/>
                    <a:pt x="258" y="328"/>
                    <a:pt x="253" y="341"/>
                  </a:cubicBezTo>
                  <a:cubicBezTo>
                    <a:pt x="254" y="348"/>
                    <a:pt x="257" y="354"/>
                    <a:pt x="254" y="361"/>
                  </a:cubicBezTo>
                  <a:cubicBezTo>
                    <a:pt x="260" y="376"/>
                    <a:pt x="270" y="388"/>
                    <a:pt x="277" y="406"/>
                  </a:cubicBezTo>
                  <a:cubicBezTo>
                    <a:pt x="285" y="406"/>
                    <a:pt x="295" y="409"/>
                    <a:pt x="295" y="419"/>
                  </a:cubicBezTo>
                  <a:cubicBezTo>
                    <a:pt x="301" y="423"/>
                    <a:pt x="302" y="433"/>
                    <a:pt x="306" y="439"/>
                  </a:cubicBezTo>
                  <a:cubicBezTo>
                    <a:pt x="309" y="442"/>
                    <a:pt x="314" y="442"/>
                    <a:pt x="314" y="447"/>
                  </a:cubicBezTo>
                  <a:cubicBezTo>
                    <a:pt x="314" y="449"/>
                    <a:pt x="312" y="449"/>
                    <a:pt x="309" y="449"/>
                  </a:cubicBezTo>
                  <a:cubicBezTo>
                    <a:pt x="311" y="460"/>
                    <a:pt x="328" y="455"/>
                    <a:pt x="326" y="469"/>
                  </a:cubicBezTo>
                  <a:cubicBezTo>
                    <a:pt x="330" y="474"/>
                    <a:pt x="337" y="476"/>
                    <a:pt x="339" y="483"/>
                  </a:cubicBezTo>
                  <a:cubicBezTo>
                    <a:pt x="342" y="482"/>
                    <a:pt x="344" y="481"/>
                    <a:pt x="344" y="478"/>
                  </a:cubicBezTo>
                  <a:cubicBezTo>
                    <a:pt x="342" y="475"/>
                    <a:pt x="339" y="470"/>
                    <a:pt x="337" y="471"/>
                  </a:cubicBezTo>
                  <a:cubicBezTo>
                    <a:pt x="333" y="451"/>
                    <a:pt x="316" y="445"/>
                    <a:pt x="312" y="425"/>
                  </a:cubicBezTo>
                  <a:cubicBezTo>
                    <a:pt x="326" y="427"/>
                    <a:pt x="321" y="447"/>
                    <a:pt x="335" y="450"/>
                  </a:cubicBezTo>
                  <a:cubicBezTo>
                    <a:pt x="335" y="455"/>
                    <a:pt x="340" y="457"/>
                    <a:pt x="343" y="460"/>
                  </a:cubicBezTo>
                  <a:cubicBezTo>
                    <a:pt x="342" y="461"/>
                    <a:pt x="342" y="462"/>
                    <a:pt x="342" y="464"/>
                  </a:cubicBezTo>
                  <a:cubicBezTo>
                    <a:pt x="353" y="471"/>
                    <a:pt x="362" y="481"/>
                    <a:pt x="366" y="492"/>
                  </a:cubicBezTo>
                  <a:cubicBezTo>
                    <a:pt x="365" y="493"/>
                    <a:pt x="364" y="496"/>
                    <a:pt x="363" y="497"/>
                  </a:cubicBezTo>
                  <a:cubicBezTo>
                    <a:pt x="366" y="504"/>
                    <a:pt x="374" y="506"/>
                    <a:pt x="379" y="511"/>
                  </a:cubicBezTo>
                  <a:cubicBezTo>
                    <a:pt x="394" y="515"/>
                    <a:pt x="403" y="525"/>
                    <a:pt x="420" y="526"/>
                  </a:cubicBezTo>
                  <a:cubicBezTo>
                    <a:pt x="431" y="516"/>
                    <a:pt x="436" y="533"/>
                    <a:pt x="448" y="537"/>
                  </a:cubicBezTo>
                  <a:cubicBezTo>
                    <a:pt x="450" y="538"/>
                    <a:pt x="452" y="537"/>
                    <a:pt x="454" y="537"/>
                  </a:cubicBezTo>
                  <a:cubicBezTo>
                    <a:pt x="459" y="538"/>
                    <a:pt x="462" y="543"/>
                    <a:pt x="468" y="541"/>
                  </a:cubicBezTo>
                  <a:cubicBezTo>
                    <a:pt x="471" y="548"/>
                    <a:pt x="481" y="550"/>
                    <a:pt x="479" y="559"/>
                  </a:cubicBezTo>
                  <a:cubicBezTo>
                    <a:pt x="482" y="564"/>
                    <a:pt x="493" y="561"/>
                    <a:pt x="492" y="568"/>
                  </a:cubicBezTo>
                  <a:cubicBezTo>
                    <a:pt x="493" y="570"/>
                    <a:pt x="496" y="569"/>
                    <a:pt x="496" y="572"/>
                  </a:cubicBezTo>
                  <a:cubicBezTo>
                    <a:pt x="501" y="568"/>
                    <a:pt x="506" y="573"/>
                    <a:pt x="509" y="577"/>
                  </a:cubicBezTo>
                  <a:cubicBezTo>
                    <a:pt x="511" y="577"/>
                    <a:pt x="512" y="574"/>
                    <a:pt x="515" y="575"/>
                  </a:cubicBezTo>
                  <a:cubicBezTo>
                    <a:pt x="515" y="572"/>
                    <a:pt x="511" y="573"/>
                    <a:pt x="512" y="569"/>
                  </a:cubicBezTo>
                  <a:cubicBezTo>
                    <a:pt x="516" y="570"/>
                    <a:pt x="514" y="565"/>
                    <a:pt x="518" y="566"/>
                  </a:cubicBezTo>
                  <a:cubicBezTo>
                    <a:pt x="521" y="566"/>
                    <a:pt x="522" y="569"/>
                    <a:pt x="524" y="570"/>
                  </a:cubicBezTo>
                  <a:cubicBezTo>
                    <a:pt x="525" y="580"/>
                    <a:pt x="531" y="591"/>
                    <a:pt x="525" y="602"/>
                  </a:cubicBezTo>
                  <a:cubicBezTo>
                    <a:pt x="524" y="603"/>
                    <a:pt x="522" y="603"/>
                    <a:pt x="520" y="603"/>
                  </a:cubicBezTo>
                  <a:cubicBezTo>
                    <a:pt x="520" y="607"/>
                    <a:pt x="517" y="608"/>
                    <a:pt x="518" y="611"/>
                  </a:cubicBezTo>
                  <a:cubicBezTo>
                    <a:pt x="516" y="611"/>
                    <a:pt x="514" y="613"/>
                    <a:pt x="512" y="613"/>
                  </a:cubicBezTo>
                  <a:cubicBezTo>
                    <a:pt x="511" y="622"/>
                    <a:pt x="507" y="623"/>
                    <a:pt x="507" y="633"/>
                  </a:cubicBezTo>
                  <a:cubicBezTo>
                    <a:pt x="510" y="635"/>
                    <a:pt x="512" y="635"/>
                    <a:pt x="515" y="633"/>
                  </a:cubicBezTo>
                  <a:cubicBezTo>
                    <a:pt x="513" y="639"/>
                    <a:pt x="506" y="639"/>
                    <a:pt x="505" y="644"/>
                  </a:cubicBezTo>
                  <a:cubicBezTo>
                    <a:pt x="504" y="648"/>
                    <a:pt x="507" y="649"/>
                    <a:pt x="508" y="652"/>
                  </a:cubicBezTo>
                  <a:cubicBezTo>
                    <a:pt x="506" y="651"/>
                    <a:pt x="505" y="653"/>
                    <a:pt x="505" y="654"/>
                  </a:cubicBezTo>
                  <a:cubicBezTo>
                    <a:pt x="522" y="661"/>
                    <a:pt x="524" y="683"/>
                    <a:pt x="534" y="697"/>
                  </a:cubicBezTo>
                  <a:cubicBezTo>
                    <a:pt x="538" y="715"/>
                    <a:pt x="559" y="714"/>
                    <a:pt x="568" y="727"/>
                  </a:cubicBezTo>
                  <a:cubicBezTo>
                    <a:pt x="570" y="735"/>
                    <a:pt x="570" y="745"/>
                    <a:pt x="569" y="754"/>
                  </a:cubicBezTo>
                  <a:cubicBezTo>
                    <a:pt x="569" y="755"/>
                    <a:pt x="566" y="754"/>
                    <a:pt x="567" y="757"/>
                  </a:cubicBezTo>
                  <a:cubicBezTo>
                    <a:pt x="571" y="767"/>
                    <a:pt x="562" y="785"/>
                    <a:pt x="563" y="799"/>
                  </a:cubicBezTo>
                  <a:cubicBezTo>
                    <a:pt x="562" y="801"/>
                    <a:pt x="561" y="804"/>
                    <a:pt x="560" y="807"/>
                  </a:cubicBezTo>
                  <a:cubicBezTo>
                    <a:pt x="565" y="823"/>
                    <a:pt x="555" y="834"/>
                    <a:pt x="553" y="849"/>
                  </a:cubicBezTo>
                  <a:cubicBezTo>
                    <a:pt x="552" y="851"/>
                    <a:pt x="548" y="849"/>
                    <a:pt x="549" y="852"/>
                  </a:cubicBezTo>
                  <a:cubicBezTo>
                    <a:pt x="551" y="857"/>
                    <a:pt x="550" y="862"/>
                    <a:pt x="552" y="868"/>
                  </a:cubicBezTo>
                  <a:cubicBezTo>
                    <a:pt x="548" y="872"/>
                    <a:pt x="547" y="880"/>
                    <a:pt x="549" y="886"/>
                  </a:cubicBezTo>
                  <a:cubicBezTo>
                    <a:pt x="544" y="888"/>
                    <a:pt x="546" y="895"/>
                    <a:pt x="547" y="900"/>
                  </a:cubicBezTo>
                  <a:cubicBezTo>
                    <a:pt x="548" y="900"/>
                    <a:pt x="549" y="900"/>
                    <a:pt x="551" y="900"/>
                  </a:cubicBezTo>
                  <a:cubicBezTo>
                    <a:pt x="551" y="893"/>
                    <a:pt x="551" y="891"/>
                    <a:pt x="553" y="886"/>
                  </a:cubicBezTo>
                  <a:cubicBezTo>
                    <a:pt x="560" y="889"/>
                    <a:pt x="547" y="904"/>
                    <a:pt x="556" y="908"/>
                  </a:cubicBezTo>
                  <a:cubicBezTo>
                    <a:pt x="551" y="909"/>
                    <a:pt x="551" y="916"/>
                    <a:pt x="549" y="921"/>
                  </a:cubicBezTo>
                  <a:cubicBezTo>
                    <a:pt x="549" y="918"/>
                    <a:pt x="548" y="917"/>
                    <a:pt x="545" y="917"/>
                  </a:cubicBezTo>
                  <a:cubicBezTo>
                    <a:pt x="543" y="920"/>
                    <a:pt x="540" y="922"/>
                    <a:pt x="539" y="924"/>
                  </a:cubicBezTo>
                  <a:cubicBezTo>
                    <a:pt x="540" y="928"/>
                    <a:pt x="546" y="927"/>
                    <a:pt x="548" y="929"/>
                  </a:cubicBezTo>
                  <a:cubicBezTo>
                    <a:pt x="544" y="928"/>
                    <a:pt x="545" y="932"/>
                    <a:pt x="543" y="933"/>
                  </a:cubicBezTo>
                  <a:cubicBezTo>
                    <a:pt x="549" y="939"/>
                    <a:pt x="542" y="955"/>
                    <a:pt x="549" y="961"/>
                  </a:cubicBezTo>
                  <a:cubicBezTo>
                    <a:pt x="548" y="962"/>
                    <a:pt x="545" y="961"/>
                    <a:pt x="545" y="963"/>
                  </a:cubicBezTo>
                  <a:cubicBezTo>
                    <a:pt x="550" y="966"/>
                    <a:pt x="549" y="976"/>
                    <a:pt x="556" y="975"/>
                  </a:cubicBezTo>
                  <a:cubicBezTo>
                    <a:pt x="554" y="976"/>
                    <a:pt x="555" y="979"/>
                    <a:pt x="557" y="980"/>
                  </a:cubicBezTo>
                  <a:cubicBezTo>
                    <a:pt x="554" y="979"/>
                    <a:pt x="554" y="982"/>
                    <a:pt x="554" y="985"/>
                  </a:cubicBezTo>
                  <a:cubicBezTo>
                    <a:pt x="557" y="984"/>
                    <a:pt x="561" y="984"/>
                    <a:pt x="563" y="982"/>
                  </a:cubicBezTo>
                  <a:cubicBezTo>
                    <a:pt x="562" y="985"/>
                    <a:pt x="560" y="987"/>
                    <a:pt x="559" y="990"/>
                  </a:cubicBezTo>
                  <a:cubicBezTo>
                    <a:pt x="562" y="991"/>
                    <a:pt x="563" y="993"/>
                    <a:pt x="567" y="991"/>
                  </a:cubicBezTo>
                  <a:cubicBezTo>
                    <a:pt x="567" y="990"/>
                    <a:pt x="567" y="988"/>
                    <a:pt x="567" y="986"/>
                  </a:cubicBezTo>
                  <a:cubicBezTo>
                    <a:pt x="569" y="989"/>
                    <a:pt x="571" y="986"/>
                    <a:pt x="572" y="988"/>
                  </a:cubicBezTo>
                  <a:cubicBezTo>
                    <a:pt x="568" y="988"/>
                    <a:pt x="571" y="993"/>
                    <a:pt x="571" y="995"/>
                  </a:cubicBezTo>
                  <a:cubicBezTo>
                    <a:pt x="569" y="995"/>
                    <a:pt x="568" y="995"/>
                    <a:pt x="567" y="996"/>
                  </a:cubicBezTo>
                  <a:cubicBezTo>
                    <a:pt x="567" y="998"/>
                    <a:pt x="567" y="1000"/>
                    <a:pt x="567" y="1002"/>
                  </a:cubicBezTo>
                  <a:cubicBezTo>
                    <a:pt x="573" y="1001"/>
                    <a:pt x="572" y="1001"/>
                    <a:pt x="579" y="1002"/>
                  </a:cubicBezTo>
                  <a:cubicBezTo>
                    <a:pt x="582" y="996"/>
                    <a:pt x="577" y="980"/>
                    <a:pt x="581" y="977"/>
                  </a:cubicBezTo>
                  <a:cubicBezTo>
                    <a:pt x="579" y="972"/>
                    <a:pt x="575" y="966"/>
                    <a:pt x="578" y="958"/>
                  </a:cubicBezTo>
                  <a:cubicBezTo>
                    <a:pt x="588" y="956"/>
                    <a:pt x="584" y="939"/>
                    <a:pt x="595" y="938"/>
                  </a:cubicBezTo>
                  <a:cubicBezTo>
                    <a:pt x="596" y="935"/>
                    <a:pt x="598" y="934"/>
                    <a:pt x="597" y="929"/>
                  </a:cubicBezTo>
                  <a:cubicBezTo>
                    <a:pt x="585" y="930"/>
                    <a:pt x="584" y="910"/>
                    <a:pt x="598" y="911"/>
                  </a:cubicBezTo>
                  <a:cubicBezTo>
                    <a:pt x="598" y="905"/>
                    <a:pt x="601" y="894"/>
                    <a:pt x="609" y="894"/>
                  </a:cubicBezTo>
                  <a:cubicBezTo>
                    <a:pt x="609" y="892"/>
                    <a:pt x="609" y="890"/>
                    <a:pt x="609" y="887"/>
                  </a:cubicBezTo>
                  <a:cubicBezTo>
                    <a:pt x="605" y="886"/>
                    <a:pt x="606" y="890"/>
                    <a:pt x="602" y="890"/>
                  </a:cubicBezTo>
                  <a:cubicBezTo>
                    <a:pt x="601" y="886"/>
                    <a:pt x="602" y="884"/>
                    <a:pt x="600" y="879"/>
                  </a:cubicBezTo>
                  <a:cubicBezTo>
                    <a:pt x="605" y="881"/>
                    <a:pt x="614" y="883"/>
                    <a:pt x="618" y="878"/>
                  </a:cubicBezTo>
                  <a:cubicBezTo>
                    <a:pt x="615" y="872"/>
                    <a:pt x="620" y="869"/>
                    <a:pt x="617" y="864"/>
                  </a:cubicBezTo>
                  <a:cubicBezTo>
                    <a:pt x="633" y="867"/>
                    <a:pt x="647" y="861"/>
                    <a:pt x="650" y="848"/>
                  </a:cubicBezTo>
                  <a:cubicBezTo>
                    <a:pt x="648" y="844"/>
                    <a:pt x="644" y="842"/>
                    <a:pt x="646" y="837"/>
                  </a:cubicBezTo>
                  <a:cubicBezTo>
                    <a:pt x="645" y="835"/>
                    <a:pt x="639" y="833"/>
                    <a:pt x="640" y="831"/>
                  </a:cubicBezTo>
                  <a:cubicBezTo>
                    <a:pt x="644" y="833"/>
                    <a:pt x="649" y="832"/>
                    <a:pt x="652" y="836"/>
                  </a:cubicBezTo>
                  <a:cubicBezTo>
                    <a:pt x="667" y="836"/>
                    <a:pt x="673" y="823"/>
                    <a:pt x="679" y="811"/>
                  </a:cubicBezTo>
                  <a:cubicBezTo>
                    <a:pt x="679" y="813"/>
                    <a:pt x="677" y="812"/>
                    <a:pt x="679" y="814"/>
                  </a:cubicBezTo>
                  <a:cubicBezTo>
                    <a:pt x="684" y="811"/>
                    <a:pt x="688" y="806"/>
                    <a:pt x="689" y="798"/>
                  </a:cubicBezTo>
                  <a:cubicBezTo>
                    <a:pt x="698" y="794"/>
                    <a:pt x="697" y="783"/>
                    <a:pt x="698" y="771"/>
                  </a:cubicBezTo>
                  <a:cubicBezTo>
                    <a:pt x="702" y="768"/>
                    <a:pt x="706" y="764"/>
                    <a:pt x="712" y="761"/>
                  </a:cubicBezTo>
                  <a:cubicBezTo>
                    <a:pt x="713" y="761"/>
                    <a:pt x="713" y="762"/>
                    <a:pt x="715" y="762"/>
                  </a:cubicBezTo>
                  <a:cubicBezTo>
                    <a:pt x="717" y="755"/>
                    <a:pt x="726" y="756"/>
                    <a:pt x="735" y="756"/>
                  </a:cubicBezTo>
                  <a:cubicBezTo>
                    <a:pt x="735" y="753"/>
                    <a:pt x="737" y="751"/>
                    <a:pt x="741" y="750"/>
                  </a:cubicBezTo>
                  <a:cubicBezTo>
                    <a:pt x="739" y="741"/>
                    <a:pt x="752" y="738"/>
                    <a:pt x="748" y="727"/>
                  </a:cubicBezTo>
                  <a:cubicBezTo>
                    <a:pt x="756" y="722"/>
                    <a:pt x="751" y="707"/>
                    <a:pt x="753" y="695"/>
                  </a:cubicBezTo>
                  <a:cubicBezTo>
                    <a:pt x="759" y="694"/>
                    <a:pt x="761" y="689"/>
                    <a:pt x="762" y="683"/>
                  </a:cubicBezTo>
                  <a:cubicBezTo>
                    <a:pt x="774" y="679"/>
                    <a:pt x="781" y="661"/>
                    <a:pt x="773" y="647"/>
                  </a:cubicBezTo>
                  <a:cubicBezTo>
                    <a:pt x="759" y="649"/>
                    <a:pt x="755" y="635"/>
                    <a:pt x="745" y="633"/>
                  </a:cubicBezTo>
                  <a:close/>
                  <a:moveTo>
                    <a:pt x="351" y="89"/>
                  </a:moveTo>
                  <a:cubicBezTo>
                    <a:pt x="350" y="86"/>
                    <a:pt x="352" y="86"/>
                    <a:pt x="352" y="84"/>
                  </a:cubicBezTo>
                  <a:cubicBezTo>
                    <a:pt x="354" y="85"/>
                    <a:pt x="353" y="88"/>
                    <a:pt x="356" y="88"/>
                  </a:cubicBezTo>
                  <a:cubicBezTo>
                    <a:pt x="354" y="89"/>
                    <a:pt x="351" y="90"/>
                    <a:pt x="351" y="89"/>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7" name="Freeform 188">
              <a:extLst>
                <a:ext uri="{FF2B5EF4-FFF2-40B4-BE49-F238E27FC236}">
                  <a16:creationId xmlns:a16="http://schemas.microsoft.com/office/drawing/2014/main" id="{64DE80E6-FB03-41BC-BDF9-5401A18643E7}"/>
                </a:ext>
              </a:extLst>
            </p:cNvPr>
            <p:cNvSpPr>
              <a:spLocks/>
            </p:cNvSpPr>
            <p:nvPr/>
          </p:nvSpPr>
          <p:spPr bwMode="auto">
            <a:xfrm>
              <a:off x="6948062" y="4417864"/>
              <a:ext cx="55220" cy="64723"/>
            </a:xfrm>
            <a:custGeom>
              <a:avLst/>
              <a:gdLst>
                <a:gd name="T0" fmla="*/ 12 w 16"/>
                <a:gd name="T1" fmla="*/ 1 h 18"/>
                <a:gd name="T2" fmla="*/ 0 w 16"/>
                <a:gd name="T3" fmla="*/ 18 h 18"/>
                <a:gd name="T4" fmla="*/ 9 w 16"/>
                <a:gd name="T5" fmla="*/ 8 h 18"/>
                <a:gd name="T6" fmla="*/ 16 w 16"/>
                <a:gd name="T7" fmla="*/ 5 h 18"/>
                <a:gd name="T8" fmla="*/ 12 w 16"/>
                <a:gd name="T9" fmla="*/ 1 h 18"/>
              </a:gdLst>
              <a:ahLst/>
              <a:cxnLst>
                <a:cxn ang="0">
                  <a:pos x="T0" y="T1"/>
                </a:cxn>
                <a:cxn ang="0">
                  <a:pos x="T2" y="T3"/>
                </a:cxn>
                <a:cxn ang="0">
                  <a:pos x="T4" y="T5"/>
                </a:cxn>
                <a:cxn ang="0">
                  <a:pos x="T6" y="T7"/>
                </a:cxn>
                <a:cxn ang="0">
                  <a:pos x="T8" y="T9"/>
                </a:cxn>
              </a:cxnLst>
              <a:rect l="0" t="0" r="r" b="b"/>
              <a:pathLst>
                <a:path w="16" h="18">
                  <a:moveTo>
                    <a:pt x="12" y="1"/>
                  </a:moveTo>
                  <a:cubicBezTo>
                    <a:pt x="12" y="10"/>
                    <a:pt x="2" y="10"/>
                    <a:pt x="0" y="18"/>
                  </a:cubicBezTo>
                  <a:cubicBezTo>
                    <a:pt x="4" y="16"/>
                    <a:pt x="9" y="14"/>
                    <a:pt x="9" y="8"/>
                  </a:cubicBezTo>
                  <a:cubicBezTo>
                    <a:pt x="13" y="9"/>
                    <a:pt x="14" y="7"/>
                    <a:pt x="16" y="5"/>
                  </a:cubicBezTo>
                  <a:cubicBezTo>
                    <a:pt x="13" y="5"/>
                    <a:pt x="15" y="0"/>
                    <a:pt x="12" y="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8" name="Freeform 189">
              <a:extLst>
                <a:ext uri="{FF2B5EF4-FFF2-40B4-BE49-F238E27FC236}">
                  <a16:creationId xmlns:a16="http://schemas.microsoft.com/office/drawing/2014/main" id="{6075B54F-8C73-4F3C-963A-89104CEE4C94}"/>
                </a:ext>
              </a:extLst>
            </p:cNvPr>
            <p:cNvSpPr>
              <a:spLocks/>
            </p:cNvSpPr>
            <p:nvPr/>
          </p:nvSpPr>
          <p:spPr bwMode="auto">
            <a:xfrm>
              <a:off x="2818222" y="2327176"/>
              <a:ext cx="587070" cy="696896"/>
            </a:xfrm>
            <a:custGeom>
              <a:avLst/>
              <a:gdLst>
                <a:gd name="T0" fmla="*/ 99 w 171"/>
                <a:gd name="T1" fmla="*/ 54 h 196"/>
                <a:gd name="T2" fmla="*/ 89 w 171"/>
                <a:gd name="T3" fmla="*/ 50 h 196"/>
                <a:gd name="T4" fmla="*/ 86 w 171"/>
                <a:gd name="T5" fmla="*/ 29 h 196"/>
                <a:gd name="T6" fmla="*/ 66 w 171"/>
                <a:gd name="T7" fmla="*/ 35 h 196"/>
                <a:gd name="T8" fmla="*/ 55 w 171"/>
                <a:gd name="T9" fmla="*/ 41 h 196"/>
                <a:gd name="T10" fmla="*/ 30 w 171"/>
                <a:gd name="T11" fmla="*/ 14 h 196"/>
                <a:gd name="T12" fmla="*/ 28 w 171"/>
                <a:gd name="T13" fmla="*/ 20 h 196"/>
                <a:gd name="T14" fmla="*/ 29 w 171"/>
                <a:gd name="T15" fmla="*/ 35 h 196"/>
                <a:gd name="T16" fmla="*/ 27 w 171"/>
                <a:gd name="T17" fmla="*/ 56 h 196"/>
                <a:gd name="T18" fmla="*/ 24 w 171"/>
                <a:gd name="T19" fmla="*/ 32 h 196"/>
                <a:gd name="T20" fmla="*/ 1 w 171"/>
                <a:gd name="T21" fmla="*/ 35 h 196"/>
                <a:gd name="T22" fmla="*/ 0 w 171"/>
                <a:gd name="T23" fmla="*/ 51 h 196"/>
                <a:gd name="T24" fmla="*/ 5 w 171"/>
                <a:gd name="T25" fmla="*/ 60 h 196"/>
                <a:gd name="T26" fmla="*/ 21 w 171"/>
                <a:gd name="T27" fmla="*/ 74 h 196"/>
                <a:gd name="T28" fmla="*/ 54 w 171"/>
                <a:gd name="T29" fmla="*/ 75 h 196"/>
                <a:gd name="T30" fmla="*/ 57 w 171"/>
                <a:gd name="T31" fmla="*/ 65 h 196"/>
                <a:gd name="T32" fmla="*/ 85 w 171"/>
                <a:gd name="T33" fmla="*/ 91 h 196"/>
                <a:gd name="T34" fmla="*/ 79 w 171"/>
                <a:gd name="T35" fmla="*/ 100 h 196"/>
                <a:gd name="T36" fmla="*/ 103 w 171"/>
                <a:gd name="T37" fmla="*/ 121 h 196"/>
                <a:gd name="T38" fmla="*/ 97 w 171"/>
                <a:gd name="T39" fmla="*/ 147 h 196"/>
                <a:gd name="T40" fmla="*/ 74 w 171"/>
                <a:gd name="T41" fmla="*/ 148 h 196"/>
                <a:gd name="T42" fmla="*/ 82 w 171"/>
                <a:gd name="T43" fmla="*/ 165 h 196"/>
                <a:gd name="T44" fmla="*/ 92 w 171"/>
                <a:gd name="T45" fmla="*/ 164 h 196"/>
                <a:gd name="T46" fmla="*/ 99 w 171"/>
                <a:gd name="T47" fmla="*/ 161 h 196"/>
                <a:gd name="T48" fmla="*/ 107 w 171"/>
                <a:gd name="T49" fmla="*/ 178 h 196"/>
                <a:gd name="T50" fmla="*/ 126 w 171"/>
                <a:gd name="T51" fmla="*/ 172 h 196"/>
                <a:gd name="T52" fmla="*/ 148 w 171"/>
                <a:gd name="T53" fmla="*/ 176 h 196"/>
                <a:gd name="T54" fmla="*/ 145 w 171"/>
                <a:gd name="T55" fmla="*/ 164 h 196"/>
                <a:gd name="T56" fmla="*/ 136 w 171"/>
                <a:gd name="T57" fmla="*/ 154 h 196"/>
                <a:gd name="T58" fmla="*/ 135 w 171"/>
                <a:gd name="T59" fmla="*/ 141 h 196"/>
                <a:gd name="T60" fmla="*/ 135 w 171"/>
                <a:gd name="T61" fmla="*/ 132 h 196"/>
                <a:gd name="T62" fmla="*/ 146 w 171"/>
                <a:gd name="T63" fmla="*/ 150 h 196"/>
                <a:gd name="T64" fmla="*/ 156 w 171"/>
                <a:gd name="T65" fmla="*/ 155 h 196"/>
                <a:gd name="T66" fmla="*/ 165 w 171"/>
                <a:gd name="T67" fmla="*/ 141 h 196"/>
                <a:gd name="T68" fmla="*/ 169 w 171"/>
                <a:gd name="T69" fmla="*/ 136 h 196"/>
                <a:gd name="T70" fmla="*/ 159 w 171"/>
                <a:gd name="T71" fmla="*/ 126 h 196"/>
                <a:gd name="T72" fmla="*/ 150 w 171"/>
                <a:gd name="T73" fmla="*/ 122 h 196"/>
                <a:gd name="T74" fmla="*/ 136 w 171"/>
                <a:gd name="T75" fmla="*/ 109 h 196"/>
                <a:gd name="T76" fmla="*/ 128 w 171"/>
                <a:gd name="T77" fmla="*/ 89 h 196"/>
                <a:gd name="T78" fmla="*/ 129 w 171"/>
                <a:gd name="T79" fmla="*/ 83 h 196"/>
                <a:gd name="T80" fmla="*/ 130 w 171"/>
                <a:gd name="T81" fmla="*/ 71 h 196"/>
                <a:gd name="T82" fmla="*/ 127 w 171"/>
                <a:gd name="T83" fmla="*/ 69 h 196"/>
                <a:gd name="T84" fmla="*/ 116 w 171"/>
                <a:gd name="T85" fmla="*/ 65 h 196"/>
                <a:gd name="T86" fmla="*/ 108 w 171"/>
                <a:gd name="T87" fmla="*/ 59 h 196"/>
                <a:gd name="T88" fmla="*/ 103 w 171"/>
                <a:gd name="T89" fmla="*/ 4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96">
                  <a:moveTo>
                    <a:pt x="103" y="47"/>
                  </a:moveTo>
                  <a:cubicBezTo>
                    <a:pt x="101" y="49"/>
                    <a:pt x="100" y="52"/>
                    <a:pt x="99" y="54"/>
                  </a:cubicBezTo>
                  <a:cubicBezTo>
                    <a:pt x="97" y="51"/>
                    <a:pt x="97" y="47"/>
                    <a:pt x="94" y="46"/>
                  </a:cubicBezTo>
                  <a:cubicBezTo>
                    <a:pt x="91" y="46"/>
                    <a:pt x="90" y="52"/>
                    <a:pt x="89" y="50"/>
                  </a:cubicBezTo>
                  <a:cubicBezTo>
                    <a:pt x="89" y="46"/>
                    <a:pt x="93" y="45"/>
                    <a:pt x="94" y="42"/>
                  </a:cubicBezTo>
                  <a:cubicBezTo>
                    <a:pt x="91" y="37"/>
                    <a:pt x="89" y="33"/>
                    <a:pt x="86" y="29"/>
                  </a:cubicBezTo>
                  <a:cubicBezTo>
                    <a:pt x="73" y="25"/>
                    <a:pt x="65" y="28"/>
                    <a:pt x="66" y="42"/>
                  </a:cubicBezTo>
                  <a:cubicBezTo>
                    <a:pt x="65" y="40"/>
                    <a:pt x="66" y="37"/>
                    <a:pt x="66" y="35"/>
                  </a:cubicBezTo>
                  <a:cubicBezTo>
                    <a:pt x="64" y="34"/>
                    <a:pt x="63" y="33"/>
                    <a:pt x="61" y="33"/>
                  </a:cubicBezTo>
                  <a:cubicBezTo>
                    <a:pt x="58" y="35"/>
                    <a:pt x="59" y="41"/>
                    <a:pt x="55" y="41"/>
                  </a:cubicBezTo>
                  <a:cubicBezTo>
                    <a:pt x="58" y="26"/>
                    <a:pt x="58" y="17"/>
                    <a:pt x="51" y="7"/>
                  </a:cubicBezTo>
                  <a:cubicBezTo>
                    <a:pt x="42" y="3"/>
                    <a:pt x="36" y="10"/>
                    <a:pt x="30" y="14"/>
                  </a:cubicBezTo>
                  <a:cubicBezTo>
                    <a:pt x="30" y="17"/>
                    <a:pt x="35" y="18"/>
                    <a:pt x="33" y="20"/>
                  </a:cubicBezTo>
                  <a:cubicBezTo>
                    <a:pt x="31" y="21"/>
                    <a:pt x="30" y="19"/>
                    <a:pt x="28" y="20"/>
                  </a:cubicBezTo>
                  <a:cubicBezTo>
                    <a:pt x="22" y="27"/>
                    <a:pt x="31" y="35"/>
                    <a:pt x="33" y="37"/>
                  </a:cubicBezTo>
                  <a:cubicBezTo>
                    <a:pt x="31" y="36"/>
                    <a:pt x="31" y="35"/>
                    <a:pt x="29" y="35"/>
                  </a:cubicBezTo>
                  <a:cubicBezTo>
                    <a:pt x="23" y="41"/>
                    <a:pt x="29" y="47"/>
                    <a:pt x="33" y="51"/>
                  </a:cubicBezTo>
                  <a:cubicBezTo>
                    <a:pt x="33" y="55"/>
                    <a:pt x="30" y="59"/>
                    <a:pt x="27" y="56"/>
                  </a:cubicBezTo>
                  <a:cubicBezTo>
                    <a:pt x="27" y="53"/>
                    <a:pt x="31" y="55"/>
                    <a:pt x="30" y="51"/>
                  </a:cubicBezTo>
                  <a:cubicBezTo>
                    <a:pt x="27" y="46"/>
                    <a:pt x="21" y="40"/>
                    <a:pt x="24" y="32"/>
                  </a:cubicBezTo>
                  <a:cubicBezTo>
                    <a:pt x="16" y="23"/>
                    <a:pt x="28" y="14"/>
                    <a:pt x="30" y="5"/>
                  </a:cubicBezTo>
                  <a:cubicBezTo>
                    <a:pt x="11" y="0"/>
                    <a:pt x="3" y="18"/>
                    <a:pt x="1" y="35"/>
                  </a:cubicBezTo>
                  <a:cubicBezTo>
                    <a:pt x="2" y="37"/>
                    <a:pt x="4" y="38"/>
                    <a:pt x="5" y="40"/>
                  </a:cubicBezTo>
                  <a:cubicBezTo>
                    <a:pt x="0" y="40"/>
                    <a:pt x="1" y="46"/>
                    <a:pt x="0" y="51"/>
                  </a:cubicBezTo>
                  <a:cubicBezTo>
                    <a:pt x="5" y="54"/>
                    <a:pt x="16" y="52"/>
                    <a:pt x="16" y="60"/>
                  </a:cubicBezTo>
                  <a:cubicBezTo>
                    <a:pt x="13" y="60"/>
                    <a:pt x="9" y="58"/>
                    <a:pt x="5" y="60"/>
                  </a:cubicBezTo>
                  <a:cubicBezTo>
                    <a:pt x="4" y="70"/>
                    <a:pt x="16" y="76"/>
                    <a:pt x="21" y="69"/>
                  </a:cubicBezTo>
                  <a:cubicBezTo>
                    <a:pt x="21" y="71"/>
                    <a:pt x="21" y="73"/>
                    <a:pt x="21" y="74"/>
                  </a:cubicBezTo>
                  <a:cubicBezTo>
                    <a:pt x="33" y="80"/>
                    <a:pt x="48" y="76"/>
                    <a:pt x="56" y="84"/>
                  </a:cubicBezTo>
                  <a:cubicBezTo>
                    <a:pt x="56" y="80"/>
                    <a:pt x="54" y="79"/>
                    <a:pt x="54" y="75"/>
                  </a:cubicBezTo>
                  <a:cubicBezTo>
                    <a:pt x="59" y="80"/>
                    <a:pt x="68" y="83"/>
                    <a:pt x="68" y="75"/>
                  </a:cubicBezTo>
                  <a:cubicBezTo>
                    <a:pt x="68" y="70"/>
                    <a:pt x="60" y="70"/>
                    <a:pt x="57" y="65"/>
                  </a:cubicBezTo>
                  <a:cubicBezTo>
                    <a:pt x="63" y="69"/>
                    <a:pt x="72" y="70"/>
                    <a:pt x="72" y="79"/>
                  </a:cubicBezTo>
                  <a:cubicBezTo>
                    <a:pt x="78" y="82"/>
                    <a:pt x="81" y="87"/>
                    <a:pt x="85" y="91"/>
                  </a:cubicBezTo>
                  <a:cubicBezTo>
                    <a:pt x="83" y="92"/>
                    <a:pt x="80" y="92"/>
                    <a:pt x="78" y="93"/>
                  </a:cubicBezTo>
                  <a:cubicBezTo>
                    <a:pt x="77" y="96"/>
                    <a:pt x="79" y="97"/>
                    <a:pt x="79" y="100"/>
                  </a:cubicBezTo>
                  <a:cubicBezTo>
                    <a:pt x="82" y="99"/>
                    <a:pt x="88" y="96"/>
                    <a:pt x="90" y="96"/>
                  </a:cubicBezTo>
                  <a:cubicBezTo>
                    <a:pt x="92" y="107"/>
                    <a:pt x="103" y="108"/>
                    <a:pt x="103" y="121"/>
                  </a:cubicBezTo>
                  <a:cubicBezTo>
                    <a:pt x="100" y="127"/>
                    <a:pt x="97" y="133"/>
                    <a:pt x="91" y="137"/>
                  </a:cubicBezTo>
                  <a:cubicBezTo>
                    <a:pt x="92" y="141"/>
                    <a:pt x="95" y="143"/>
                    <a:pt x="97" y="147"/>
                  </a:cubicBezTo>
                  <a:cubicBezTo>
                    <a:pt x="93" y="146"/>
                    <a:pt x="88" y="149"/>
                    <a:pt x="85" y="151"/>
                  </a:cubicBezTo>
                  <a:cubicBezTo>
                    <a:pt x="83" y="148"/>
                    <a:pt x="79" y="147"/>
                    <a:pt x="74" y="148"/>
                  </a:cubicBezTo>
                  <a:cubicBezTo>
                    <a:pt x="76" y="155"/>
                    <a:pt x="67" y="152"/>
                    <a:pt x="70" y="161"/>
                  </a:cubicBezTo>
                  <a:cubicBezTo>
                    <a:pt x="73" y="164"/>
                    <a:pt x="77" y="165"/>
                    <a:pt x="82" y="165"/>
                  </a:cubicBezTo>
                  <a:cubicBezTo>
                    <a:pt x="84" y="165"/>
                    <a:pt x="84" y="162"/>
                    <a:pt x="86" y="161"/>
                  </a:cubicBezTo>
                  <a:cubicBezTo>
                    <a:pt x="88" y="162"/>
                    <a:pt x="90" y="163"/>
                    <a:pt x="92" y="164"/>
                  </a:cubicBezTo>
                  <a:cubicBezTo>
                    <a:pt x="94" y="163"/>
                    <a:pt x="92" y="159"/>
                    <a:pt x="94" y="159"/>
                  </a:cubicBezTo>
                  <a:cubicBezTo>
                    <a:pt x="94" y="161"/>
                    <a:pt x="98" y="159"/>
                    <a:pt x="99" y="161"/>
                  </a:cubicBezTo>
                  <a:cubicBezTo>
                    <a:pt x="98" y="169"/>
                    <a:pt x="105" y="169"/>
                    <a:pt x="108" y="173"/>
                  </a:cubicBezTo>
                  <a:cubicBezTo>
                    <a:pt x="108" y="175"/>
                    <a:pt x="106" y="176"/>
                    <a:pt x="107" y="178"/>
                  </a:cubicBezTo>
                  <a:cubicBezTo>
                    <a:pt x="118" y="185"/>
                    <a:pt x="128" y="193"/>
                    <a:pt x="142" y="196"/>
                  </a:cubicBezTo>
                  <a:cubicBezTo>
                    <a:pt x="142" y="184"/>
                    <a:pt x="128" y="180"/>
                    <a:pt x="126" y="172"/>
                  </a:cubicBezTo>
                  <a:cubicBezTo>
                    <a:pt x="134" y="176"/>
                    <a:pt x="141" y="183"/>
                    <a:pt x="150" y="189"/>
                  </a:cubicBezTo>
                  <a:cubicBezTo>
                    <a:pt x="146" y="184"/>
                    <a:pt x="150" y="182"/>
                    <a:pt x="148" y="176"/>
                  </a:cubicBezTo>
                  <a:cubicBezTo>
                    <a:pt x="149" y="177"/>
                    <a:pt x="149" y="179"/>
                    <a:pt x="151" y="179"/>
                  </a:cubicBezTo>
                  <a:cubicBezTo>
                    <a:pt x="153" y="171"/>
                    <a:pt x="149" y="168"/>
                    <a:pt x="145" y="164"/>
                  </a:cubicBezTo>
                  <a:cubicBezTo>
                    <a:pt x="146" y="163"/>
                    <a:pt x="148" y="163"/>
                    <a:pt x="147" y="161"/>
                  </a:cubicBezTo>
                  <a:cubicBezTo>
                    <a:pt x="142" y="160"/>
                    <a:pt x="141" y="153"/>
                    <a:pt x="136" y="154"/>
                  </a:cubicBezTo>
                  <a:cubicBezTo>
                    <a:pt x="136" y="147"/>
                    <a:pt x="132" y="146"/>
                    <a:pt x="130" y="141"/>
                  </a:cubicBezTo>
                  <a:cubicBezTo>
                    <a:pt x="131" y="143"/>
                    <a:pt x="133" y="142"/>
                    <a:pt x="135" y="141"/>
                  </a:cubicBezTo>
                  <a:cubicBezTo>
                    <a:pt x="134" y="138"/>
                    <a:pt x="132" y="136"/>
                    <a:pt x="131" y="134"/>
                  </a:cubicBezTo>
                  <a:cubicBezTo>
                    <a:pt x="133" y="134"/>
                    <a:pt x="133" y="132"/>
                    <a:pt x="135" y="132"/>
                  </a:cubicBezTo>
                  <a:cubicBezTo>
                    <a:pt x="138" y="135"/>
                    <a:pt x="140" y="139"/>
                    <a:pt x="145" y="141"/>
                  </a:cubicBezTo>
                  <a:cubicBezTo>
                    <a:pt x="143" y="146"/>
                    <a:pt x="145" y="146"/>
                    <a:pt x="146" y="150"/>
                  </a:cubicBezTo>
                  <a:cubicBezTo>
                    <a:pt x="149" y="150"/>
                    <a:pt x="148" y="148"/>
                    <a:pt x="150" y="149"/>
                  </a:cubicBezTo>
                  <a:cubicBezTo>
                    <a:pt x="150" y="153"/>
                    <a:pt x="154" y="154"/>
                    <a:pt x="156" y="155"/>
                  </a:cubicBezTo>
                  <a:cubicBezTo>
                    <a:pt x="159" y="153"/>
                    <a:pt x="154" y="146"/>
                    <a:pt x="158" y="145"/>
                  </a:cubicBezTo>
                  <a:cubicBezTo>
                    <a:pt x="160" y="149"/>
                    <a:pt x="162" y="141"/>
                    <a:pt x="165" y="141"/>
                  </a:cubicBezTo>
                  <a:cubicBezTo>
                    <a:pt x="166" y="139"/>
                    <a:pt x="162" y="137"/>
                    <a:pt x="164" y="135"/>
                  </a:cubicBezTo>
                  <a:cubicBezTo>
                    <a:pt x="165" y="136"/>
                    <a:pt x="167" y="136"/>
                    <a:pt x="169" y="136"/>
                  </a:cubicBezTo>
                  <a:cubicBezTo>
                    <a:pt x="171" y="130"/>
                    <a:pt x="166" y="128"/>
                    <a:pt x="164" y="124"/>
                  </a:cubicBezTo>
                  <a:cubicBezTo>
                    <a:pt x="161" y="124"/>
                    <a:pt x="162" y="127"/>
                    <a:pt x="159" y="126"/>
                  </a:cubicBezTo>
                  <a:cubicBezTo>
                    <a:pt x="159" y="124"/>
                    <a:pt x="160" y="124"/>
                    <a:pt x="160" y="121"/>
                  </a:cubicBezTo>
                  <a:cubicBezTo>
                    <a:pt x="156" y="121"/>
                    <a:pt x="152" y="124"/>
                    <a:pt x="150" y="122"/>
                  </a:cubicBezTo>
                  <a:cubicBezTo>
                    <a:pt x="150" y="120"/>
                    <a:pt x="154" y="121"/>
                    <a:pt x="154" y="118"/>
                  </a:cubicBezTo>
                  <a:cubicBezTo>
                    <a:pt x="151" y="110"/>
                    <a:pt x="145" y="110"/>
                    <a:pt x="136" y="109"/>
                  </a:cubicBezTo>
                  <a:cubicBezTo>
                    <a:pt x="137" y="102"/>
                    <a:pt x="129" y="102"/>
                    <a:pt x="127" y="98"/>
                  </a:cubicBezTo>
                  <a:cubicBezTo>
                    <a:pt x="133" y="97"/>
                    <a:pt x="127" y="91"/>
                    <a:pt x="128" y="89"/>
                  </a:cubicBezTo>
                  <a:cubicBezTo>
                    <a:pt x="130" y="92"/>
                    <a:pt x="134" y="92"/>
                    <a:pt x="138" y="92"/>
                  </a:cubicBezTo>
                  <a:cubicBezTo>
                    <a:pt x="138" y="86"/>
                    <a:pt x="132" y="85"/>
                    <a:pt x="129" y="83"/>
                  </a:cubicBezTo>
                  <a:cubicBezTo>
                    <a:pt x="130" y="81"/>
                    <a:pt x="134" y="82"/>
                    <a:pt x="136" y="82"/>
                  </a:cubicBezTo>
                  <a:cubicBezTo>
                    <a:pt x="135" y="77"/>
                    <a:pt x="133" y="74"/>
                    <a:pt x="130" y="71"/>
                  </a:cubicBezTo>
                  <a:cubicBezTo>
                    <a:pt x="127" y="72"/>
                    <a:pt x="123" y="77"/>
                    <a:pt x="121" y="76"/>
                  </a:cubicBezTo>
                  <a:cubicBezTo>
                    <a:pt x="122" y="72"/>
                    <a:pt x="126" y="72"/>
                    <a:pt x="127" y="69"/>
                  </a:cubicBezTo>
                  <a:cubicBezTo>
                    <a:pt x="127" y="65"/>
                    <a:pt x="125" y="63"/>
                    <a:pt x="122" y="63"/>
                  </a:cubicBezTo>
                  <a:cubicBezTo>
                    <a:pt x="118" y="63"/>
                    <a:pt x="118" y="65"/>
                    <a:pt x="116" y="65"/>
                  </a:cubicBezTo>
                  <a:cubicBezTo>
                    <a:pt x="114" y="64"/>
                    <a:pt x="114" y="61"/>
                    <a:pt x="114" y="57"/>
                  </a:cubicBezTo>
                  <a:cubicBezTo>
                    <a:pt x="112" y="57"/>
                    <a:pt x="109" y="60"/>
                    <a:pt x="108" y="59"/>
                  </a:cubicBezTo>
                  <a:cubicBezTo>
                    <a:pt x="110" y="57"/>
                    <a:pt x="111" y="56"/>
                    <a:pt x="111" y="53"/>
                  </a:cubicBezTo>
                  <a:cubicBezTo>
                    <a:pt x="110" y="49"/>
                    <a:pt x="106" y="49"/>
                    <a:pt x="103" y="4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89" name="Freeform 190">
              <a:extLst>
                <a:ext uri="{FF2B5EF4-FFF2-40B4-BE49-F238E27FC236}">
                  <a16:creationId xmlns:a16="http://schemas.microsoft.com/office/drawing/2014/main" id="{6B898DCF-AB93-4525-BF3A-2EF404584F84}"/>
                </a:ext>
              </a:extLst>
            </p:cNvPr>
            <p:cNvSpPr>
              <a:spLocks noEditPoints="1"/>
            </p:cNvSpPr>
            <p:nvPr/>
          </p:nvSpPr>
          <p:spPr bwMode="auto">
            <a:xfrm>
              <a:off x="4267009" y="2024636"/>
              <a:ext cx="4140012" cy="3403201"/>
            </a:xfrm>
            <a:custGeom>
              <a:avLst/>
              <a:gdLst>
                <a:gd name="T0" fmla="*/ 1084 w 1206"/>
                <a:gd name="T1" fmla="*/ 183 h 957"/>
                <a:gd name="T2" fmla="*/ 972 w 1206"/>
                <a:gd name="T3" fmla="*/ 128 h 957"/>
                <a:gd name="T4" fmla="*/ 905 w 1206"/>
                <a:gd name="T5" fmla="*/ 133 h 957"/>
                <a:gd name="T6" fmla="*/ 815 w 1206"/>
                <a:gd name="T7" fmla="*/ 111 h 957"/>
                <a:gd name="T8" fmla="*/ 762 w 1206"/>
                <a:gd name="T9" fmla="*/ 39 h 957"/>
                <a:gd name="T10" fmla="*/ 674 w 1206"/>
                <a:gd name="T11" fmla="*/ 39 h 957"/>
                <a:gd name="T12" fmla="*/ 568 w 1206"/>
                <a:gd name="T13" fmla="*/ 99 h 957"/>
                <a:gd name="T14" fmla="*/ 554 w 1206"/>
                <a:gd name="T15" fmla="*/ 130 h 957"/>
                <a:gd name="T16" fmla="*/ 530 w 1206"/>
                <a:gd name="T17" fmla="*/ 177 h 957"/>
                <a:gd name="T18" fmla="*/ 517 w 1206"/>
                <a:gd name="T19" fmla="*/ 211 h 957"/>
                <a:gd name="T20" fmla="*/ 488 w 1206"/>
                <a:gd name="T21" fmla="*/ 168 h 957"/>
                <a:gd name="T22" fmla="*/ 419 w 1206"/>
                <a:gd name="T23" fmla="*/ 192 h 957"/>
                <a:gd name="T24" fmla="*/ 355 w 1206"/>
                <a:gd name="T25" fmla="*/ 206 h 957"/>
                <a:gd name="T26" fmla="*/ 291 w 1206"/>
                <a:gd name="T27" fmla="*/ 211 h 957"/>
                <a:gd name="T28" fmla="*/ 269 w 1206"/>
                <a:gd name="T29" fmla="*/ 146 h 957"/>
                <a:gd name="T30" fmla="*/ 225 w 1206"/>
                <a:gd name="T31" fmla="*/ 161 h 957"/>
                <a:gd name="T32" fmla="*/ 181 w 1206"/>
                <a:gd name="T33" fmla="*/ 211 h 957"/>
                <a:gd name="T34" fmla="*/ 131 w 1206"/>
                <a:gd name="T35" fmla="*/ 280 h 957"/>
                <a:gd name="T36" fmla="*/ 166 w 1206"/>
                <a:gd name="T37" fmla="*/ 354 h 957"/>
                <a:gd name="T38" fmla="*/ 227 w 1206"/>
                <a:gd name="T39" fmla="*/ 247 h 957"/>
                <a:gd name="T40" fmla="*/ 235 w 1206"/>
                <a:gd name="T41" fmla="*/ 300 h 957"/>
                <a:gd name="T42" fmla="*/ 239 w 1206"/>
                <a:gd name="T43" fmla="*/ 336 h 957"/>
                <a:gd name="T44" fmla="*/ 166 w 1206"/>
                <a:gd name="T45" fmla="*/ 341 h 957"/>
                <a:gd name="T46" fmla="*/ 109 w 1206"/>
                <a:gd name="T47" fmla="*/ 403 h 957"/>
                <a:gd name="T48" fmla="*/ 56 w 1206"/>
                <a:gd name="T49" fmla="*/ 456 h 957"/>
                <a:gd name="T50" fmla="*/ 101 w 1206"/>
                <a:gd name="T51" fmla="*/ 490 h 957"/>
                <a:gd name="T52" fmla="*/ 203 w 1206"/>
                <a:gd name="T53" fmla="*/ 493 h 957"/>
                <a:gd name="T54" fmla="*/ 183 w 1206"/>
                <a:gd name="T55" fmla="*/ 449 h 957"/>
                <a:gd name="T56" fmla="*/ 245 w 1206"/>
                <a:gd name="T57" fmla="*/ 485 h 957"/>
                <a:gd name="T58" fmla="*/ 279 w 1206"/>
                <a:gd name="T59" fmla="*/ 516 h 957"/>
                <a:gd name="T60" fmla="*/ 212 w 1206"/>
                <a:gd name="T61" fmla="*/ 555 h 957"/>
                <a:gd name="T62" fmla="*/ 133 w 1206"/>
                <a:gd name="T63" fmla="*/ 510 h 957"/>
                <a:gd name="T64" fmla="*/ 5 w 1206"/>
                <a:gd name="T65" fmla="*/ 616 h 957"/>
                <a:gd name="T66" fmla="*/ 125 w 1206"/>
                <a:gd name="T67" fmla="*/ 702 h 957"/>
                <a:gd name="T68" fmla="*/ 153 w 1206"/>
                <a:gd name="T69" fmla="*/ 746 h 957"/>
                <a:gd name="T70" fmla="*/ 207 w 1206"/>
                <a:gd name="T71" fmla="*/ 940 h 957"/>
                <a:gd name="T72" fmla="*/ 304 w 1206"/>
                <a:gd name="T73" fmla="*/ 860 h 957"/>
                <a:gd name="T74" fmla="*/ 371 w 1206"/>
                <a:gd name="T75" fmla="*/ 726 h 957"/>
                <a:gd name="T76" fmla="*/ 310 w 1206"/>
                <a:gd name="T77" fmla="*/ 596 h 957"/>
                <a:gd name="T78" fmla="*/ 369 w 1206"/>
                <a:gd name="T79" fmla="*/ 662 h 957"/>
                <a:gd name="T80" fmla="*/ 393 w 1206"/>
                <a:gd name="T81" fmla="*/ 582 h 957"/>
                <a:gd name="T82" fmla="*/ 500 w 1206"/>
                <a:gd name="T83" fmla="*/ 607 h 957"/>
                <a:gd name="T84" fmla="*/ 580 w 1206"/>
                <a:gd name="T85" fmla="*/ 643 h 957"/>
                <a:gd name="T86" fmla="*/ 656 w 1206"/>
                <a:gd name="T87" fmla="*/ 648 h 957"/>
                <a:gd name="T88" fmla="*/ 687 w 1206"/>
                <a:gd name="T89" fmla="*/ 661 h 957"/>
                <a:gd name="T90" fmla="*/ 715 w 1206"/>
                <a:gd name="T91" fmla="*/ 627 h 957"/>
                <a:gd name="T92" fmla="*/ 808 w 1206"/>
                <a:gd name="T93" fmla="*/ 545 h 957"/>
                <a:gd name="T94" fmla="*/ 806 w 1206"/>
                <a:gd name="T95" fmla="*/ 480 h 957"/>
                <a:gd name="T96" fmla="*/ 854 w 1206"/>
                <a:gd name="T97" fmla="*/ 516 h 957"/>
                <a:gd name="T98" fmla="*/ 934 w 1206"/>
                <a:gd name="T99" fmla="*/ 441 h 957"/>
                <a:gd name="T100" fmla="*/ 894 w 1206"/>
                <a:gd name="T101" fmla="*/ 368 h 957"/>
                <a:gd name="T102" fmla="*/ 978 w 1206"/>
                <a:gd name="T103" fmla="*/ 317 h 957"/>
                <a:gd name="T104" fmla="*/ 1050 w 1206"/>
                <a:gd name="T105" fmla="*/ 293 h 957"/>
                <a:gd name="T106" fmla="*/ 1048 w 1206"/>
                <a:gd name="T107" fmla="*/ 347 h 957"/>
                <a:gd name="T108" fmla="*/ 1088 w 1206"/>
                <a:gd name="T109" fmla="*/ 305 h 957"/>
                <a:gd name="T110" fmla="*/ 1154 w 1206"/>
                <a:gd name="T111" fmla="*/ 225 h 957"/>
                <a:gd name="T112" fmla="*/ 1193 w 1206"/>
                <a:gd name="T113" fmla="*/ 210 h 957"/>
                <a:gd name="T114" fmla="*/ 268 w 1206"/>
                <a:gd name="T115" fmla="*/ 460 h 957"/>
                <a:gd name="T116" fmla="*/ 314 w 1206"/>
                <a:gd name="T117" fmla="*/ 443 h 957"/>
                <a:gd name="T118" fmla="*/ 415 w 1206"/>
                <a:gd name="T119" fmla="*/ 510 h 957"/>
                <a:gd name="T120" fmla="*/ 408 w 1206"/>
                <a:gd name="T121" fmla="*/ 442 h 957"/>
                <a:gd name="T122" fmla="*/ 411 w 1206"/>
                <a:gd name="T123" fmla="*/ 479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6" h="957">
                  <a:moveTo>
                    <a:pt x="1193" y="210"/>
                  </a:moveTo>
                  <a:cubicBezTo>
                    <a:pt x="1188" y="213"/>
                    <a:pt x="1185" y="207"/>
                    <a:pt x="1180" y="209"/>
                  </a:cubicBezTo>
                  <a:cubicBezTo>
                    <a:pt x="1178" y="214"/>
                    <a:pt x="1183" y="217"/>
                    <a:pt x="1181" y="220"/>
                  </a:cubicBezTo>
                  <a:cubicBezTo>
                    <a:pt x="1175" y="215"/>
                    <a:pt x="1179" y="207"/>
                    <a:pt x="1175" y="201"/>
                  </a:cubicBezTo>
                  <a:cubicBezTo>
                    <a:pt x="1173" y="197"/>
                    <a:pt x="1165" y="194"/>
                    <a:pt x="1159" y="190"/>
                  </a:cubicBezTo>
                  <a:cubicBezTo>
                    <a:pt x="1145" y="180"/>
                    <a:pt x="1132" y="161"/>
                    <a:pt x="1107" y="166"/>
                  </a:cubicBezTo>
                  <a:cubicBezTo>
                    <a:pt x="1104" y="162"/>
                    <a:pt x="1097" y="162"/>
                    <a:pt x="1091" y="161"/>
                  </a:cubicBezTo>
                  <a:cubicBezTo>
                    <a:pt x="1090" y="164"/>
                    <a:pt x="1089" y="166"/>
                    <a:pt x="1088" y="169"/>
                  </a:cubicBezTo>
                  <a:cubicBezTo>
                    <a:pt x="1092" y="170"/>
                    <a:pt x="1092" y="175"/>
                    <a:pt x="1093" y="178"/>
                  </a:cubicBezTo>
                  <a:cubicBezTo>
                    <a:pt x="1092" y="181"/>
                    <a:pt x="1089" y="183"/>
                    <a:pt x="1084" y="183"/>
                  </a:cubicBezTo>
                  <a:cubicBezTo>
                    <a:pt x="1083" y="175"/>
                    <a:pt x="1076" y="174"/>
                    <a:pt x="1074" y="168"/>
                  </a:cubicBezTo>
                  <a:cubicBezTo>
                    <a:pt x="1069" y="174"/>
                    <a:pt x="1056" y="172"/>
                    <a:pt x="1052" y="167"/>
                  </a:cubicBezTo>
                  <a:cubicBezTo>
                    <a:pt x="1050" y="168"/>
                    <a:pt x="1046" y="171"/>
                    <a:pt x="1042" y="169"/>
                  </a:cubicBezTo>
                  <a:cubicBezTo>
                    <a:pt x="1039" y="170"/>
                    <a:pt x="1038" y="174"/>
                    <a:pt x="1036" y="176"/>
                  </a:cubicBezTo>
                  <a:cubicBezTo>
                    <a:pt x="1036" y="173"/>
                    <a:pt x="1036" y="170"/>
                    <a:pt x="1035" y="169"/>
                  </a:cubicBezTo>
                  <a:cubicBezTo>
                    <a:pt x="1034" y="167"/>
                    <a:pt x="1028" y="169"/>
                    <a:pt x="1028" y="166"/>
                  </a:cubicBezTo>
                  <a:cubicBezTo>
                    <a:pt x="1029" y="163"/>
                    <a:pt x="1029" y="160"/>
                    <a:pt x="1029" y="158"/>
                  </a:cubicBezTo>
                  <a:cubicBezTo>
                    <a:pt x="1026" y="139"/>
                    <a:pt x="1000" y="146"/>
                    <a:pt x="985" y="150"/>
                  </a:cubicBezTo>
                  <a:cubicBezTo>
                    <a:pt x="983" y="140"/>
                    <a:pt x="974" y="138"/>
                    <a:pt x="967" y="133"/>
                  </a:cubicBezTo>
                  <a:cubicBezTo>
                    <a:pt x="969" y="131"/>
                    <a:pt x="971" y="130"/>
                    <a:pt x="972" y="128"/>
                  </a:cubicBezTo>
                  <a:cubicBezTo>
                    <a:pt x="969" y="123"/>
                    <a:pt x="962" y="122"/>
                    <a:pt x="954" y="122"/>
                  </a:cubicBezTo>
                  <a:cubicBezTo>
                    <a:pt x="951" y="126"/>
                    <a:pt x="950" y="132"/>
                    <a:pt x="943" y="133"/>
                  </a:cubicBezTo>
                  <a:cubicBezTo>
                    <a:pt x="945" y="130"/>
                    <a:pt x="950" y="130"/>
                    <a:pt x="949" y="123"/>
                  </a:cubicBezTo>
                  <a:cubicBezTo>
                    <a:pt x="948" y="121"/>
                    <a:pt x="946" y="125"/>
                    <a:pt x="945" y="122"/>
                  </a:cubicBezTo>
                  <a:cubicBezTo>
                    <a:pt x="946" y="121"/>
                    <a:pt x="948" y="120"/>
                    <a:pt x="948" y="117"/>
                  </a:cubicBezTo>
                  <a:cubicBezTo>
                    <a:pt x="937" y="118"/>
                    <a:pt x="931" y="113"/>
                    <a:pt x="922" y="111"/>
                  </a:cubicBezTo>
                  <a:cubicBezTo>
                    <a:pt x="921" y="119"/>
                    <a:pt x="908" y="115"/>
                    <a:pt x="908" y="124"/>
                  </a:cubicBezTo>
                  <a:cubicBezTo>
                    <a:pt x="909" y="126"/>
                    <a:pt x="912" y="123"/>
                    <a:pt x="913" y="125"/>
                  </a:cubicBezTo>
                  <a:cubicBezTo>
                    <a:pt x="911" y="129"/>
                    <a:pt x="915" y="134"/>
                    <a:pt x="911" y="136"/>
                  </a:cubicBezTo>
                  <a:cubicBezTo>
                    <a:pt x="908" y="137"/>
                    <a:pt x="910" y="132"/>
                    <a:pt x="905" y="133"/>
                  </a:cubicBezTo>
                  <a:cubicBezTo>
                    <a:pt x="901" y="148"/>
                    <a:pt x="900" y="137"/>
                    <a:pt x="890" y="134"/>
                  </a:cubicBezTo>
                  <a:cubicBezTo>
                    <a:pt x="886" y="135"/>
                    <a:pt x="886" y="139"/>
                    <a:pt x="882" y="139"/>
                  </a:cubicBezTo>
                  <a:cubicBezTo>
                    <a:pt x="876" y="139"/>
                    <a:pt x="875" y="133"/>
                    <a:pt x="871" y="129"/>
                  </a:cubicBezTo>
                  <a:cubicBezTo>
                    <a:pt x="867" y="135"/>
                    <a:pt x="867" y="146"/>
                    <a:pt x="861" y="150"/>
                  </a:cubicBezTo>
                  <a:cubicBezTo>
                    <a:pt x="850" y="143"/>
                    <a:pt x="851" y="124"/>
                    <a:pt x="835" y="121"/>
                  </a:cubicBezTo>
                  <a:cubicBezTo>
                    <a:pt x="839" y="116"/>
                    <a:pt x="843" y="111"/>
                    <a:pt x="849" y="109"/>
                  </a:cubicBezTo>
                  <a:cubicBezTo>
                    <a:pt x="849" y="104"/>
                    <a:pt x="846" y="102"/>
                    <a:pt x="844" y="99"/>
                  </a:cubicBezTo>
                  <a:cubicBezTo>
                    <a:pt x="834" y="100"/>
                    <a:pt x="829" y="96"/>
                    <a:pt x="825" y="92"/>
                  </a:cubicBezTo>
                  <a:cubicBezTo>
                    <a:pt x="821" y="93"/>
                    <a:pt x="820" y="96"/>
                    <a:pt x="817" y="98"/>
                  </a:cubicBezTo>
                  <a:cubicBezTo>
                    <a:pt x="819" y="102"/>
                    <a:pt x="817" y="108"/>
                    <a:pt x="815" y="111"/>
                  </a:cubicBezTo>
                  <a:cubicBezTo>
                    <a:pt x="807" y="106"/>
                    <a:pt x="785" y="114"/>
                    <a:pt x="790" y="96"/>
                  </a:cubicBezTo>
                  <a:cubicBezTo>
                    <a:pt x="781" y="95"/>
                    <a:pt x="774" y="93"/>
                    <a:pt x="765" y="95"/>
                  </a:cubicBezTo>
                  <a:cubicBezTo>
                    <a:pt x="763" y="97"/>
                    <a:pt x="763" y="100"/>
                    <a:pt x="760" y="101"/>
                  </a:cubicBezTo>
                  <a:cubicBezTo>
                    <a:pt x="760" y="97"/>
                    <a:pt x="761" y="94"/>
                    <a:pt x="760" y="91"/>
                  </a:cubicBezTo>
                  <a:cubicBezTo>
                    <a:pt x="756" y="89"/>
                    <a:pt x="757" y="94"/>
                    <a:pt x="752" y="94"/>
                  </a:cubicBezTo>
                  <a:cubicBezTo>
                    <a:pt x="748" y="92"/>
                    <a:pt x="747" y="87"/>
                    <a:pt x="743" y="85"/>
                  </a:cubicBezTo>
                  <a:cubicBezTo>
                    <a:pt x="740" y="88"/>
                    <a:pt x="741" y="92"/>
                    <a:pt x="742" y="96"/>
                  </a:cubicBezTo>
                  <a:cubicBezTo>
                    <a:pt x="736" y="102"/>
                    <a:pt x="721" y="104"/>
                    <a:pt x="716" y="109"/>
                  </a:cubicBezTo>
                  <a:cubicBezTo>
                    <a:pt x="730" y="91"/>
                    <a:pt x="749" y="78"/>
                    <a:pt x="762" y="59"/>
                  </a:cubicBezTo>
                  <a:cubicBezTo>
                    <a:pt x="756" y="53"/>
                    <a:pt x="765" y="48"/>
                    <a:pt x="762" y="39"/>
                  </a:cubicBezTo>
                  <a:cubicBezTo>
                    <a:pt x="760" y="39"/>
                    <a:pt x="760" y="41"/>
                    <a:pt x="757" y="40"/>
                  </a:cubicBezTo>
                  <a:cubicBezTo>
                    <a:pt x="755" y="27"/>
                    <a:pt x="743" y="23"/>
                    <a:pt x="729" y="25"/>
                  </a:cubicBezTo>
                  <a:cubicBezTo>
                    <a:pt x="729" y="29"/>
                    <a:pt x="725" y="33"/>
                    <a:pt x="721" y="30"/>
                  </a:cubicBezTo>
                  <a:cubicBezTo>
                    <a:pt x="721" y="25"/>
                    <a:pt x="727" y="22"/>
                    <a:pt x="725" y="18"/>
                  </a:cubicBezTo>
                  <a:cubicBezTo>
                    <a:pt x="719" y="20"/>
                    <a:pt x="716" y="16"/>
                    <a:pt x="709" y="18"/>
                  </a:cubicBezTo>
                  <a:cubicBezTo>
                    <a:pt x="711" y="13"/>
                    <a:pt x="719" y="7"/>
                    <a:pt x="713" y="1"/>
                  </a:cubicBezTo>
                  <a:cubicBezTo>
                    <a:pt x="696" y="0"/>
                    <a:pt x="686" y="13"/>
                    <a:pt x="690" y="27"/>
                  </a:cubicBezTo>
                  <a:cubicBezTo>
                    <a:pt x="688" y="30"/>
                    <a:pt x="685" y="30"/>
                    <a:pt x="681" y="31"/>
                  </a:cubicBezTo>
                  <a:cubicBezTo>
                    <a:pt x="680" y="34"/>
                    <a:pt x="682" y="40"/>
                    <a:pt x="679" y="42"/>
                  </a:cubicBezTo>
                  <a:cubicBezTo>
                    <a:pt x="677" y="41"/>
                    <a:pt x="676" y="39"/>
                    <a:pt x="674" y="39"/>
                  </a:cubicBezTo>
                  <a:cubicBezTo>
                    <a:pt x="670" y="41"/>
                    <a:pt x="668" y="45"/>
                    <a:pt x="661" y="44"/>
                  </a:cubicBezTo>
                  <a:cubicBezTo>
                    <a:pt x="661" y="42"/>
                    <a:pt x="661" y="40"/>
                    <a:pt x="661" y="38"/>
                  </a:cubicBezTo>
                  <a:cubicBezTo>
                    <a:pt x="658" y="37"/>
                    <a:pt x="655" y="36"/>
                    <a:pt x="652" y="37"/>
                  </a:cubicBezTo>
                  <a:cubicBezTo>
                    <a:pt x="647" y="49"/>
                    <a:pt x="630" y="47"/>
                    <a:pt x="620" y="53"/>
                  </a:cubicBezTo>
                  <a:cubicBezTo>
                    <a:pt x="617" y="55"/>
                    <a:pt x="606" y="67"/>
                    <a:pt x="605" y="70"/>
                  </a:cubicBezTo>
                  <a:cubicBezTo>
                    <a:pt x="602" y="82"/>
                    <a:pt x="618" y="90"/>
                    <a:pt x="604" y="96"/>
                  </a:cubicBezTo>
                  <a:cubicBezTo>
                    <a:pt x="603" y="93"/>
                    <a:pt x="609" y="93"/>
                    <a:pt x="606" y="90"/>
                  </a:cubicBezTo>
                  <a:cubicBezTo>
                    <a:pt x="602" y="86"/>
                    <a:pt x="598" y="92"/>
                    <a:pt x="595" y="94"/>
                  </a:cubicBezTo>
                  <a:cubicBezTo>
                    <a:pt x="595" y="93"/>
                    <a:pt x="595" y="91"/>
                    <a:pt x="593" y="91"/>
                  </a:cubicBezTo>
                  <a:cubicBezTo>
                    <a:pt x="588" y="96"/>
                    <a:pt x="572" y="92"/>
                    <a:pt x="568" y="99"/>
                  </a:cubicBezTo>
                  <a:cubicBezTo>
                    <a:pt x="569" y="105"/>
                    <a:pt x="572" y="109"/>
                    <a:pt x="571" y="117"/>
                  </a:cubicBezTo>
                  <a:cubicBezTo>
                    <a:pt x="575" y="122"/>
                    <a:pt x="584" y="126"/>
                    <a:pt x="586" y="134"/>
                  </a:cubicBezTo>
                  <a:cubicBezTo>
                    <a:pt x="586" y="136"/>
                    <a:pt x="584" y="139"/>
                    <a:pt x="584" y="141"/>
                  </a:cubicBezTo>
                  <a:cubicBezTo>
                    <a:pt x="584" y="146"/>
                    <a:pt x="590" y="153"/>
                    <a:pt x="585" y="156"/>
                  </a:cubicBezTo>
                  <a:cubicBezTo>
                    <a:pt x="585" y="153"/>
                    <a:pt x="584" y="150"/>
                    <a:pt x="584" y="147"/>
                  </a:cubicBezTo>
                  <a:cubicBezTo>
                    <a:pt x="581" y="145"/>
                    <a:pt x="581" y="151"/>
                    <a:pt x="580" y="149"/>
                  </a:cubicBezTo>
                  <a:cubicBezTo>
                    <a:pt x="578" y="140"/>
                    <a:pt x="585" y="140"/>
                    <a:pt x="584" y="132"/>
                  </a:cubicBezTo>
                  <a:cubicBezTo>
                    <a:pt x="581" y="133"/>
                    <a:pt x="580" y="135"/>
                    <a:pt x="577" y="134"/>
                  </a:cubicBezTo>
                  <a:cubicBezTo>
                    <a:pt x="570" y="130"/>
                    <a:pt x="565" y="115"/>
                    <a:pt x="554" y="123"/>
                  </a:cubicBezTo>
                  <a:cubicBezTo>
                    <a:pt x="553" y="127"/>
                    <a:pt x="557" y="129"/>
                    <a:pt x="554" y="130"/>
                  </a:cubicBezTo>
                  <a:cubicBezTo>
                    <a:pt x="550" y="128"/>
                    <a:pt x="550" y="127"/>
                    <a:pt x="545" y="128"/>
                  </a:cubicBezTo>
                  <a:cubicBezTo>
                    <a:pt x="543" y="132"/>
                    <a:pt x="546" y="136"/>
                    <a:pt x="548" y="138"/>
                  </a:cubicBezTo>
                  <a:cubicBezTo>
                    <a:pt x="551" y="137"/>
                    <a:pt x="552" y="139"/>
                    <a:pt x="555" y="139"/>
                  </a:cubicBezTo>
                  <a:cubicBezTo>
                    <a:pt x="556" y="141"/>
                    <a:pt x="558" y="146"/>
                    <a:pt x="557" y="147"/>
                  </a:cubicBezTo>
                  <a:cubicBezTo>
                    <a:pt x="555" y="143"/>
                    <a:pt x="548" y="142"/>
                    <a:pt x="543" y="141"/>
                  </a:cubicBezTo>
                  <a:cubicBezTo>
                    <a:pt x="535" y="134"/>
                    <a:pt x="544" y="125"/>
                    <a:pt x="542" y="114"/>
                  </a:cubicBezTo>
                  <a:cubicBezTo>
                    <a:pt x="540" y="113"/>
                    <a:pt x="539" y="112"/>
                    <a:pt x="536" y="112"/>
                  </a:cubicBezTo>
                  <a:cubicBezTo>
                    <a:pt x="537" y="121"/>
                    <a:pt x="537" y="131"/>
                    <a:pt x="528" y="131"/>
                  </a:cubicBezTo>
                  <a:cubicBezTo>
                    <a:pt x="523" y="139"/>
                    <a:pt x="532" y="146"/>
                    <a:pt x="532" y="154"/>
                  </a:cubicBezTo>
                  <a:cubicBezTo>
                    <a:pt x="532" y="162"/>
                    <a:pt x="525" y="168"/>
                    <a:pt x="530" y="177"/>
                  </a:cubicBezTo>
                  <a:cubicBezTo>
                    <a:pt x="534" y="178"/>
                    <a:pt x="537" y="178"/>
                    <a:pt x="543" y="177"/>
                  </a:cubicBezTo>
                  <a:cubicBezTo>
                    <a:pt x="553" y="178"/>
                    <a:pt x="555" y="190"/>
                    <a:pt x="551" y="199"/>
                  </a:cubicBezTo>
                  <a:cubicBezTo>
                    <a:pt x="552" y="201"/>
                    <a:pt x="557" y="199"/>
                    <a:pt x="557" y="202"/>
                  </a:cubicBezTo>
                  <a:cubicBezTo>
                    <a:pt x="545" y="206"/>
                    <a:pt x="555" y="184"/>
                    <a:pt x="544" y="182"/>
                  </a:cubicBezTo>
                  <a:cubicBezTo>
                    <a:pt x="540" y="181"/>
                    <a:pt x="537" y="183"/>
                    <a:pt x="533" y="185"/>
                  </a:cubicBezTo>
                  <a:cubicBezTo>
                    <a:pt x="538" y="202"/>
                    <a:pt x="528" y="212"/>
                    <a:pt x="520" y="221"/>
                  </a:cubicBezTo>
                  <a:cubicBezTo>
                    <a:pt x="514" y="220"/>
                    <a:pt x="505" y="222"/>
                    <a:pt x="504" y="215"/>
                  </a:cubicBezTo>
                  <a:cubicBezTo>
                    <a:pt x="508" y="215"/>
                    <a:pt x="510" y="216"/>
                    <a:pt x="512" y="218"/>
                  </a:cubicBezTo>
                  <a:cubicBezTo>
                    <a:pt x="515" y="218"/>
                    <a:pt x="515" y="215"/>
                    <a:pt x="518" y="216"/>
                  </a:cubicBezTo>
                  <a:cubicBezTo>
                    <a:pt x="519" y="213"/>
                    <a:pt x="517" y="213"/>
                    <a:pt x="517" y="211"/>
                  </a:cubicBezTo>
                  <a:cubicBezTo>
                    <a:pt x="524" y="206"/>
                    <a:pt x="527" y="197"/>
                    <a:pt x="529" y="188"/>
                  </a:cubicBezTo>
                  <a:cubicBezTo>
                    <a:pt x="521" y="182"/>
                    <a:pt x="524" y="162"/>
                    <a:pt x="525" y="155"/>
                  </a:cubicBezTo>
                  <a:cubicBezTo>
                    <a:pt x="526" y="146"/>
                    <a:pt x="520" y="142"/>
                    <a:pt x="520" y="136"/>
                  </a:cubicBezTo>
                  <a:cubicBezTo>
                    <a:pt x="520" y="128"/>
                    <a:pt x="530" y="120"/>
                    <a:pt x="525" y="111"/>
                  </a:cubicBezTo>
                  <a:cubicBezTo>
                    <a:pt x="517" y="108"/>
                    <a:pt x="510" y="114"/>
                    <a:pt x="503" y="110"/>
                  </a:cubicBezTo>
                  <a:cubicBezTo>
                    <a:pt x="501" y="125"/>
                    <a:pt x="499" y="133"/>
                    <a:pt x="489" y="141"/>
                  </a:cubicBezTo>
                  <a:cubicBezTo>
                    <a:pt x="488" y="142"/>
                    <a:pt x="489" y="146"/>
                    <a:pt x="488" y="148"/>
                  </a:cubicBezTo>
                  <a:cubicBezTo>
                    <a:pt x="489" y="148"/>
                    <a:pt x="488" y="149"/>
                    <a:pt x="488" y="150"/>
                  </a:cubicBezTo>
                  <a:cubicBezTo>
                    <a:pt x="490" y="151"/>
                    <a:pt x="492" y="151"/>
                    <a:pt x="493" y="153"/>
                  </a:cubicBezTo>
                  <a:cubicBezTo>
                    <a:pt x="494" y="161"/>
                    <a:pt x="489" y="162"/>
                    <a:pt x="488" y="168"/>
                  </a:cubicBezTo>
                  <a:cubicBezTo>
                    <a:pt x="489" y="171"/>
                    <a:pt x="496" y="169"/>
                    <a:pt x="497" y="173"/>
                  </a:cubicBezTo>
                  <a:cubicBezTo>
                    <a:pt x="494" y="177"/>
                    <a:pt x="498" y="182"/>
                    <a:pt x="502" y="183"/>
                  </a:cubicBezTo>
                  <a:cubicBezTo>
                    <a:pt x="501" y="186"/>
                    <a:pt x="500" y="189"/>
                    <a:pt x="498" y="191"/>
                  </a:cubicBezTo>
                  <a:cubicBezTo>
                    <a:pt x="488" y="179"/>
                    <a:pt x="476" y="167"/>
                    <a:pt x="455" y="166"/>
                  </a:cubicBezTo>
                  <a:cubicBezTo>
                    <a:pt x="454" y="168"/>
                    <a:pt x="452" y="169"/>
                    <a:pt x="451" y="172"/>
                  </a:cubicBezTo>
                  <a:cubicBezTo>
                    <a:pt x="453" y="175"/>
                    <a:pt x="456" y="180"/>
                    <a:pt x="454" y="185"/>
                  </a:cubicBezTo>
                  <a:cubicBezTo>
                    <a:pt x="448" y="183"/>
                    <a:pt x="450" y="189"/>
                    <a:pt x="447" y="190"/>
                  </a:cubicBezTo>
                  <a:cubicBezTo>
                    <a:pt x="445" y="187"/>
                    <a:pt x="449" y="181"/>
                    <a:pt x="442" y="180"/>
                  </a:cubicBezTo>
                  <a:cubicBezTo>
                    <a:pt x="438" y="181"/>
                    <a:pt x="438" y="186"/>
                    <a:pt x="434" y="187"/>
                  </a:cubicBezTo>
                  <a:cubicBezTo>
                    <a:pt x="427" y="184"/>
                    <a:pt x="421" y="186"/>
                    <a:pt x="419" y="192"/>
                  </a:cubicBezTo>
                  <a:cubicBezTo>
                    <a:pt x="418" y="189"/>
                    <a:pt x="414" y="196"/>
                    <a:pt x="413" y="192"/>
                  </a:cubicBezTo>
                  <a:cubicBezTo>
                    <a:pt x="415" y="191"/>
                    <a:pt x="415" y="187"/>
                    <a:pt x="415" y="182"/>
                  </a:cubicBezTo>
                  <a:cubicBezTo>
                    <a:pt x="410" y="179"/>
                    <a:pt x="409" y="186"/>
                    <a:pt x="407" y="189"/>
                  </a:cubicBezTo>
                  <a:cubicBezTo>
                    <a:pt x="406" y="188"/>
                    <a:pt x="406" y="186"/>
                    <a:pt x="405" y="185"/>
                  </a:cubicBezTo>
                  <a:cubicBezTo>
                    <a:pt x="398" y="192"/>
                    <a:pt x="389" y="196"/>
                    <a:pt x="380" y="201"/>
                  </a:cubicBezTo>
                  <a:cubicBezTo>
                    <a:pt x="379" y="204"/>
                    <a:pt x="379" y="209"/>
                    <a:pt x="378" y="212"/>
                  </a:cubicBezTo>
                  <a:cubicBezTo>
                    <a:pt x="370" y="216"/>
                    <a:pt x="366" y="211"/>
                    <a:pt x="364" y="204"/>
                  </a:cubicBezTo>
                  <a:cubicBezTo>
                    <a:pt x="365" y="201"/>
                    <a:pt x="369" y="201"/>
                    <a:pt x="374" y="201"/>
                  </a:cubicBezTo>
                  <a:cubicBezTo>
                    <a:pt x="372" y="191"/>
                    <a:pt x="366" y="186"/>
                    <a:pt x="357" y="187"/>
                  </a:cubicBezTo>
                  <a:cubicBezTo>
                    <a:pt x="356" y="193"/>
                    <a:pt x="360" y="201"/>
                    <a:pt x="355" y="206"/>
                  </a:cubicBezTo>
                  <a:cubicBezTo>
                    <a:pt x="360" y="210"/>
                    <a:pt x="359" y="217"/>
                    <a:pt x="357" y="224"/>
                  </a:cubicBezTo>
                  <a:cubicBezTo>
                    <a:pt x="354" y="221"/>
                    <a:pt x="351" y="218"/>
                    <a:pt x="346" y="218"/>
                  </a:cubicBezTo>
                  <a:cubicBezTo>
                    <a:pt x="344" y="225"/>
                    <a:pt x="337" y="226"/>
                    <a:pt x="333" y="231"/>
                  </a:cubicBezTo>
                  <a:cubicBezTo>
                    <a:pt x="331" y="238"/>
                    <a:pt x="336" y="239"/>
                    <a:pt x="336" y="244"/>
                  </a:cubicBezTo>
                  <a:cubicBezTo>
                    <a:pt x="327" y="246"/>
                    <a:pt x="322" y="240"/>
                    <a:pt x="316" y="237"/>
                  </a:cubicBezTo>
                  <a:cubicBezTo>
                    <a:pt x="310" y="242"/>
                    <a:pt x="318" y="250"/>
                    <a:pt x="322" y="250"/>
                  </a:cubicBezTo>
                  <a:cubicBezTo>
                    <a:pt x="322" y="251"/>
                    <a:pt x="322" y="252"/>
                    <a:pt x="322" y="253"/>
                  </a:cubicBezTo>
                  <a:cubicBezTo>
                    <a:pt x="314" y="256"/>
                    <a:pt x="312" y="248"/>
                    <a:pt x="305" y="247"/>
                  </a:cubicBezTo>
                  <a:cubicBezTo>
                    <a:pt x="306" y="242"/>
                    <a:pt x="303" y="239"/>
                    <a:pt x="302" y="235"/>
                  </a:cubicBezTo>
                  <a:cubicBezTo>
                    <a:pt x="311" y="223"/>
                    <a:pt x="290" y="219"/>
                    <a:pt x="291" y="211"/>
                  </a:cubicBezTo>
                  <a:cubicBezTo>
                    <a:pt x="294" y="211"/>
                    <a:pt x="294" y="214"/>
                    <a:pt x="296" y="216"/>
                  </a:cubicBezTo>
                  <a:cubicBezTo>
                    <a:pt x="308" y="223"/>
                    <a:pt x="341" y="234"/>
                    <a:pt x="343" y="211"/>
                  </a:cubicBezTo>
                  <a:cubicBezTo>
                    <a:pt x="343" y="208"/>
                    <a:pt x="339" y="205"/>
                    <a:pt x="341" y="201"/>
                  </a:cubicBezTo>
                  <a:cubicBezTo>
                    <a:pt x="324" y="194"/>
                    <a:pt x="319" y="172"/>
                    <a:pt x="296" y="175"/>
                  </a:cubicBezTo>
                  <a:cubicBezTo>
                    <a:pt x="295" y="170"/>
                    <a:pt x="288" y="172"/>
                    <a:pt x="290" y="164"/>
                  </a:cubicBezTo>
                  <a:cubicBezTo>
                    <a:pt x="286" y="163"/>
                    <a:pt x="287" y="167"/>
                    <a:pt x="283" y="167"/>
                  </a:cubicBezTo>
                  <a:cubicBezTo>
                    <a:pt x="281" y="164"/>
                    <a:pt x="278" y="166"/>
                    <a:pt x="275" y="166"/>
                  </a:cubicBezTo>
                  <a:cubicBezTo>
                    <a:pt x="276" y="163"/>
                    <a:pt x="269" y="163"/>
                    <a:pt x="272" y="161"/>
                  </a:cubicBezTo>
                  <a:cubicBezTo>
                    <a:pt x="277" y="162"/>
                    <a:pt x="279" y="159"/>
                    <a:pt x="282" y="158"/>
                  </a:cubicBezTo>
                  <a:cubicBezTo>
                    <a:pt x="281" y="151"/>
                    <a:pt x="273" y="151"/>
                    <a:pt x="269" y="146"/>
                  </a:cubicBezTo>
                  <a:cubicBezTo>
                    <a:pt x="267" y="148"/>
                    <a:pt x="268" y="151"/>
                    <a:pt x="265" y="151"/>
                  </a:cubicBezTo>
                  <a:cubicBezTo>
                    <a:pt x="265" y="148"/>
                    <a:pt x="267" y="147"/>
                    <a:pt x="267" y="144"/>
                  </a:cubicBezTo>
                  <a:cubicBezTo>
                    <a:pt x="259" y="142"/>
                    <a:pt x="260" y="149"/>
                    <a:pt x="258" y="153"/>
                  </a:cubicBezTo>
                  <a:cubicBezTo>
                    <a:pt x="258" y="149"/>
                    <a:pt x="257" y="149"/>
                    <a:pt x="258" y="145"/>
                  </a:cubicBezTo>
                  <a:cubicBezTo>
                    <a:pt x="252" y="147"/>
                    <a:pt x="252" y="153"/>
                    <a:pt x="249" y="157"/>
                  </a:cubicBezTo>
                  <a:cubicBezTo>
                    <a:pt x="248" y="151"/>
                    <a:pt x="252" y="150"/>
                    <a:pt x="253" y="145"/>
                  </a:cubicBezTo>
                  <a:cubicBezTo>
                    <a:pt x="243" y="146"/>
                    <a:pt x="240" y="154"/>
                    <a:pt x="236" y="160"/>
                  </a:cubicBezTo>
                  <a:cubicBezTo>
                    <a:pt x="234" y="159"/>
                    <a:pt x="234" y="157"/>
                    <a:pt x="230" y="158"/>
                  </a:cubicBezTo>
                  <a:cubicBezTo>
                    <a:pt x="230" y="159"/>
                    <a:pt x="230" y="162"/>
                    <a:pt x="229" y="163"/>
                  </a:cubicBezTo>
                  <a:cubicBezTo>
                    <a:pt x="228" y="162"/>
                    <a:pt x="227" y="162"/>
                    <a:pt x="225" y="161"/>
                  </a:cubicBezTo>
                  <a:cubicBezTo>
                    <a:pt x="225" y="164"/>
                    <a:pt x="222" y="165"/>
                    <a:pt x="221" y="167"/>
                  </a:cubicBezTo>
                  <a:cubicBezTo>
                    <a:pt x="221" y="165"/>
                    <a:pt x="220" y="165"/>
                    <a:pt x="218" y="165"/>
                  </a:cubicBezTo>
                  <a:cubicBezTo>
                    <a:pt x="217" y="168"/>
                    <a:pt x="217" y="172"/>
                    <a:pt x="215" y="174"/>
                  </a:cubicBezTo>
                  <a:cubicBezTo>
                    <a:pt x="212" y="172"/>
                    <a:pt x="209" y="175"/>
                    <a:pt x="207" y="171"/>
                  </a:cubicBezTo>
                  <a:cubicBezTo>
                    <a:pt x="207" y="179"/>
                    <a:pt x="198" y="183"/>
                    <a:pt x="199" y="189"/>
                  </a:cubicBezTo>
                  <a:cubicBezTo>
                    <a:pt x="198" y="189"/>
                    <a:pt x="197" y="189"/>
                    <a:pt x="197" y="190"/>
                  </a:cubicBezTo>
                  <a:cubicBezTo>
                    <a:pt x="198" y="190"/>
                    <a:pt x="198" y="195"/>
                    <a:pt x="197" y="195"/>
                  </a:cubicBezTo>
                  <a:cubicBezTo>
                    <a:pt x="195" y="195"/>
                    <a:pt x="196" y="192"/>
                    <a:pt x="193" y="193"/>
                  </a:cubicBezTo>
                  <a:cubicBezTo>
                    <a:pt x="193" y="197"/>
                    <a:pt x="192" y="199"/>
                    <a:pt x="192" y="202"/>
                  </a:cubicBezTo>
                  <a:cubicBezTo>
                    <a:pt x="186" y="200"/>
                    <a:pt x="187" y="210"/>
                    <a:pt x="181" y="211"/>
                  </a:cubicBezTo>
                  <a:cubicBezTo>
                    <a:pt x="180" y="213"/>
                    <a:pt x="182" y="213"/>
                    <a:pt x="182" y="215"/>
                  </a:cubicBezTo>
                  <a:cubicBezTo>
                    <a:pt x="179" y="214"/>
                    <a:pt x="180" y="214"/>
                    <a:pt x="178" y="216"/>
                  </a:cubicBezTo>
                  <a:cubicBezTo>
                    <a:pt x="176" y="220"/>
                    <a:pt x="179" y="219"/>
                    <a:pt x="179" y="222"/>
                  </a:cubicBezTo>
                  <a:cubicBezTo>
                    <a:pt x="175" y="225"/>
                    <a:pt x="171" y="232"/>
                    <a:pt x="174" y="237"/>
                  </a:cubicBezTo>
                  <a:cubicBezTo>
                    <a:pt x="170" y="236"/>
                    <a:pt x="167" y="243"/>
                    <a:pt x="168" y="246"/>
                  </a:cubicBezTo>
                  <a:cubicBezTo>
                    <a:pt x="158" y="243"/>
                    <a:pt x="160" y="262"/>
                    <a:pt x="151" y="260"/>
                  </a:cubicBezTo>
                  <a:cubicBezTo>
                    <a:pt x="150" y="261"/>
                    <a:pt x="150" y="264"/>
                    <a:pt x="149" y="265"/>
                  </a:cubicBezTo>
                  <a:cubicBezTo>
                    <a:pt x="147" y="265"/>
                    <a:pt x="145" y="266"/>
                    <a:pt x="142" y="266"/>
                  </a:cubicBezTo>
                  <a:cubicBezTo>
                    <a:pt x="142" y="272"/>
                    <a:pt x="137" y="273"/>
                    <a:pt x="132" y="277"/>
                  </a:cubicBezTo>
                  <a:cubicBezTo>
                    <a:pt x="133" y="279"/>
                    <a:pt x="136" y="280"/>
                    <a:pt x="131" y="280"/>
                  </a:cubicBezTo>
                  <a:cubicBezTo>
                    <a:pt x="130" y="290"/>
                    <a:pt x="132" y="294"/>
                    <a:pt x="131" y="300"/>
                  </a:cubicBezTo>
                  <a:cubicBezTo>
                    <a:pt x="132" y="302"/>
                    <a:pt x="133" y="300"/>
                    <a:pt x="135" y="301"/>
                  </a:cubicBezTo>
                  <a:cubicBezTo>
                    <a:pt x="133" y="304"/>
                    <a:pt x="131" y="305"/>
                    <a:pt x="131" y="310"/>
                  </a:cubicBezTo>
                  <a:cubicBezTo>
                    <a:pt x="132" y="312"/>
                    <a:pt x="133" y="311"/>
                    <a:pt x="135" y="312"/>
                  </a:cubicBezTo>
                  <a:cubicBezTo>
                    <a:pt x="132" y="314"/>
                    <a:pt x="133" y="316"/>
                    <a:pt x="133" y="319"/>
                  </a:cubicBezTo>
                  <a:cubicBezTo>
                    <a:pt x="137" y="320"/>
                    <a:pt x="138" y="324"/>
                    <a:pt x="141" y="325"/>
                  </a:cubicBezTo>
                  <a:cubicBezTo>
                    <a:pt x="154" y="326"/>
                    <a:pt x="155" y="315"/>
                    <a:pt x="164" y="312"/>
                  </a:cubicBezTo>
                  <a:cubicBezTo>
                    <a:pt x="166" y="325"/>
                    <a:pt x="179" y="340"/>
                    <a:pt x="170" y="348"/>
                  </a:cubicBezTo>
                  <a:cubicBezTo>
                    <a:pt x="170" y="347"/>
                    <a:pt x="170" y="345"/>
                    <a:pt x="169" y="345"/>
                  </a:cubicBezTo>
                  <a:cubicBezTo>
                    <a:pt x="167" y="348"/>
                    <a:pt x="165" y="349"/>
                    <a:pt x="166" y="354"/>
                  </a:cubicBezTo>
                  <a:cubicBezTo>
                    <a:pt x="168" y="355"/>
                    <a:pt x="170" y="356"/>
                    <a:pt x="172" y="356"/>
                  </a:cubicBezTo>
                  <a:cubicBezTo>
                    <a:pt x="174" y="352"/>
                    <a:pt x="182" y="353"/>
                    <a:pt x="185" y="352"/>
                  </a:cubicBezTo>
                  <a:cubicBezTo>
                    <a:pt x="187" y="351"/>
                    <a:pt x="184" y="350"/>
                    <a:pt x="185" y="347"/>
                  </a:cubicBezTo>
                  <a:cubicBezTo>
                    <a:pt x="189" y="347"/>
                    <a:pt x="191" y="344"/>
                    <a:pt x="194" y="346"/>
                  </a:cubicBezTo>
                  <a:cubicBezTo>
                    <a:pt x="198" y="339"/>
                    <a:pt x="202" y="326"/>
                    <a:pt x="198" y="318"/>
                  </a:cubicBezTo>
                  <a:cubicBezTo>
                    <a:pt x="207" y="318"/>
                    <a:pt x="210" y="310"/>
                    <a:pt x="213" y="305"/>
                  </a:cubicBezTo>
                  <a:cubicBezTo>
                    <a:pt x="212" y="296"/>
                    <a:pt x="197" y="293"/>
                    <a:pt x="204" y="281"/>
                  </a:cubicBezTo>
                  <a:cubicBezTo>
                    <a:pt x="204" y="279"/>
                    <a:pt x="205" y="275"/>
                    <a:pt x="203" y="274"/>
                  </a:cubicBezTo>
                  <a:cubicBezTo>
                    <a:pt x="205" y="274"/>
                    <a:pt x="206" y="274"/>
                    <a:pt x="207" y="273"/>
                  </a:cubicBezTo>
                  <a:cubicBezTo>
                    <a:pt x="209" y="262"/>
                    <a:pt x="224" y="259"/>
                    <a:pt x="227" y="247"/>
                  </a:cubicBezTo>
                  <a:cubicBezTo>
                    <a:pt x="226" y="246"/>
                    <a:pt x="225" y="245"/>
                    <a:pt x="225" y="243"/>
                  </a:cubicBezTo>
                  <a:cubicBezTo>
                    <a:pt x="229" y="237"/>
                    <a:pt x="228" y="229"/>
                    <a:pt x="234" y="227"/>
                  </a:cubicBezTo>
                  <a:cubicBezTo>
                    <a:pt x="234" y="227"/>
                    <a:pt x="241" y="232"/>
                    <a:pt x="242" y="228"/>
                  </a:cubicBezTo>
                  <a:cubicBezTo>
                    <a:pt x="242" y="232"/>
                    <a:pt x="247" y="230"/>
                    <a:pt x="248" y="233"/>
                  </a:cubicBezTo>
                  <a:cubicBezTo>
                    <a:pt x="247" y="237"/>
                    <a:pt x="247" y="238"/>
                    <a:pt x="249" y="241"/>
                  </a:cubicBezTo>
                  <a:cubicBezTo>
                    <a:pt x="239" y="242"/>
                    <a:pt x="240" y="257"/>
                    <a:pt x="232" y="256"/>
                  </a:cubicBezTo>
                  <a:cubicBezTo>
                    <a:pt x="232" y="259"/>
                    <a:pt x="231" y="261"/>
                    <a:pt x="230" y="263"/>
                  </a:cubicBezTo>
                  <a:cubicBezTo>
                    <a:pt x="229" y="264"/>
                    <a:pt x="229" y="262"/>
                    <a:pt x="227" y="263"/>
                  </a:cubicBezTo>
                  <a:cubicBezTo>
                    <a:pt x="222" y="269"/>
                    <a:pt x="226" y="277"/>
                    <a:pt x="226" y="286"/>
                  </a:cubicBezTo>
                  <a:cubicBezTo>
                    <a:pt x="227" y="294"/>
                    <a:pt x="226" y="302"/>
                    <a:pt x="235" y="300"/>
                  </a:cubicBezTo>
                  <a:cubicBezTo>
                    <a:pt x="234" y="302"/>
                    <a:pt x="235" y="303"/>
                    <a:pt x="236" y="305"/>
                  </a:cubicBezTo>
                  <a:cubicBezTo>
                    <a:pt x="248" y="302"/>
                    <a:pt x="256" y="299"/>
                    <a:pt x="267" y="295"/>
                  </a:cubicBezTo>
                  <a:cubicBezTo>
                    <a:pt x="265" y="297"/>
                    <a:pt x="266" y="299"/>
                    <a:pt x="267" y="300"/>
                  </a:cubicBezTo>
                  <a:cubicBezTo>
                    <a:pt x="269" y="302"/>
                    <a:pt x="276" y="300"/>
                    <a:pt x="276" y="304"/>
                  </a:cubicBezTo>
                  <a:cubicBezTo>
                    <a:pt x="273" y="304"/>
                    <a:pt x="273" y="302"/>
                    <a:pt x="270" y="302"/>
                  </a:cubicBezTo>
                  <a:cubicBezTo>
                    <a:pt x="269" y="306"/>
                    <a:pt x="267" y="304"/>
                    <a:pt x="263" y="305"/>
                  </a:cubicBezTo>
                  <a:cubicBezTo>
                    <a:pt x="262" y="307"/>
                    <a:pt x="264" y="308"/>
                    <a:pt x="263" y="310"/>
                  </a:cubicBezTo>
                  <a:cubicBezTo>
                    <a:pt x="253" y="307"/>
                    <a:pt x="243" y="307"/>
                    <a:pt x="237" y="312"/>
                  </a:cubicBezTo>
                  <a:cubicBezTo>
                    <a:pt x="237" y="318"/>
                    <a:pt x="239" y="324"/>
                    <a:pt x="243" y="324"/>
                  </a:cubicBezTo>
                  <a:cubicBezTo>
                    <a:pt x="240" y="328"/>
                    <a:pt x="246" y="335"/>
                    <a:pt x="239" y="336"/>
                  </a:cubicBezTo>
                  <a:cubicBezTo>
                    <a:pt x="235" y="334"/>
                    <a:pt x="236" y="329"/>
                    <a:pt x="232" y="328"/>
                  </a:cubicBezTo>
                  <a:cubicBezTo>
                    <a:pt x="221" y="327"/>
                    <a:pt x="223" y="351"/>
                    <a:pt x="224" y="356"/>
                  </a:cubicBezTo>
                  <a:cubicBezTo>
                    <a:pt x="222" y="356"/>
                    <a:pt x="219" y="356"/>
                    <a:pt x="217" y="356"/>
                  </a:cubicBezTo>
                  <a:cubicBezTo>
                    <a:pt x="216" y="360"/>
                    <a:pt x="215" y="364"/>
                    <a:pt x="211" y="363"/>
                  </a:cubicBezTo>
                  <a:cubicBezTo>
                    <a:pt x="209" y="361"/>
                    <a:pt x="211" y="360"/>
                    <a:pt x="209" y="358"/>
                  </a:cubicBezTo>
                  <a:cubicBezTo>
                    <a:pt x="197" y="359"/>
                    <a:pt x="185" y="373"/>
                    <a:pt x="178" y="361"/>
                  </a:cubicBezTo>
                  <a:cubicBezTo>
                    <a:pt x="173" y="362"/>
                    <a:pt x="171" y="365"/>
                    <a:pt x="167" y="366"/>
                  </a:cubicBezTo>
                  <a:cubicBezTo>
                    <a:pt x="166" y="364"/>
                    <a:pt x="168" y="361"/>
                    <a:pt x="166" y="361"/>
                  </a:cubicBezTo>
                  <a:cubicBezTo>
                    <a:pt x="161" y="364"/>
                    <a:pt x="159" y="358"/>
                    <a:pt x="158" y="354"/>
                  </a:cubicBezTo>
                  <a:cubicBezTo>
                    <a:pt x="159" y="348"/>
                    <a:pt x="165" y="347"/>
                    <a:pt x="166" y="341"/>
                  </a:cubicBezTo>
                  <a:cubicBezTo>
                    <a:pt x="166" y="339"/>
                    <a:pt x="162" y="341"/>
                    <a:pt x="162" y="339"/>
                  </a:cubicBezTo>
                  <a:cubicBezTo>
                    <a:pt x="162" y="334"/>
                    <a:pt x="164" y="331"/>
                    <a:pt x="164" y="326"/>
                  </a:cubicBezTo>
                  <a:cubicBezTo>
                    <a:pt x="157" y="325"/>
                    <a:pt x="159" y="334"/>
                    <a:pt x="151" y="333"/>
                  </a:cubicBezTo>
                  <a:cubicBezTo>
                    <a:pt x="146" y="341"/>
                    <a:pt x="149" y="353"/>
                    <a:pt x="153" y="362"/>
                  </a:cubicBezTo>
                  <a:cubicBezTo>
                    <a:pt x="152" y="362"/>
                    <a:pt x="151" y="362"/>
                    <a:pt x="150" y="362"/>
                  </a:cubicBezTo>
                  <a:cubicBezTo>
                    <a:pt x="150" y="365"/>
                    <a:pt x="153" y="364"/>
                    <a:pt x="152" y="367"/>
                  </a:cubicBezTo>
                  <a:cubicBezTo>
                    <a:pt x="149" y="366"/>
                    <a:pt x="152" y="370"/>
                    <a:pt x="150" y="370"/>
                  </a:cubicBezTo>
                  <a:cubicBezTo>
                    <a:pt x="137" y="368"/>
                    <a:pt x="125" y="380"/>
                    <a:pt x="122" y="391"/>
                  </a:cubicBezTo>
                  <a:cubicBezTo>
                    <a:pt x="119" y="389"/>
                    <a:pt x="115" y="394"/>
                    <a:pt x="111" y="395"/>
                  </a:cubicBezTo>
                  <a:cubicBezTo>
                    <a:pt x="111" y="398"/>
                    <a:pt x="110" y="401"/>
                    <a:pt x="109" y="403"/>
                  </a:cubicBezTo>
                  <a:cubicBezTo>
                    <a:pt x="104" y="403"/>
                    <a:pt x="102" y="407"/>
                    <a:pt x="102" y="409"/>
                  </a:cubicBezTo>
                  <a:cubicBezTo>
                    <a:pt x="98" y="409"/>
                    <a:pt x="95" y="409"/>
                    <a:pt x="94" y="405"/>
                  </a:cubicBezTo>
                  <a:cubicBezTo>
                    <a:pt x="94" y="407"/>
                    <a:pt x="91" y="406"/>
                    <a:pt x="90" y="405"/>
                  </a:cubicBezTo>
                  <a:cubicBezTo>
                    <a:pt x="89" y="410"/>
                    <a:pt x="94" y="410"/>
                    <a:pt x="93" y="415"/>
                  </a:cubicBezTo>
                  <a:cubicBezTo>
                    <a:pt x="85" y="416"/>
                    <a:pt x="80" y="411"/>
                    <a:pt x="74" y="417"/>
                  </a:cubicBezTo>
                  <a:cubicBezTo>
                    <a:pt x="74" y="420"/>
                    <a:pt x="78" y="419"/>
                    <a:pt x="74" y="421"/>
                  </a:cubicBezTo>
                  <a:cubicBezTo>
                    <a:pt x="80" y="424"/>
                    <a:pt x="90" y="425"/>
                    <a:pt x="91" y="435"/>
                  </a:cubicBezTo>
                  <a:cubicBezTo>
                    <a:pt x="94" y="435"/>
                    <a:pt x="95" y="436"/>
                    <a:pt x="95" y="438"/>
                  </a:cubicBezTo>
                  <a:cubicBezTo>
                    <a:pt x="93" y="444"/>
                    <a:pt x="95" y="455"/>
                    <a:pt x="91" y="460"/>
                  </a:cubicBezTo>
                  <a:cubicBezTo>
                    <a:pt x="81" y="457"/>
                    <a:pt x="67" y="459"/>
                    <a:pt x="56" y="456"/>
                  </a:cubicBezTo>
                  <a:cubicBezTo>
                    <a:pt x="54" y="460"/>
                    <a:pt x="47" y="458"/>
                    <a:pt x="47" y="464"/>
                  </a:cubicBezTo>
                  <a:cubicBezTo>
                    <a:pt x="54" y="472"/>
                    <a:pt x="49" y="486"/>
                    <a:pt x="46" y="497"/>
                  </a:cubicBezTo>
                  <a:cubicBezTo>
                    <a:pt x="47" y="498"/>
                    <a:pt x="48" y="499"/>
                    <a:pt x="50" y="500"/>
                  </a:cubicBezTo>
                  <a:cubicBezTo>
                    <a:pt x="50" y="502"/>
                    <a:pt x="48" y="507"/>
                    <a:pt x="50" y="510"/>
                  </a:cubicBezTo>
                  <a:cubicBezTo>
                    <a:pt x="55" y="509"/>
                    <a:pt x="56" y="509"/>
                    <a:pt x="62" y="508"/>
                  </a:cubicBezTo>
                  <a:cubicBezTo>
                    <a:pt x="65" y="511"/>
                    <a:pt x="65" y="517"/>
                    <a:pt x="71" y="516"/>
                  </a:cubicBezTo>
                  <a:cubicBezTo>
                    <a:pt x="74" y="510"/>
                    <a:pt x="83" y="512"/>
                    <a:pt x="90" y="511"/>
                  </a:cubicBezTo>
                  <a:cubicBezTo>
                    <a:pt x="92" y="508"/>
                    <a:pt x="94" y="505"/>
                    <a:pt x="99" y="505"/>
                  </a:cubicBezTo>
                  <a:cubicBezTo>
                    <a:pt x="98" y="500"/>
                    <a:pt x="101" y="498"/>
                    <a:pt x="104" y="497"/>
                  </a:cubicBezTo>
                  <a:cubicBezTo>
                    <a:pt x="104" y="493"/>
                    <a:pt x="101" y="493"/>
                    <a:pt x="101" y="490"/>
                  </a:cubicBezTo>
                  <a:cubicBezTo>
                    <a:pt x="106" y="481"/>
                    <a:pt x="112" y="478"/>
                    <a:pt x="122" y="473"/>
                  </a:cubicBezTo>
                  <a:cubicBezTo>
                    <a:pt x="122" y="469"/>
                    <a:pt x="120" y="467"/>
                    <a:pt x="120" y="464"/>
                  </a:cubicBezTo>
                  <a:cubicBezTo>
                    <a:pt x="123" y="456"/>
                    <a:pt x="131" y="464"/>
                    <a:pt x="136" y="464"/>
                  </a:cubicBezTo>
                  <a:cubicBezTo>
                    <a:pt x="144" y="463"/>
                    <a:pt x="146" y="455"/>
                    <a:pt x="155" y="452"/>
                  </a:cubicBezTo>
                  <a:cubicBezTo>
                    <a:pt x="164" y="460"/>
                    <a:pt x="166" y="475"/>
                    <a:pt x="181" y="478"/>
                  </a:cubicBezTo>
                  <a:cubicBezTo>
                    <a:pt x="182" y="480"/>
                    <a:pt x="183" y="482"/>
                    <a:pt x="185" y="483"/>
                  </a:cubicBezTo>
                  <a:cubicBezTo>
                    <a:pt x="185" y="482"/>
                    <a:pt x="186" y="483"/>
                    <a:pt x="188" y="483"/>
                  </a:cubicBezTo>
                  <a:cubicBezTo>
                    <a:pt x="188" y="484"/>
                    <a:pt x="187" y="484"/>
                    <a:pt x="187" y="486"/>
                  </a:cubicBezTo>
                  <a:cubicBezTo>
                    <a:pt x="198" y="487"/>
                    <a:pt x="192" y="496"/>
                    <a:pt x="193" y="503"/>
                  </a:cubicBezTo>
                  <a:cubicBezTo>
                    <a:pt x="199" y="503"/>
                    <a:pt x="198" y="495"/>
                    <a:pt x="203" y="493"/>
                  </a:cubicBezTo>
                  <a:cubicBezTo>
                    <a:pt x="201" y="493"/>
                    <a:pt x="203" y="491"/>
                    <a:pt x="203" y="490"/>
                  </a:cubicBezTo>
                  <a:cubicBezTo>
                    <a:pt x="202" y="489"/>
                    <a:pt x="199" y="489"/>
                    <a:pt x="199" y="487"/>
                  </a:cubicBezTo>
                  <a:cubicBezTo>
                    <a:pt x="200" y="486"/>
                    <a:pt x="200" y="485"/>
                    <a:pt x="202" y="484"/>
                  </a:cubicBezTo>
                  <a:cubicBezTo>
                    <a:pt x="205" y="485"/>
                    <a:pt x="206" y="489"/>
                    <a:pt x="209" y="490"/>
                  </a:cubicBezTo>
                  <a:cubicBezTo>
                    <a:pt x="213" y="482"/>
                    <a:pt x="203" y="477"/>
                    <a:pt x="196" y="475"/>
                  </a:cubicBezTo>
                  <a:cubicBezTo>
                    <a:pt x="197" y="474"/>
                    <a:pt x="198" y="473"/>
                    <a:pt x="197" y="471"/>
                  </a:cubicBezTo>
                  <a:cubicBezTo>
                    <a:pt x="186" y="474"/>
                    <a:pt x="186" y="463"/>
                    <a:pt x="183" y="459"/>
                  </a:cubicBezTo>
                  <a:cubicBezTo>
                    <a:pt x="179" y="453"/>
                    <a:pt x="172" y="453"/>
                    <a:pt x="174" y="444"/>
                  </a:cubicBezTo>
                  <a:cubicBezTo>
                    <a:pt x="176" y="444"/>
                    <a:pt x="177" y="443"/>
                    <a:pt x="180" y="443"/>
                  </a:cubicBezTo>
                  <a:cubicBezTo>
                    <a:pt x="180" y="446"/>
                    <a:pt x="181" y="449"/>
                    <a:pt x="183" y="449"/>
                  </a:cubicBezTo>
                  <a:cubicBezTo>
                    <a:pt x="185" y="449"/>
                    <a:pt x="184" y="445"/>
                    <a:pt x="187" y="446"/>
                  </a:cubicBezTo>
                  <a:cubicBezTo>
                    <a:pt x="186" y="465"/>
                    <a:pt x="219" y="462"/>
                    <a:pt x="213" y="483"/>
                  </a:cubicBezTo>
                  <a:cubicBezTo>
                    <a:pt x="217" y="490"/>
                    <a:pt x="224" y="496"/>
                    <a:pt x="225" y="504"/>
                  </a:cubicBezTo>
                  <a:cubicBezTo>
                    <a:pt x="229" y="504"/>
                    <a:pt x="230" y="501"/>
                    <a:pt x="233" y="501"/>
                  </a:cubicBezTo>
                  <a:cubicBezTo>
                    <a:pt x="235" y="502"/>
                    <a:pt x="238" y="504"/>
                    <a:pt x="241" y="505"/>
                  </a:cubicBezTo>
                  <a:cubicBezTo>
                    <a:pt x="245" y="499"/>
                    <a:pt x="238" y="496"/>
                    <a:pt x="235" y="494"/>
                  </a:cubicBezTo>
                  <a:cubicBezTo>
                    <a:pt x="237" y="494"/>
                    <a:pt x="238" y="493"/>
                    <a:pt x="238" y="492"/>
                  </a:cubicBezTo>
                  <a:cubicBezTo>
                    <a:pt x="236" y="489"/>
                    <a:pt x="234" y="488"/>
                    <a:pt x="234" y="484"/>
                  </a:cubicBezTo>
                  <a:cubicBezTo>
                    <a:pt x="236" y="485"/>
                    <a:pt x="236" y="489"/>
                    <a:pt x="239" y="488"/>
                  </a:cubicBezTo>
                  <a:cubicBezTo>
                    <a:pt x="241" y="487"/>
                    <a:pt x="243" y="486"/>
                    <a:pt x="245" y="485"/>
                  </a:cubicBezTo>
                  <a:cubicBezTo>
                    <a:pt x="244" y="484"/>
                    <a:pt x="242" y="483"/>
                    <a:pt x="242" y="481"/>
                  </a:cubicBezTo>
                  <a:cubicBezTo>
                    <a:pt x="247" y="481"/>
                    <a:pt x="251" y="480"/>
                    <a:pt x="253" y="483"/>
                  </a:cubicBezTo>
                  <a:cubicBezTo>
                    <a:pt x="253" y="487"/>
                    <a:pt x="252" y="488"/>
                    <a:pt x="252" y="491"/>
                  </a:cubicBezTo>
                  <a:cubicBezTo>
                    <a:pt x="254" y="492"/>
                    <a:pt x="256" y="492"/>
                    <a:pt x="256" y="495"/>
                  </a:cubicBezTo>
                  <a:cubicBezTo>
                    <a:pt x="255" y="497"/>
                    <a:pt x="253" y="498"/>
                    <a:pt x="253" y="501"/>
                  </a:cubicBezTo>
                  <a:cubicBezTo>
                    <a:pt x="258" y="502"/>
                    <a:pt x="259" y="507"/>
                    <a:pt x="259" y="510"/>
                  </a:cubicBezTo>
                  <a:cubicBezTo>
                    <a:pt x="263" y="509"/>
                    <a:pt x="263" y="512"/>
                    <a:pt x="263" y="513"/>
                  </a:cubicBezTo>
                  <a:cubicBezTo>
                    <a:pt x="266" y="514"/>
                    <a:pt x="265" y="511"/>
                    <a:pt x="268" y="511"/>
                  </a:cubicBezTo>
                  <a:cubicBezTo>
                    <a:pt x="269" y="513"/>
                    <a:pt x="272" y="514"/>
                    <a:pt x="272" y="516"/>
                  </a:cubicBezTo>
                  <a:cubicBezTo>
                    <a:pt x="276" y="517"/>
                    <a:pt x="276" y="515"/>
                    <a:pt x="279" y="516"/>
                  </a:cubicBezTo>
                  <a:cubicBezTo>
                    <a:pt x="281" y="515"/>
                    <a:pt x="280" y="511"/>
                    <a:pt x="282" y="511"/>
                  </a:cubicBezTo>
                  <a:cubicBezTo>
                    <a:pt x="288" y="516"/>
                    <a:pt x="298" y="520"/>
                    <a:pt x="303" y="512"/>
                  </a:cubicBezTo>
                  <a:cubicBezTo>
                    <a:pt x="304" y="513"/>
                    <a:pt x="307" y="513"/>
                    <a:pt x="308" y="515"/>
                  </a:cubicBezTo>
                  <a:cubicBezTo>
                    <a:pt x="312" y="526"/>
                    <a:pt x="304" y="539"/>
                    <a:pt x="299" y="549"/>
                  </a:cubicBezTo>
                  <a:cubicBezTo>
                    <a:pt x="294" y="549"/>
                    <a:pt x="290" y="551"/>
                    <a:pt x="286" y="547"/>
                  </a:cubicBezTo>
                  <a:cubicBezTo>
                    <a:pt x="278" y="546"/>
                    <a:pt x="275" y="549"/>
                    <a:pt x="271" y="551"/>
                  </a:cubicBezTo>
                  <a:cubicBezTo>
                    <a:pt x="263" y="549"/>
                    <a:pt x="258" y="546"/>
                    <a:pt x="248" y="547"/>
                  </a:cubicBezTo>
                  <a:cubicBezTo>
                    <a:pt x="248" y="545"/>
                    <a:pt x="248" y="544"/>
                    <a:pt x="247" y="544"/>
                  </a:cubicBezTo>
                  <a:cubicBezTo>
                    <a:pt x="235" y="542"/>
                    <a:pt x="226" y="532"/>
                    <a:pt x="217" y="543"/>
                  </a:cubicBezTo>
                  <a:cubicBezTo>
                    <a:pt x="218" y="550"/>
                    <a:pt x="218" y="553"/>
                    <a:pt x="212" y="555"/>
                  </a:cubicBezTo>
                  <a:cubicBezTo>
                    <a:pt x="207" y="548"/>
                    <a:pt x="191" y="551"/>
                    <a:pt x="190" y="540"/>
                  </a:cubicBezTo>
                  <a:cubicBezTo>
                    <a:pt x="183" y="537"/>
                    <a:pt x="170" y="540"/>
                    <a:pt x="167" y="532"/>
                  </a:cubicBezTo>
                  <a:cubicBezTo>
                    <a:pt x="163" y="533"/>
                    <a:pt x="163" y="532"/>
                    <a:pt x="161" y="530"/>
                  </a:cubicBezTo>
                  <a:cubicBezTo>
                    <a:pt x="162" y="525"/>
                    <a:pt x="168" y="525"/>
                    <a:pt x="167" y="519"/>
                  </a:cubicBezTo>
                  <a:cubicBezTo>
                    <a:pt x="167" y="517"/>
                    <a:pt x="163" y="518"/>
                    <a:pt x="164" y="515"/>
                  </a:cubicBezTo>
                  <a:cubicBezTo>
                    <a:pt x="164" y="512"/>
                    <a:pt x="167" y="511"/>
                    <a:pt x="167" y="508"/>
                  </a:cubicBezTo>
                  <a:cubicBezTo>
                    <a:pt x="165" y="506"/>
                    <a:pt x="164" y="509"/>
                    <a:pt x="162" y="510"/>
                  </a:cubicBezTo>
                  <a:cubicBezTo>
                    <a:pt x="162" y="507"/>
                    <a:pt x="160" y="506"/>
                    <a:pt x="158" y="506"/>
                  </a:cubicBezTo>
                  <a:cubicBezTo>
                    <a:pt x="151" y="509"/>
                    <a:pt x="145" y="509"/>
                    <a:pt x="138" y="507"/>
                  </a:cubicBezTo>
                  <a:cubicBezTo>
                    <a:pt x="137" y="508"/>
                    <a:pt x="136" y="510"/>
                    <a:pt x="133" y="510"/>
                  </a:cubicBezTo>
                  <a:cubicBezTo>
                    <a:pt x="123" y="508"/>
                    <a:pt x="109" y="509"/>
                    <a:pt x="101" y="516"/>
                  </a:cubicBezTo>
                  <a:cubicBezTo>
                    <a:pt x="97" y="514"/>
                    <a:pt x="93" y="520"/>
                    <a:pt x="90" y="521"/>
                  </a:cubicBezTo>
                  <a:cubicBezTo>
                    <a:pt x="82" y="519"/>
                    <a:pt x="75" y="523"/>
                    <a:pt x="69" y="517"/>
                  </a:cubicBezTo>
                  <a:cubicBezTo>
                    <a:pt x="64" y="520"/>
                    <a:pt x="65" y="529"/>
                    <a:pt x="60" y="531"/>
                  </a:cubicBezTo>
                  <a:cubicBezTo>
                    <a:pt x="50" y="533"/>
                    <a:pt x="47" y="542"/>
                    <a:pt x="44" y="550"/>
                  </a:cubicBezTo>
                  <a:cubicBezTo>
                    <a:pt x="44" y="553"/>
                    <a:pt x="46" y="554"/>
                    <a:pt x="46" y="557"/>
                  </a:cubicBezTo>
                  <a:cubicBezTo>
                    <a:pt x="41" y="563"/>
                    <a:pt x="36" y="569"/>
                    <a:pt x="27" y="571"/>
                  </a:cubicBezTo>
                  <a:cubicBezTo>
                    <a:pt x="25" y="580"/>
                    <a:pt x="15" y="582"/>
                    <a:pt x="15" y="593"/>
                  </a:cubicBezTo>
                  <a:cubicBezTo>
                    <a:pt x="9" y="599"/>
                    <a:pt x="2" y="608"/>
                    <a:pt x="4" y="618"/>
                  </a:cubicBezTo>
                  <a:cubicBezTo>
                    <a:pt x="4" y="617"/>
                    <a:pt x="4" y="616"/>
                    <a:pt x="5" y="616"/>
                  </a:cubicBezTo>
                  <a:cubicBezTo>
                    <a:pt x="10" y="627"/>
                    <a:pt x="10" y="645"/>
                    <a:pt x="0" y="653"/>
                  </a:cubicBezTo>
                  <a:cubicBezTo>
                    <a:pt x="4" y="654"/>
                    <a:pt x="5" y="658"/>
                    <a:pt x="6" y="661"/>
                  </a:cubicBezTo>
                  <a:cubicBezTo>
                    <a:pt x="3" y="660"/>
                    <a:pt x="5" y="666"/>
                    <a:pt x="5" y="668"/>
                  </a:cubicBezTo>
                  <a:cubicBezTo>
                    <a:pt x="8" y="669"/>
                    <a:pt x="9" y="672"/>
                    <a:pt x="14" y="671"/>
                  </a:cubicBezTo>
                  <a:cubicBezTo>
                    <a:pt x="13" y="672"/>
                    <a:pt x="11" y="672"/>
                    <a:pt x="12" y="675"/>
                  </a:cubicBezTo>
                  <a:cubicBezTo>
                    <a:pt x="17" y="678"/>
                    <a:pt x="21" y="682"/>
                    <a:pt x="25" y="687"/>
                  </a:cubicBezTo>
                  <a:cubicBezTo>
                    <a:pt x="26" y="691"/>
                    <a:pt x="25" y="690"/>
                    <a:pt x="26" y="694"/>
                  </a:cubicBezTo>
                  <a:cubicBezTo>
                    <a:pt x="37" y="700"/>
                    <a:pt x="46" y="710"/>
                    <a:pt x="59" y="715"/>
                  </a:cubicBezTo>
                  <a:cubicBezTo>
                    <a:pt x="66" y="710"/>
                    <a:pt x="81" y="707"/>
                    <a:pt x="90" y="713"/>
                  </a:cubicBezTo>
                  <a:cubicBezTo>
                    <a:pt x="100" y="708"/>
                    <a:pt x="112" y="704"/>
                    <a:pt x="125" y="702"/>
                  </a:cubicBezTo>
                  <a:cubicBezTo>
                    <a:pt x="129" y="705"/>
                    <a:pt x="134" y="706"/>
                    <a:pt x="133" y="713"/>
                  </a:cubicBezTo>
                  <a:cubicBezTo>
                    <a:pt x="138" y="716"/>
                    <a:pt x="147" y="715"/>
                    <a:pt x="151" y="713"/>
                  </a:cubicBezTo>
                  <a:cubicBezTo>
                    <a:pt x="153" y="715"/>
                    <a:pt x="155" y="717"/>
                    <a:pt x="158" y="718"/>
                  </a:cubicBezTo>
                  <a:cubicBezTo>
                    <a:pt x="157" y="719"/>
                    <a:pt x="160" y="724"/>
                    <a:pt x="159" y="728"/>
                  </a:cubicBezTo>
                  <a:cubicBezTo>
                    <a:pt x="161" y="728"/>
                    <a:pt x="164" y="728"/>
                    <a:pt x="166" y="728"/>
                  </a:cubicBezTo>
                  <a:cubicBezTo>
                    <a:pt x="167" y="729"/>
                    <a:pt x="167" y="732"/>
                    <a:pt x="167" y="734"/>
                  </a:cubicBezTo>
                  <a:cubicBezTo>
                    <a:pt x="164" y="734"/>
                    <a:pt x="159" y="733"/>
                    <a:pt x="157" y="735"/>
                  </a:cubicBezTo>
                  <a:cubicBezTo>
                    <a:pt x="157" y="736"/>
                    <a:pt x="156" y="736"/>
                    <a:pt x="155" y="737"/>
                  </a:cubicBezTo>
                  <a:cubicBezTo>
                    <a:pt x="156" y="738"/>
                    <a:pt x="157" y="738"/>
                    <a:pt x="158" y="739"/>
                  </a:cubicBezTo>
                  <a:cubicBezTo>
                    <a:pt x="155" y="740"/>
                    <a:pt x="155" y="744"/>
                    <a:pt x="153" y="746"/>
                  </a:cubicBezTo>
                  <a:cubicBezTo>
                    <a:pt x="157" y="748"/>
                    <a:pt x="154" y="750"/>
                    <a:pt x="155" y="752"/>
                  </a:cubicBezTo>
                  <a:cubicBezTo>
                    <a:pt x="156" y="754"/>
                    <a:pt x="158" y="754"/>
                    <a:pt x="160" y="755"/>
                  </a:cubicBezTo>
                  <a:cubicBezTo>
                    <a:pt x="163" y="758"/>
                    <a:pt x="167" y="763"/>
                    <a:pt x="169" y="766"/>
                  </a:cubicBezTo>
                  <a:cubicBezTo>
                    <a:pt x="172" y="770"/>
                    <a:pt x="171" y="773"/>
                    <a:pt x="173" y="776"/>
                  </a:cubicBezTo>
                  <a:cubicBezTo>
                    <a:pt x="175" y="781"/>
                    <a:pt x="179" y="784"/>
                    <a:pt x="179" y="790"/>
                  </a:cubicBezTo>
                  <a:cubicBezTo>
                    <a:pt x="180" y="793"/>
                    <a:pt x="177" y="792"/>
                    <a:pt x="178" y="795"/>
                  </a:cubicBezTo>
                  <a:cubicBezTo>
                    <a:pt x="189" y="808"/>
                    <a:pt x="172" y="814"/>
                    <a:pt x="173" y="829"/>
                  </a:cubicBezTo>
                  <a:cubicBezTo>
                    <a:pt x="171" y="831"/>
                    <a:pt x="170" y="832"/>
                    <a:pt x="169" y="835"/>
                  </a:cubicBezTo>
                  <a:cubicBezTo>
                    <a:pt x="169" y="854"/>
                    <a:pt x="180" y="862"/>
                    <a:pt x="186" y="875"/>
                  </a:cubicBezTo>
                  <a:cubicBezTo>
                    <a:pt x="183" y="901"/>
                    <a:pt x="201" y="917"/>
                    <a:pt x="207" y="940"/>
                  </a:cubicBezTo>
                  <a:cubicBezTo>
                    <a:pt x="208" y="942"/>
                    <a:pt x="204" y="941"/>
                    <a:pt x="205" y="943"/>
                  </a:cubicBezTo>
                  <a:cubicBezTo>
                    <a:pt x="207" y="946"/>
                    <a:pt x="209" y="948"/>
                    <a:pt x="207" y="952"/>
                  </a:cubicBezTo>
                  <a:cubicBezTo>
                    <a:pt x="212" y="954"/>
                    <a:pt x="213" y="954"/>
                    <a:pt x="216" y="957"/>
                  </a:cubicBezTo>
                  <a:cubicBezTo>
                    <a:pt x="225" y="954"/>
                    <a:pt x="237" y="949"/>
                    <a:pt x="244" y="953"/>
                  </a:cubicBezTo>
                  <a:cubicBezTo>
                    <a:pt x="248" y="950"/>
                    <a:pt x="252" y="952"/>
                    <a:pt x="257" y="950"/>
                  </a:cubicBezTo>
                  <a:cubicBezTo>
                    <a:pt x="272" y="944"/>
                    <a:pt x="278" y="924"/>
                    <a:pt x="291" y="915"/>
                  </a:cubicBezTo>
                  <a:cubicBezTo>
                    <a:pt x="291" y="910"/>
                    <a:pt x="294" y="904"/>
                    <a:pt x="294" y="899"/>
                  </a:cubicBezTo>
                  <a:cubicBezTo>
                    <a:pt x="294" y="897"/>
                    <a:pt x="291" y="898"/>
                    <a:pt x="291" y="896"/>
                  </a:cubicBezTo>
                  <a:cubicBezTo>
                    <a:pt x="296" y="891"/>
                    <a:pt x="305" y="890"/>
                    <a:pt x="309" y="885"/>
                  </a:cubicBezTo>
                  <a:cubicBezTo>
                    <a:pt x="309" y="875"/>
                    <a:pt x="307" y="867"/>
                    <a:pt x="304" y="860"/>
                  </a:cubicBezTo>
                  <a:cubicBezTo>
                    <a:pt x="308" y="856"/>
                    <a:pt x="312" y="849"/>
                    <a:pt x="319" y="844"/>
                  </a:cubicBezTo>
                  <a:cubicBezTo>
                    <a:pt x="327" y="840"/>
                    <a:pt x="335" y="838"/>
                    <a:pt x="338" y="831"/>
                  </a:cubicBezTo>
                  <a:cubicBezTo>
                    <a:pt x="342" y="823"/>
                    <a:pt x="335" y="816"/>
                    <a:pt x="337" y="807"/>
                  </a:cubicBezTo>
                  <a:cubicBezTo>
                    <a:pt x="337" y="805"/>
                    <a:pt x="339" y="804"/>
                    <a:pt x="338" y="802"/>
                  </a:cubicBezTo>
                  <a:cubicBezTo>
                    <a:pt x="334" y="799"/>
                    <a:pt x="331" y="796"/>
                    <a:pt x="331" y="789"/>
                  </a:cubicBezTo>
                  <a:cubicBezTo>
                    <a:pt x="331" y="787"/>
                    <a:pt x="333" y="782"/>
                    <a:pt x="333" y="781"/>
                  </a:cubicBezTo>
                  <a:cubicBezTo>
                    <a:pt x="332" y="778"/>
                    <a:pt x="329" y="778"/>
                    <a:pt x="329" y="775"/>
                  </a:cubicBezTo>
                  <a:cubicBezTo>
                    <a:pt x="328" y="770"/>
                    <a:pt x="331" y="769"/>
                    <a:pt x="333" y="767"/>
                  </a:cubicBezTo>
                  <a:cubicBezTo>
                    <a:pt x="338" y="759"/>
                    <a:pt x="337" y="754"/>
                    <a:pt x="344" y="752"/>
                  </a:cubicBezTo>
                  <a:cubicBezTo>
                    <a:pt x="347" y="738"/>
                    <a:pt x="362" y="735"/>
                    <a:pt x="371" y="726"/>
                  </a:cubicBezTo>
                  <a:cubicBezTo>
                    <a:pt x="380" y="718"/>
                    <a:pt x="386" y="704"/>
                    <a:pt x="392" y="693"/>
                  </a:cubicBezTo>
                  <a:cubicBezTo>
                    <a:pt x="396" y="686"/>
                    <a:pt x="402" y="678"/>
                    <a:pt x="399" y="670"/>
                  </a:cubicBezTo>
                  <a:cubicBezTo>
                    <a:pt x="385" y="675"/>
                    <a:pt x="374" y="675"/>
                    <a:pt x="359" y="679"/>
                  </a:cubicBezTo>
                  <a:cubicBezTo>
                    <a:pt x="357" y="675"/>
                    <a:pt x="355" y="673"/>
                    <a:pt x="351" y="671"/>
                  </a:cubicBezTo>
                  <a:cubicBezTo>
                    <a:pt x="352" y="670"/>
                    <a:pt x="355" y="671"/>
                    <a:pt x="355" y="668"/>
                  </a:cubicBezTo>
                  <a:cubicBezTo>
                    <a:pt x="353" y="664"/>
                    <a:pt x="348" y="664"/>
                    <a:pt x="347" y="658"/>
                  </a:cubicBezTo>
                  <a:cubicBezTo>
                    <a:pt x="341" y="658"/>
                    <a:pt x="337" y="647"/>
                    <a:pt x="333" y="650"/>
                  </a:cubicBezTo>
                  <a:cubicBezTo>
                    <a:pt x="329" y="641"/>
                    <a:pt x="328" y="631"/>
                    <a:pt x="319" y="627"/>
                  </a:cubicBezTo>
                  <a:cubicBezTo>
                    <a:pt x="319" y="616"/>
                    <a:pt x="317" y="606"/>
                    <a:pt x="310" y="602"/>
                  </a:cubicBezTo>
                  <a:cubicBezTo>
                    <a:pt x="308" y="600"/>
                    <a:pt x="309" y="598"/>
                    <a:pt x="310" y="596"/>
                  </a:cubicBezTo>
                  <a:cubicBezTo>
                    <a:pt x="301" y="587"/>
                    <a:pt x="297" y="572"/>
                    <a:pt x="291" y="559"/>
                  </a:cubicBezTo>
                  <a:cubicBezTo>
                    <a:pt x="295" y="563"/>
                    <a:pt x="295" y="571"/>
                    <a:pt x="301" y="572"/>
                  </a:cubicBezTo>
                  <a:cubicBezTo>
                    <a:pt x="302" y="572"/>
                    <a:pt x="301" y="569"/>
                    <a:pt x="303" y="569"/>
                  </a:cubicBezTo>
                  <a:cubicBezTo>
                    <a:pt x="309" y="576"/>
                    <a:pt x="317" y="583"/>
                    <a:pt x="317" y="593"/>
                  </a:cubicBezTo>
                  <a:cubicBezTo>
                    <a:pt x="328" y="596"/>
                    <a:pt x="325" y="605"/>
                    <a:pt x="329" y="614"/>
                  </a:cubicBezTo>
                  <a:cubicBezTo>
                    <a:pt x="330" y="619"/>
                    <a:pt x="335" y="620"/>
                    <a:pt x="338" y="624"/>
                  </a:cubicBezTo>
                  <a:cubicBezTo>
                    <a:pt x="340" y="626"/>
                    <a:pt x="340" y="630"/>
                    <a:pt x="342" y="633"/>
                  </a:cubicBezTo>
                  <a:cubicBezTo>
                    <a:pt x="345" y="638"/>
                    <a:pt x="349" y="640"/>
                    <a:pt x="350" y="644"/>
                  </a:cubicBezTo>
                  <a:cubicBezTo>
                    <a:pt x="352" y="651"/>
                    <a:pt x="351" y="658"/>
                    <a:pt x="353" y="665"/>
                  </a:cubicBezTo>
                  <a:cubicBezTo>
                    <a:pt x="358" y="669"/>
                    <a:pt x="364" y="665"/>
                    <a:pt x="369" y="662"/>
                  </a:cubicBezTo>
                  <a:cubicBezTo>
                    <a:pt x="377" y="663"/>
                    <a:pt x="378" y="657"/>
                    <a:pt x="385" y="658"/>
                  </a:cubicBezTo>
                  <a:cubicBezTo>
                    <a:pt x="389" y="653"/>
                    <a:pt x="397" y="653"/>
                    <a:pt x="404" y="650"/>
                  </a:cubicBezTo>
                  <a:cubicBezTo>
                    <a:pt x="406" y="642"/>
                    <a:pt x="416" y="640"/>
                    <a:pt x="423" y="639"/>
                  </a:cubicBezTo>
                  <a:cubicBezTo>
                    <a:pt x="424" y="638"/>
                    <a:pt x="422" y="635"/>
                    <a:pt x="424" y="635"/>
                  </a:cubicBezTo>
                  <a:cubicBezTo>
                    <a:pt x="430" y="636"/>
                    <a:pt x="430" y="627"/>
                    <a:pt x="438" y="628"/>
                  </a:cubicBezTo>
                  <a:cubicBezTo>
                    <a:pt x="437" y="625"/>
                    <a:pt x="438" y="623"/>
                    <a:pt x="438" y="619"/>
                  </a:cubicBezTo>
                  <a:cubicBezTo>
                    <a:pt x="445" y="618"/>
                    <a:pt x="447" y="612"/>
                    <a:pt x="450" y="606"/>
                  </a:cubicBezTo>
                  <a:cubicBezTo>
                    <a:pt x="443" y="598"/>
                    <a:pt x="426" y="597"/>
                    <a:pt x="429" y="582"/>
                  </a:cubicBezTo>
                  <a:cubicBezTo>
                    <a:pt x="422" y="588"/>
                    <a:pt x="419" y="599"/>
                    <a:pt x="402" y="596"/>
                  </a:cubicBezTo>
                  <a:cubicBezTo>
                    <a:pt x="397" y="593"/>
                    <a:pt x="395" y="588"/>
                    <a:pt x="393" y="582"/>
                  </a:cubicBezTo>
                  <a:cubicBezTo>
                    <a:pt x="394" y="581"/>
                    <a:pt x="394" y="579"/>
                    <a:pt x="394" y="577"/>
                  </a:cubicBezTo>
                  <a:cubicBezTo>
                    <a:pt x="386" y="574"/>
                    <a:pt x="383" y="566"/>
                    <a:pt x="381" y="558"/>
                  </a:cubicBezTo>
                  <a:cubicBezTo>
                    <a:pt x="385" y="558"/>
                    <a:pt x="386" y="557"/>
                    <a:pt x="387" y="555"/>
                  </a:cubicBezTo>
                  <a:cubicBezTo>
                    <a:pt x="395" y="558"/>
                    <a:pt x="397" y="566"/>
                    <a:pt x="401" y="572"/>
                  </a:cubicBezTo>
                  <a:cubicBezTo>
                    <a:pt x="408" y="574"/>
                    <a:pt x="412" y="580"/>
                    <a:pt x="420" y="582"/>
                  </a:cubicBezTo>
                  <a:cubicBezTo>
                    <a:pt x="422" y="579"/>
                    <a:pt x="427" y="575"/>
                    <a:pt x="432" y="577"/>
                  </a:cubicBezTo>
                  <a:cubicBezTo>
                    <a:pt x="430" y="587"/>
                    <a:pt x="440" y="585"/>
                    <a:pt x="444" y="589"/>
                  </a:cubicBezTo>
                  <a:cubicBezTo>
                    <a:pt x="458" y="589"/>
                    <a:pt x="474" y="591"/>
                    <a:pt x="488" y="587"/>
                  </a:cubicBezTo>
                  <a:cubicBezTo>
                    <a:pt x="492" y="596"/>
                    <a:pt x="497" y="604"/>
                    <a:pt x="509" y="605"/>
                  </a:cubicBezTo>
                  <a:cubicBezTo>
                    <a:pt x="507" y="607"/>
                    <a:pt x="502" y="605"/>
                    <a:pt x="500" y="607"/>
                  </a:cubicBezTo>
                  <a:cubicBezTo>
                    <a:pt x="503" y="617"/>
                    <a:pt x="522" y="623"/>
                    <a:pt x="523" y="609"/>
                  </a:cubicBezTo>
                  <a:cubicBezTo>
                    <a:pt x="523" y="613"/>
                    <a:pt x="523" y="616"/>
                    <a:pt x="526" y="617"/>
                  </a:cubicBezTo>
                  <a:cubicBezTo>
                    <a:pt x="524" y="618"/>
                    <a:pt x="523" y="620"/>
                    <a:pt x="523" y="622"/>
                  </a:cubicBezTo>
                  <a:cubicBezTo>
                    <a:pt x="524" y="642"/>
                    <a:pt x="533" y="653"/>
                    <a:pt x="537" y="670"/>
                  </a:cubicBezTo>
                  <a:cubicBezTo>
                    <a:pt x="546" y="674"/>
                    <a:pt x="542" y="691"/>
                    <a:pt x="553" y="694"/>
                  </a:cubicBezTo>
                  <a:cubicBezTo>
                    <a:pt x="557" y="691"/>
                    <a:pt x="558" y="686"/>
                    <a:pt x="563" y="685"/>
                  </a:cubicBezTo>
                  <a:cubicBezTo>
                    <a:pt x="560" y="684"/>
                    <a:pt x="563" y="679"/>
                    <a:pt x="567" y="680"/>
                  </a:cubicBezTo>
                  <a:cubicBezTo>
                    <a:pt x="563" y="675"/>
                    <a:pt x="569" y="668"/>
                    <a:pt x="569" y="662"/>
                  </a:cubicBezTo>
                  <a:cubicBezTo>
                    <a:pt x="570" y="657"/>
                    <a:pt x="564" y="646"/>
                    <a:pt x="573" y="648"/>
                  </a:cubicBezTo>
                  <a:cubicBezTo>
                    <a:pt x="573" y="644"/>
                    <a:pt x="578" y="645"/>
                    <a:pt x="580" y="643"/>
                  </a:cubicBezTo>
                  <a:cubicBezTo>
                    <a:pt x="584" y="635"/>
                    <a:pt x="594" y="632"/>
                    <a:pt x="598" y="624"/>
                  </a:cubicBezTo>
                  <a:cubicBezTo>
                    <a:pt x="604" y="624"/>
                    <a:pt x="608" y="619"/>
                    <a:pt x="607" y="614"/>
                  </a:cubicBezTo>
                  <a:cubicBezTo>
                    <a:pt x="612" y="611"/>
                    <a:pt x="614" y="612"/>
                    <a:pt x="619" y="613"/>
                  </a:cubicBezTo>
                  <a:cubicBezTo>
                    <a:pt x="622" y="611"/>
                    <a:pt x="624" y="609"/>
                    <a:pt x="626" y="611"/>
                  </a:cubicBezTo>
                  <a:cubicBezTo>
                    <a:pt x="628" y="609"/>
                    <a:pt x="629" y="608"/>
                    <a:pt x="629" y="605"/>
                  </a:cubicBezTo>
                  <a:cubicBezTo>
                    <a:pt x="636" y="605"/>
                    <a:pt x="634" y="613"/>
                    <a:pt x="637" y="617"/>
                  </a:cubicBezTo>
                  <a:cubicBezTo>
                    <a:pt x="639" y="621"/>
                    <a:pt x="643" y="621"/>
                    <a:pt x="646" y="624"/>
                  </a:cubicBezTo>
                  <a:cubicBezTo>
                    <a:pt x="646" y="626"/>
                    <a:pt x="644" y="626"/>
                    <a:pt x="644" y="627"/>
                  </a:cubicBezTo>
                  <a:cubicBezTo>
                    <a:pt x="652" y="628"/>
                    <a:pt x="650" y="640"/>
                    <a:pt x="648" y="647"/>
                  </a:cubicBezTo>
                  <a:cubicBezTo>
                    <a:pt x="652" y="644"/>
                    <a:pt x="652" y="647"/>
                    <a:pt x="656" y="648"/>
                  </a:cubicBezTo>
                  <a:cubicBezTo>
                    <a:pt x="658" y="644"/>
                    <a:pt x="664" y="644"/>
                    <a:pt x="665" y="638"/>
                  </a:cubicBezTo>
                  <a:cubicBezTo>
                    <a:pt x="667" y="647"/>
                    <a:pt x="672" y="656"/>
                    <a:pt x="674" y="665"/>
                  </a:cubicBezTo>
                  <a:cubicBezTo>
                    <a:pt x="676" y="675"/>
                    <a:pt x="671" y="683"/>
                    <a:pt x="671" y="693"/>
                  </a:cubicBezTo>
                  <a:cubicBezTo>
                    <a:pt x="682" y="696"/>
                    <a:pt x="685" y="713"/>
                    <a:pt x="690" y="725"/>
                  </a:cubicBezTo>
                  <a:cubicBezTo>
                    <a:pt x="696" y="727"/>
                    <a:pt x="698" y="733"/>
                    <a:pt x="707" y="732"/>
                  </a:cubicBezTo>
                  <a:cubicBezTo>
                    <a:pt x="700" y="720"/>
                    <a:pt x="704" y="701"/>
                    <a:pt x="686" y="699"/>
                  </a:cubicBezTo>
                  <a:cubicBezTo>
                    <a:pt x="685" y="694"/>
                    <a:pt x="684" y="690"/>
                    <a:pt x="682" y="685"/>
                  </a:cubicBezTo>
                  <a:cubicBezTo>
                    <a:pt x="681" y="683"/>
                    <a:pt x="679" y="687"/>
                    <a:pt x="678" y="685"/>
                  </a:cubicBezTo>
                  <a:cubicBezTo>
                    <a:pt x="678" y="678"/>
                    <a:pt x="680" y="674"/>
                    <a:pt x="683" y="670"/>
                  </a:cubicBezTo>
                  <a:cubicBezTo>
                    <a:pt x="683" y="666"/>
                    <a:pt x="681" y="661"/>
                    <a:pt x="687" y="661"/>
                  </a:cubicBezTo>
                  <a:cubicBezTo>
                    <a:pt x="687" y="663"/>
                    <a:pt x="686" y="664"/>
                    <a:pt x="686" y="666"/>
                  </a:cubicBezTo>
                  <a:cubicBezTo>
                    <a:pt x="693" y="667"/>
                    <a:pt x="699" y="668"/>
                    <a:pt x="699" y="676"/>
                  </a:cubicBezTo>
                  <a:cubicBezTo>
                    <a:pt x="702" y="676"/>
                    <a:pt x="703" y="675"/>
                    <a:pt x="703" y="679"/>
                  </a:cubicBezTo>
                  <a:cubicBezTo>
                    <a:pt x="706" y="679"/>
                    <a:pt x="707" y="679"/>
                    <a:pt x="710" y="681"/>
                  </a:cubicBezTo>
                  <a:cubicBezTo>
                    <a:pt x="711" y="683"/>
                    <a:pt x="710" y="688"/>
                    <a:pt x="709" y="691"/>
                  </a:cubicBezTo>
                  <a:cubicBezTo>
                    <a:pt x="715" y="688"/>
                    <a:pt x="721" y="685"/>
                    <a:pt x="722" y="679"/>
                  </a:cubicBezTo>
                  <a:cubicBezTo>
                    <a:pt x="724" y="679"/>
                    <a:pt x="724" y="680"/>
                    <a:pt x="726" y="680"/>
                  </a:cubicBezTo>
                  <a:cubicBezTo>
                    <a:pt x="728" y="676"/>
                    <a:pt x="733" y="676"/>
                    <a:pt x="736" y="672"/>
                  </a:cubicBezTo>
                  <a:cubicBezTo>
                    <a:pt x="735" y="668"/>
                    <a:pt x="736" y="666"/>
                    <a:pt x="737" y="663"/>
                  </a:cubicBezTo>
                  <a:cubicBezTo>
                    <a:pt x="736" y="645"/>
                    <a:pt x="721" y="641"/>
                    <a:pt x="715" y="627"/>
                  </a:cubicBezTo>
                  <a:cubicBezTo>
                    <a:pt x="720" y="619"/>
                    <a:pt x="729" y="609"/>
                    <a:pt x="738" y="613"/>
                  </a:cubicBezTo>
                  <a:cubicBezTo>
                    <a:pt x="737" y="616"/>
                    <a:pt x="737" y="621"/>
                    <a:pt x="742" y="620"/>
                  </a:cubicBezTo>
                  <a:cubicBezTo>
                    <a:pt x="744" y="618"/>
                    <a:pt x="740" y="616"/>
                    <a:pt x="742" y="614"/>
                  </a:cubicBezTo>
                  <a:cubicBezTo>
                    <a:pt x="749" y="612"/>
                    <a:pt x="759" y="613"/>
                    <a:pt x="761" y="605"/>
                  </a:cubicBezTo>
                  <a:cubicBezTo>
                    <a:pt x="771" y="607"/>
                    <a:pt x="782" y="603"/>
                    <a:pt x="787" y="593"/>
                  </a:cubicBezTo>
                  <a:cubicBezTo>
                    <a:pt x="798" y="591"/>
                    <a:pt x="796" y="574"/>
                    <a:pt x="807" y="569"/>
                  </a:cubicBezTo>
                  <a:cubicBezTo>
                    <a:pt x="807" y="563"/>
                    <a:pt x="808" y="562"/>
                    <a:pt x="809" y="558"/>
                  </a:cubicBezTo>
                  <a:cubicBezTo>
                    <a:pt x="806" y="558"/>
                    <a:pt x="805" y="555"/>
                    <a:pt x="803" y="554"/>
                  </a:cubicBezTo>
                  <a:cubicBezTo>
                    <a:pt x="805" y="554"/>
                    <a:pt x="806" y="553"/>
                    <a:pt x="808" y="553"/>
                  </a:cubicBezTo>
                  <a:cubicBezTo>
                    <a:pt x="808" y="548"/>
                    <a:pt x="806" y="548"/>
                    <a:pt x="808" y="545"/>
                  </a:cubicBezTo>
                  <a:cubicBezTo>
                    <a:pt x="802" y="539"/>
                    <a:pt x="800" y="529"/>
                    <a:pt x="793" y="523"/>
                  </a:cubicBezTo>
                  <a:cubicBezTo>
                    <a:pt x="795" y="520"/>
                    <a:pt x="798" y="519"/>
                    <a:pt x="799" y="515"/>
                  </a:cubicBezTo>
                  <a:cubicBezTo>
                    <a:pt x="799" y="516"/>
                    <a:pt x="799" y="517"/>
                    <a:pt x="801" y="516"/>
                  </a:cubicBezTo>
                  <a:cubicBezTo>
                    <a:pt x="802" y="511"/>
                    <a:pt x="807" y="509"/>
                    <a:pt x="812" y="511"/>
                  </a:cubicBezTo>
                  <a:cubicBezTo>
                    <a:pt x="812" y="508"/>
                    <a:pt x="813" y="508"/>
                    <a:pt x="813" y="506"/>
                  </a:cubicBezTo>
                  <a:cubicBezTo>
                    <a:pt x="807" y="507"/>
                    <a:pt x="805" y="504"/>
                    <a:pt x="802" y="502"/>
                  </a:cubicBezTo>
                  <a:cubicBezTo>
                    <a:pt x="798" y="504"/>
                    <a:pt x="797" y="508"/>
                    <a:pt x="793" y="507"/>
                  </a:cubicBezTo>
                  <a:cubicBezTo>
                    <a:pt x="790" y="505"/>
                    <a:pt x="794" y="503"/>
                    <a:pt x="792" y="501"/>
                  </a:cubicBezTo>
                  <a:cubicBezTo>
                    <a:pt x="787" y="501"/>
                    <a:pt x="782" y="497"/>
                    <a:pt x="786" y="493"/>
                  </a:cubicBezTo>
                  <a:cubicBezTo>
                    <a:pt x="794" y="496"/>
                    <a:pt x="799" y="483"/>
                    <a:pt x="806" y="480"/>
                  </a:cubicBezTo>
                  <a:cubicBezTo>
                    <a:pt x="808" y="481"/>
                    <a:pt x="810" y="482"/>
                    <a:pt x="811" y="483"/>
                  </a:cubicBezTo>
                  <a:cubicBezTo>
                    <a:pt x="805" y="487"/>
                    <a:pt x="804" y="493"/>
                    <a:pt x="806" y="497"/>
                  </a:cubicBezTo>
                  <a:cubicBezTo>
                    <a:pt x="810" y="491"/>
                    <a:pt x="822" y="485"/>
                    <a:pt x="829" y="492"/>
                  </a:cubicBezTo>
                  <a:cubicBezTo>
                    <a:pt x="829" y="497"/>
                    <a:pt x="827" y="496"/>
                    <a:pt x="826" y="501"/>
                  </a:cubicBezTo>
                  <a:cubicBezTo>
                    <a:pt x="826" y="503"/>
                    <a:pt x="829" y="504"/>
                    <a:pt x="830" y="506"/>
                  </a:cubicBezTo>
                  <a:cubicBezTo>
                    <a:pt x="831" y="505"/>
                    <a:pt x="830" y="503"/>
                    <a:pt x="832" y="503"/>
                  </a:cubicBezTo>
                  <a:cubicBezTo>
                    <a:pt x="833" y="507"/>
                    <a:pt x="837" y="503"/>
                    <a:pt x="838" y="509"/>
                  </a:cubicBezTo>
                  <a:cubicBezTo>
                    <a:pt x="835" y="508"/>
                    <a:pt x="834" y="508"/>
                    <a:pt x="833" y="511"/>
                  </a:cubicBezTo>
                  <a:cubicBezTo>
                    <a:pt x="840" y="514"/>
                    <a:pt x="831" y="523"/>
                    <a:pt x="836" y="529"/>
                  </a:cubicBezTo>
                  <a:cubicBezTo>
                    <a:pt x="841" y="522"/>
                    <a:pt x="853" y="527"/>
                    <a:pt x="854" y="516"/>
                  </a:cubicBezTo>
                  <a:cubicBezTo>
                    <a:pt x="851" y="515"/>
                    <a:pt x="854" y="509"/>
                    <a:pt x="853" y="507"/>
                  </a:cubicBezTo>
                  <a:cubicBezTo>
                    <a:pt x="850" y="501"/>
                    <a:pt x="845" y="497"/>
                    <a:pt x="842" y="491"/>
                  </a:cubicBezTo>
                  <a:cubicBezTo>
                    <a:pt x="845" y="484"/>
                    <a:pt x="857" y="485"/>
                    <a:pt x="855" y="473"/>
                  </a:cubicBezTo>
                  <a:cubicBezTo>
                    <a:pt x="860" y="470"/>
                    <a:pt x="863" y="464"/>
                    <a:pt x="869" y="463"/>
                  </a:cubicBezTo>
                  <a:cubicBezTo>
                    <a:pt x="871" y="464"/>
                    <a:pt x="872" y="466"/>
                    <a:pt x="874" y="467"/>
                  </a:cubicBezTo>
                  <a:cubicBezTo>
                    <a:pt x="895" y="457"/>
                    <a:pt x="902" y="434"/>
                    <a:pt x="916" y="417"/>
                  </a:cubicBezTo>
                  <a:cubicBezTo>
                    <a:pt x="919" y="405"/>
                    <a:pt x="916" y="393"/>
                    <a:pt x="923" y="385"/>
                  </a:cubicBezTo>
                  <a:cubicBezTo>
                    <a:pt x="932" y="403"/>
                    <a:pt x="919" y="425"/>
                    <a:pt x="926" y="441"/>
                  </a:cubicBezTo>
                  <a:cubicBezTo>
                    <a:pt x="928" y="438"/>
                    <a:pt x="928" y="435"/>
                    <a:pt x="930" y="433"/>
                  </a:cubicBezTo>
                  <a:cubicBezTo>
                    <a:pt x="933" y="434"/>
                    <a:pt x="932" y="439"/>
                    <a:pt x="934" y="441"/>
                  </a:cubicBezTo>
                  <a:cubicBezTo>
                    <a:pt x="939" y="431"/>
                    <a:pt x="924" y="421"/>
                    <a:pt x="934" y="411"/>
                  </a:cubicBezTo>
                  <a:cubicBezTo>
                    <a:pt x="937" y="411"/>
                    <a:pt x="939" y="416"/>
                    <a:pt x="942" y="414"/>
                  </a:cubicBezTo>
                  <a:cubicBezTo>
                    <a:pt x="934" y="402"/>
                    <a:pt x="934" y="385"/>
                    <a:pt x="931" y="370"/>
                  </a:cubicBezTo>
                  <a:cubicBezTo>
                    <a:pt x="928" y="371"/>
                    <a:pt x="927" y="373"/>
                    <a:pt x="924" y="373"/>
                  </a:cubicBezTo>
                  <a:cubicBezTo>
                    <a:pt x="924" y="376"/>
                    <a:pt x="925" y="381"/>
                    <a:pt x="922" y="383"/>
                  </a:cubicBezTo>
                  <a:cubicBezTo>
                    <a:pt x="921" y="380"/>
                    <a:pt x="921" y="378"/>
                    <a:pt x="922" y="375"/>
                  </a:cubicBezTo>
                  <a:cubicBezTo>
                    <a:pt x="916" y="371"/>
                    <a:pt x="916" y="362"/>
                    <a:pt x="905" y="364"/>
                  </a:cubicBezTo>
                  <a:cubicBezTo>
                    <a:pt x="905" y="368"/>
                    <a:pt x="904" y="371"/>
                    <a:pt x="899" y="371"/>
                  </a:cubicBezTo>
                  <a:cubicBezTo>
                    <a:pt x="899" y="369"/>
                    <a:pt x="901" y="369"/>
                    <a:pt x="901" y="367"/>
                  </a:cubicBezTo>
                  <a:cubicBezTo>
                    <a:pt x="897" y="365"/>
                    <a:pt x="897" y="368"/>
                    <a:pt x="894" y="368"/>
                  </a:cubicBezTo>
                  <a:cubicBezTo>
                    <a:pt x="895" y="366"/>
                    <a:pt x="895" y="364"/>
                    <a:pt x="895" y="361"/>
                  </a:cubicBezTo>
                  <a:cubicBezTo>
                    <a:pt x="893" y="359"/>
                    <a:pt x="888" y="362"/>
                    <a:pt x="886" y="360"/>
                  </a:cubicBezTo>
                  <a:cubicBezTo>
                    <a:pt x="893" y="350"/>
                    <a:pt x="907" y="339"/>
                    <a:pt x="916" y="328"/>
                  </a:cubicBezTo>
                  <a:cubicBezTo>
                    <a:pt x="921" y="323"/>
                    <a:pt x="924" y="313"/>
                    <a:pt x="932" y="311"/>
                  </a:cubicBezTo>
                  <a:cubicBezTo>
                    <a:pt x="937" y="310"/>
                    <a:pt x="941" y="312"/>
                    <a:pt x="946" y="310"/>
                  </a:cubicBezTo>
                  <a:cubicBezTo>
                    <a:pt x="946" y="313"/>
                    <a:pt x="946" y="315"/>
                    <a:pt x="949" y="314"/>
                  </a:cubicBezTo>
                  <a:cubicBezTo>
                    <a:pt x="951" y="309"/>
                    <a:pt x="960" y="312"/>
                    <a:pt x="965" y="313"/>
                  </a:cubicBezTo>
                  <a:cubicBezTo>
                    <a:pt x="966" y="311"/>
                    <a:pt x="965" y="307"/>
                    <a:pt x="969" y="307"/>
                  </a:cubicBezTo>
                  <a:cubicBezTo>
                    <a:pt x="972" y="312"/>
                    <a:pt x="981" y="306"/>
                    <a:pt x="981" y="312"/>
                  </a:cubicBezTo>
                  <a:cubicBezTo>
                    <a:pt x="980" y="313"/>
                    <a:pt x="977" y="313"/>
                    <a:pt x="978" y="317"/>
                  </a:cubicBezTo>
                  <a:cubicBezTo>
                    <a:pt x="986" y="316"/>
                    <a:pt x="994" y="317"/>
                    <a:pt x="1002" y="311"/>
                  </a:cubicBezTo>
                  <a:cubicBezTo>
                    <a:pt x="1002" y="308"/>
                    <a:pt x="998" y="309"/>
                    <a:pt x="996" y="308"/>
                  </a:cubicBezTo>
                  <a:cubicBezTo>
                    <a:pt x="998" y="297"/>
                    <a:pt x="1010" y="296"/>
                    <a:pt x="1011" y="285"/>
                  </a:cubicBezTo>
                  <a:cubicBezTo>
                    <a:pt x="1015" y="283"/>
                    <a:pt x="1025" y="279"/>
                    <a:pt x="1027" y="285"/>
                  </a:cubicBezTo>
                  <a:cubicBezTo>
                    <a:pt x="1027" y="284"/>
                    <a:pt x="1030" y="281"/>
                    <a:pt x="1030" y="283"/>
                  </a:cubicBezTo>
                  <a:cubicBezTo>
                    <a:pt x="1027" y="289"/>
                    <a:pt x="1030" y="293"/>
                    <a:pt x="1032" y="296"/>
                  </a:cubicBezTo>
                  <a:cubicBezTo>
                    <a:pt x="1037" y="293"/>
                    <a:pt x="1039" y="285"/>
                    <a:pt x="1047" y="284"/>
                  </a:cubicBezTo>
                  <a:cubicBezTo>
                    <a:pt x="1046" y="276"/>
                    <a:pt x="1052" y="269"/>
                    <a:pt x="1059" y="274"/>
                  </a:cubicBezTo>
                  <a:cubicBezTo>
                    <a:pt x="1057" y="274"/>
                    <a:pt x="1055" y="274"/>
                    <a:pt x="1054" y="275"/>
                  </a:cubicBezTo>
                  <a:cubicBezTo>
                    <a:pt x="1051" y="281"/>
                    <a:pt x="1051" y="287"/>
                    <a:pt x="1050" y="293"/>
                  </a:cubicBezTo>
                  <a:cubicBezTo>
                    <a:pt x="1038" y="296"/>
                    <a:pt x="1037" y="309"/>
                    <a:pt x="1027" y="313"/>
                  </a:cubicBezTo>
                  <a:cubicBezTo>
                    <a:pt x="1026" y="322"/>
                    <a:pt x="1018" y="325"/>
                    <a:pt x="1011" y="328"/>
                  </a:cubicBezTo>
                  <a:cubicBezTo>
                    <a:pt x="1014" y="335"/>
                    <a:pt x="1006" y="337"/>
                    <a:pt x="1004" y="342"/>
                  </a:cubicBezTo>
                  <a:cubicBezTo>
                    <a:pt x="998" y="359"/>
                    <a:pt x="1009" y="382"/>
                    <a:pt x="1012" y="396"/>
                  </a:cubicBezTo>
                  <a:cubicBezTo>
                    <a:pt x="1016" y="390"/>
                    <a:pt x="1023" y="388"/>
                    <a:pt x="1023" y="378"/>
                  </a:cubicBezTo>
                  <a:cubicBezTo>
                    <a:pt x="1025" y="376"/>
                    <a:pt x="1028" y="375"/>
                    <a:pt x="1031" y="374"/>
                  </a:cubicBezTo>
                  <a:cubicBezTo>
                    <a:pt x="1025" y="359"/>
                    <a:pt x="1042" y="367"/>
                    <a:pt x="1043" y="357"/>
                  </a:cubicBezTo>
                  <a:cubicBezTo>
                    <a:pt x="1041" y="356"/>
                    <a:pt x="1040" y="354"/>
                    <a:pt x="1040" y="352"/>
                  </a:cubicBezTo>
                  <a:cubicBezTo>
                    <a:pt x="1042" y="351"/>
                    <a:pt x="1042" y="348"/>
                    <a:pt x="1043" y="345"/>
                  </a:cubicBezTo>
                  <a:cubicBezTo>
                    <a:pt x="1045" y="345"/>
                    <a:pt x="1045" y="348"/>
                    <a:pt x="1048" y="347"/>
                  </a:cubicBezTo>
                  <a:cubicBezTo>
                    <a:pt x="1053" y="343"/>
                    <a:pt x="1047" y="339"/>
                    <a:pt x="1046" y="335"/>
                  </a:cubicBezTo>
                  <a:cubicBezTo>
                    <a:pt x="1047" y="332"/>
                    <a:pt x="1050" y="332"/>
                    <a:pt x="1050" y="328"/>
                  </a:cubicBezTo>
                  <a:cubicBezTo>
                    <a:pt x="1049" y="326"/>
                    <a:pt x="1044" y="328"/>
                    <a:pt x="1042" y="326"/>
                  </a:cubicBezTo>
                  <a:cubicBezTo>
                    <a:pt x="1042" y="316"/>
                    <a:pt x="1052" y="315"/>
                    <a:pt x="1050" y="305"/>
                  </a:cubicBezTo>
                  <a:cubicBezTo>
                    <a:pt x="1052" y="305"/>
                    <a:pt x="1054" y="304"/>
                    <a:pt x="1055" y="302"/>
                  </a:cubicBezTo>
                  <a:cubicBezTo>
                    <a:pt x="1055" y="304"/>
                    <a:pt x="1055" y="306"/>
                    <a:pt x="1058" y="306"/>
                  </a:cubicBezTo>
                  <a:cubicBezTo>
                    <a:pt x="1060" y="304"/>
                    <a:pt x="1062" y="298"/>
                    <a:pt x="1065" y="300"/>
                  </a:cubicBezTo>
                  <a:cubicBezTo>
                    <a:pt x="1064" y="302"/>
                    <a:pt x="1064" y="304"/>
                    <a:pt x="1065" y="306"/>
                  </a:cubicBezTo>
                  <a:cubicBezTo>
                    <a:pt x="1071" y="303"/>
                    <a:pt x="1073" y="296"/>
                    <a:pt x="1084" y="297"/>
                  </a:cubicBezTo>
                  <a:cubicBezTo>
                    <a:pt x="1085" y="299"/>
                    <a:pt x="1086" y="303"/>
                    <a:pt x="1088" y="305"/>
                  </a:cubicBezTo>
                  <a:cubicBezTo>
                    <a:pt x="1100" y="292"/>
                    <a:pt x="1111" y="281"/>
                    <a:pt x="1128" y="274"/>
                  </a:cubicBezTo>
                  <a:cubicBezTo>
                    <a:pt x="1128" y="272"/>
                    <a:pt x="1128" y="271"/>
                    <a:pt x="1130" y="270"/>
                  </a:cubicBezTo>
                  <a:cubicBezTo>
                    <a:pt x="1130" y="274"/>
                    <a:pt x="1136" y="274"/>
                    <a:pt x="1140" y="275"/>
                  </a:cubicBezTo>
                  <a:cubicBezTo>
                    <a:pt x="1149" y="267"/>
                    <a:pt x="1135" y="260"/>
                    <a:pt x="1137" y="249"/>
                  </a:cubicBezTo>
                  <a:cubicBezTo>
                    <a:pt x="1135" y="248"/>
                    <a:pt x="1134" y="250"/>
                    <a:pt x="1132" y="250"/>
                  </a:cubicBezTo>
                  <a:cubicBezTo>
                    <a:pt x="1131" y="249"/>
                    <a:pt x="1130" y="247"/>
                    <a:pt x="1130" y="244"/>
                  </a:cubicBezTo>
                  <a:cubicBezTo>
                    <a:pt x="1128" y="242"/>
                    <a:pt x="1126" y="246"/>
                    <a:pt x="1125" y="244"/>
                  </a:cubicBezTo>
                  <a:cubicBezTo>
                    <a:pt x="1126" y="243"/>
                    <a:pt x="1128" y="243"/>
                    <a:pt x="1130" y="242"/>
                  </a:cubicBezTo>
                  <a:cubicBezTo>
                    <a:pt x="1131" y="245"/>
                    <a:pt x="1133" y="246"/>
                    <a:pt x="1136" y="246"/>
                  </a:cubicBezTo>
                  <a:cubicBezTo>
                    <a:pt x="1147" y="244"/>
                    <a:pt x="1150" y="234"/>
                    <a:pt x="1154" y="225"/>
                  </a:cubicBezTo>
                  <a:cubicBezTo>
                    <a:pt x="1157" y="226"/>
                    <a:pt x="1155" y="230"/>
                    <a:pt x="1157" y="232"/>
                  </a:cubicBezTo>
                  <a:cubicBezTo>
                    <a:pt x="1162" y="233"/>
                    <a:pt x="1164" y="231"/>
                    <a:pt x="1168" y="230"/>
                  </a:cubicBezTo>
                  <a:cubicBezTo>
                    <a:pt x="1172" y="232"/>
                    <a:pt x="1170" y="242"/>
                    <a:pt x="1176" y="243"/>
                  </a:cubicBezTo>
                  <a:cubicBezTo>
                    <a:pt x="1178" y="240"/>
                    <a:pt x="1183" y="249"/>
                    <a:pt x="1188" y="247"/>
                  </a:cubicBezTo>
                  <a:cubicBezTo>
                    <a:pt x="1189" y="244"/>
                    <a:pt x="1188" y="242"/>
                    <a:pt x="1187" y="239"/>
                  </a:cubicBezTo>
                  <a:cubicBezTo>
                    <a:pt x="1189" y="239"/>
                    <a:pt x="1191" y="238"/>
                    <a:pt x="1192" y="238"/>
                  </a:cubicBezTo>
                  <a:cubicBezTo>
                    <a:pt x="1193" y="234"/>
                    <a:pt x="1191" y="233"/>
                    <a:pt x="1191" y="230"/>
                  </a:cubicBezTo>
                  <a:cubicBezTo>
                    <a:pt x="1193" y="232"/>
                    <a:pt x="1195" y="230"/>
                    <a:pt x="1199" y="231"/>
                  </a:cubicBezTo>
                  <a:cubicBezTo>
                    <a:pt x="1201" y="229"/>
                    <a:pt x="1201" y="222"/>
                    <a:pt x="1206" y="225"/>
                  </a:cubicBezTo>
                  <a:cubicBezTo>
                    <a:pt x="1204" y="218"/>
                    <a:pt x="1197" y="215"/>
                    <a:pt x="1193" y="210"/>
                  </a:cubicBezTo>
                  <a:close/>
                  <a:moveTo>
                    <a:pt x="261" y="482"/>
                  </a:moveTo>
                  <a:cubicBezTo>
                    <a:pt x="263" y="479"/>
                    <a:pt x="266" y="480"/>
                    <a:pt x="269" y="480"/>
                  </a:cubicBezTo>
                  <a:cubicBezTo>
                    <a:pt x="267" y="485"/>
                    <a:pt x="265" y="480"/>
                    <a:pt x="261" y="482"/>
                  </a:cubicBezTo>
                  <a:close/>
                  <a:moveTo>
                    <a:pt x="312" y="472"/>
                  </a:moveTo>
                  <a:cubicBezTo>
                    <a:pt x="309" y="471"/>
                    <a:pt x="310" y="473"/>
                    <a:pt x="307" y="473"/>
                  </a:cubicBezTo>
                  <a:cubicBezTo>
                    <a:pt x="308" y="470"/>
                    <a:pt x="306" y="471"/>
                    <a:pt x="306" y="469"/>
                  </a:cubicBezTo>
                  <a:cubicBezTo>
                    <a:pt x="299" y="472"/>
                    <a:pt x="288" y="469"/>
                    <a:pt x="282" y="477"/>
                  </a:cubicBezTo>
                  <a:cubicBezTo>
                    <a:pt x="277" y="476"/>
                    <a:pt x="272" y="476"/>
                    <a:pt x="267" y="474"/>
                  </a:cubicBezTo>
                  <a:cubicBezTo>
                    <a:pt x="265" y="472"/>
                    <a:pt x="265" y="468"/>
                    <a:pt x="263" y="467"/>
                  </a:cubicBezTo>
                  <a:cubicBezTo>
                    <a:pt x="266" y="467"/>
                    <a:pt x="263" y="459"/>
                    <a:pt x="268" y="460"/>
                  </a:cubicBezTo>
                  <a:cubicBezTo>
                    <a:pt x="268" y="455"/>
                    <a:pt x="270" y="453"/>
                    <a:pt x="271" y="449"/>
                  </a:cubicBezTo>
                  <a:cubicBezTo>
                    <a:pt x="273" y="449"/>
                    <a:pt x="274" y="449"/>
                    <a:pt x="275" y="448"/>
                  </a:cubicBezTo>
                  <a:cubicBezTo>
                    <a:pt x="275" y="446"/>
                    <a:pt x="277" y="443"/>
                    <a:pt x="274" y="442"/>
                  </a:cubicBezTo>
                  <a:cubicBezTo>
                    <a:pt x="279" y="439"/>
                    <a:pt x="280" y="433"/>
                    <a:pt x="287" y="432"/>
                  </a:cubicBezTo>
                  <a:cubicBezTo>
                    <a:pt x="285" y="437"/>
                    <a:pt x="291" y="438"/>
                    <a:pt x="296" y="438"/>
                  </a:cubicBezTo>
                  <a:cubicBezTo>
                    <a:pt x="295" y="440"/>
                    <a:pt x="289" y="441"/>
                    <a:pt x="291" y="444"/>
                  </a:cubicBezTo>
                  <a:cubicBezTo>
                    <a:pt x="291" y="444"/>
                    <a:pt x="295" y="444"/>
                    <a:pt x="296" y="446"/>
                  </a:cubicBezTo>
                  <a:cubicBezTo>
                    <a:pt x="296" y="447"/>
                    <a:pt x="296" y="449"/>
                    <a:pt x="295" y="450"/>
                  </a:cubicBezTo>
                  <a:cubicBezTo>
                    <a:pt x="299" y="455"/>
                    <a:pt x="301" y="448"/>
                    <a:pt x="308" y="446"/>
                  </a:cubicBezTo>
                  <a:cubicBezTo>
                    <a:pt x="310" y="446"/>
                    <a:pt x="315" y="448"/>
                    <a:pt x="314" y="443"/>
                  </a:cubicBezTo>
                  <a:cubicBezTo>
                    <a:pt x="313" y="441"/>
                    <a:pt x="308" y="443"/>
                    <a:pt x="306" y="443"/>
                  </a:cubicBezTo>
                  <a:cubicBezTo>
                    <a:pt x="306" y="439"/>
                    <a:pt x="302" y="439"/>
                    <a:pt x="300" y="437"/>
                  </a:cubicBezTo>
                  <a:cubicBezTo>
                    <a:pt x="310" y="435"/>
                    <a:pt x="317" y="430"/>
                    <a:pt x="327" y="429"/>
                  </a:cubicBezTo>
                  <a:cubicBezTo>
                    <a:pt x="325" y="431"/>
                    <a:pt x="322" y="432"/>
                    <a:pt x="319" y="432"/>
                  </a:cubicBezTo>
                  <a:cubicBezTo>
                    <a:pt x="320" y="434"/>
                    <a:pt x="322" y="435"/>
                    <a:pt x="324" y="436"/>
                  </a:cubicBezTo>
                  <a:cubicBezTo>
                    <a:pt x="321" y="437"/>
                    <a:pt x="321" y="440"/>
                    <a:pt x="320" y="442"/>
                  </a:cubicBezTo>
                  <a:cubicBezTo>
                    <a:pt x="318" y="442"/>
                    <a:pt x="317" y="443"/>
                    <a:pt x="315" y="444"/>
                  </a:cubicBezTo>
                  <a:cubicBezTo>
                    <a:pt x="322" y="452"/>
                    <a:pt x="331" y="459"/>
                    <a:pt x="342" y="464"/>
                  </a:cubicBezTo>
                  <a:cubicBezTo>
                    <a:pt x="351" y="482"/>
                    <a:pt x="317" y="481"/>
                    <a:pt x="312" y="472"/>
                  </a:cubicBezTo>
                  <a:close/>
                  <a:moveTo>
                    <a:pt x="415" y="510"/>
                  </a:moveTo>
                  <a:cubicBezTo>
                    <a:pt x="406" y="511"/>
                    <a:pt x="396" y="515"/>
                    <a:pt x="393" y="506"/>
                  </a:cubicBezTo>
                  <a:cubicBezTo>
                    <a:pt x="390" y="506"/>
                    <a:pt x="388" y="505"/>
                    <a:pt x="386" y="505"/>
                  </a:cubicBezTo>
                  <a:cubicBezTo>
                    <a:pt x="385" y="495"/>
                    <a:pt x="391" y="494"/>
                    <a:pt x="390" y="485"/>
                  </a:cubicBezTo>
                  <a:cubicBezTo>
                    <a:pt x="393" y="484"/>
                    <a:pt x="393" y="484"/>
                    <a:pt x="395" y="485"/>
                  </a:cubicBezTo>
                  <a:cubicBezTo>
                    <a:pt x="396" y="482"/>
                    <a:pt x="394" y="480"/>
                    <a:pt x="390" y="481"/>
                  </a:cubicBezTo>
                  <a:cubicBezTo>
                    <a:pt x="389" y="472"/>
                    <a:pt x="377" y="468"/>
                    <a:pt x="380" y="456"/>
                  </a:cubicBezTo>
                  <a:cubicBezTo>
                    <a:pt x="378" y="455"/>
                    <a:pt x="378" y="451"/>
                    <a:pt x="375" y="450"/>
                  </a:cubicBezTo>
                  <a:cubicBezTo>
                    <a:pt x="381" y="441"/>
                    <a:pt x="389" y="436"/>
                    <a:pt x="400" y="430"/>
                  </a:cubicBezTo>
                  <a:cubicBezTo>
                    <a:pt x="404" y="433"/>
                    <a:pt x="406" y="431"/>
                    <a:pt x="410" y="432"/>
                  </a:cubicBezTo>
                  <a:cubicBezTo>
                    <a:pt x="410" y="435"/>
                    <a:pt x="410" y="439"/>
                    <a:pt x="408" y="442"/>
                  </a:cubicBezTo>
                  <a:cubicBezTo>
                    <a:pt x="401" y="441"/>
                    <a:pt x="397" y="445"/>
                    <a:pt x="399" y="449"/>
                  </a:cubicBezTo>
                  <a:cubicBezTo>
                    <a:pt x="398" y="449"/>
                    <a:pt x="392" y="448"/>
                    <a:pt x="394" y="453"/>
                  </a:cubicBezTo>
                  <a:cubicBezTo>
                    <a:pt x="401" y="456"/>
                    <a:pt x="397" y="465"/>
                    <a:pt x="408" y="465"/>
                  </a:cubicBezTo>
                  <a:cubicBezTo>
                    <a:pt x="404" y="473"/>
                    <a:pt x="410" y="476"/>
                    <a:pt x="408" y="485"/>
                  </a:cubicBezTo>
                  <a:cubicBezTo>
                    <a:pt x="408" y="487"/>
                    <a:pt x="409" y="488"/>
                    <a:pt x="412" y="488"/>
                  </a:cubicBezTo>
                  <a:cubicBezTo>
                    <a:pt x="412" y="490"/>
                    <a:pt x="409" y="489"/>
                    <a:pt x="410" y="492"/>
                  </a:cubicBezTo>
                  <a:cubicBezTo>
                    <a:pt x="412" y="492"/>
                    <a:pt x="413" y="492"/>
                    <a:pt x="415" y="494"/>
                  </a:cubicBezTo>
                  <a:cubicBezTo>
                    <a:pt x="413" y="499"/>
                    <a:pt x="415" y="505"/>
                    <a:pt x="415" y="510"/>
                  </a:cubicBezTo>
                  <a:close/>
                  <a:moveTo>
                    <a:pt x="417" y="480"/>
                  </a:moveTo>
                  <a:cubicBezTo>
                    <a:pt x="414" y="480"/>
                    <a:pt x="414" y="478"/>
                    <a:pt x="411" y="479"/>
                  </a:cubicBezTo>
                  <a:cubicBezTo>
                    <a:pt x="410" y="477"/>
                    <a:pt x="410" y="475"/>
                    <a:pt x="410" y="472"/>
                  </a:cubicBezTo>
                  <a:cubicBezTo>
                    <a:pt x="411" y="471"/>
                    <a:pt x="413" y="471"/>
                    <a:pt x="415" y="471"/>
                  </a:cubicBezTo>
                  <a:cubicBezTo>
                    <a:pt x="415" y="475"/>
                    <a:pt x="417" y="476"/>
                    <a:pt x="419" y="478"/>
                  </a:cubicBezTo>
                  <a:cubicBezTo>
                    <a:pt x="419" y="480"/>
                    <a:pt x="415" y="477"/>
                    <a:pt x="417" y="48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sp>
          <p:nvSpPr>
            <p:cNvPr id="290" name="Freeform 191">
              <a:extLst>
                <a:ext uri="{FF2B5EF4-FFF2-40B4-BE49-F238E27FC236}">
                  <a16:creationId xmlns:a16="http://schemas.microsoft.com/office/drawing/2014/main" id="{ED6AED77-E58B-4CB6-9A90-4C89F8684157}"/>
                </a:ext>
              </a:extLst>
            </p:cNvPr>
            <p:cNvSpPr>
              <a:spLocks/>
            </p:cNvSpPr>
            <p:nvPr/>
          </p:nvSpPr>
          <p:spPr bwMode="auto">
            <a:xfrm>
              <a:off x="7192180" y="3713436"/>
              <a:ext cx="264473" cy="273942"/>
            </a:xfrm>
            <a:custGeom>
              <a:avLst/>
              <a:gdLst>
                <a:gd name="T0" fmla="*/ 36 w 77"/>
                <a:gd name="T1" fmla="*/ 45 h 77"/>
                <a:gd name="T2" fmla="*/ 21 w 77"/>
                <a:gd name="T3" fmla="*/ 44 h 77"/>
                <a:gd name="T4" fmla="*/ 9 w 77"/>
                <a:gd name="T5" fmla="*/ 53 h 77"/>
                <a:gd name="T6" fmla="*/ 1 w 77"/>
                <a:gd name="T7" fmla="*/ 60 h 77"/>
                <a:gd name="T8" fmla="*/ 4 w 77"/>
                <a:gd name="T9" fmla="*/ 65 h 77"/>
                <a:gd name="T10" fmla="*/ 6 w 77"/>
                <a:gd name="T11" fmla="*/ 64 h 77"/>
                <a:gd name="T12" fmla="*/ 7 w 77"/>
                <a:gd name="T13" fmla="*/ 65 h 77"/>
                <a:gd name="T14" fmla="*/ 5 w 77"/>
                <a:gd name="T15" fmla="*/ 75 h 77"/>
                <a:gd name="T16" fmla="*/ 10 w 77"/>
                <a:gd name="T17" fmla="*/ 77 h 77"/>
                <a:gd name="T18" fmla="*/ 15 w 77"/>
                <a:gd name="T19" fmla="*/ 59 h 77"/>
                <a:gd name="T20" fmla="*/ 10 w 77"/>
                <a:gd name="T21" fmla="*/ 56 h 77"/>
                <a:gd name="T22" fmla="*/ 35 w 77"/>
                <a:gd name="T23" fmla="*/ 51 h 77"/>
                <a:gd name="T24" fmla="*/ 39 w 77"/>
                <a:gd name="T25" fmla="*/ 60 h 77"/>
                <a:gd name="T26" fmla="*/ 45 w 77"/>
                <a:gd name="T27" fmla="*/ 54 h 77"/>
                <a:gd name="T28" fmla="*/ 43 w 77"/>
                <a:gd name="T29" fmla="*/ 50 h 77"/>
                <a:gd name="T30" fmla="*/ 46 w 77"/>
                <a:gd name="T31" fmla="*/ 52 h 77"/>
                <a:gd name="T32" fmla="*/ 55 w 77"/>
                <a:gd name="T33" fmla="*/ 48 h 77"/>
                <a:gd name="T34" fmla="*/ 55 w 77"/>
                <a:gd name="T35" fmla="*/ 51 h 77"/>
                <a:gd name="T36" fmla="*/ 62 w 77"/>
                <a:gd name="T37" fmla="*/ 45 h 77"/>
                <a:gd name="T38" fmla="*/ 61 w 77"/>
                <a:gd name="T39" fmla="*/ 50 h 77"/>
                <a:gd name="T40" fmla="*/ 68 w 77"/>
                <a:gd name="T41" fmla="*/ 43 h 77"/>
                <a:gd name="T42" fmla="*/ 68 w 77"/>
                <a:gd name="T43" fmla="*/ 27 h 77"/>
                <a:gd name="T44" fmla="*/ 72 w 77"/>
                <a:gd name="T45" fmla="*/ 1 h 77"/>
                <a:gd name="T46" fmla="*/ 67 w 77"/>
                <a:gd name="T47" fmla="*/ 1 h 77"/>
                <a:gd name="T48" fmla="*/ 69 w 77"/>
                <a:gd name="T49" fmla="*/ 4 h 77"/>
                <a:gd name="T50" fmla="*/ 64 w 77"/>
                <a:gd name="T51" fmla="*/ 3 h 77"/>
                <a:gd name="T52" fmla="*/ 63 w 77"/>
                <a:gd name="T53" fmla="*/ 16 h 77"/>
                <a:gd name="T54" fmla="*/ 46 w 77"/>
                <a:gd name="T55" fmla="*/ 35 h 77"/>
                <a:gd name="T56" fmla="*/ 48 w 77"/>
                <a:gd name="T57" fmla="*/ 30 h 77"/>
                <a:gd name="T58" fmla="*/ 43 w 77"/>
                <a:gd name="T59" fmla="*/ 32 h 77"/>
                <a:gd name="T60" fmla="*/ 38 w 77"/>
                <a:gd name="T61" fmla="*/ 44 h 77"/>
                <a:gd name="T62" fmla="*/ 36 w 77"/>
                <a:gd name="T63" fmla="*/ 4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77">
                  <a:moveTo>
                    <a:pt x="36" y="45"/>
                  </a:moveTo>
                  <a:cubicBezTo>
                    <a:pt x="34" y="41"/>
                    <a:pt x="25" y="47"/>
                    <a:pt x="21" y="44"/>
                  </a:cubicBezTo>
                  <a:cubicBezTo>
                    <a:pt x="17" y="46"/>
                    <a:pt x="16" y="53"/>
                    <a:pt x="9" y="53"/>
                  </a:cubicBezTo>
                  <a:cubicBezTo>
                    <a:pt x="9" y="58"/>
                    <a:pt x="5" y="59"/>
                    <a:pt x="1" y="60"/>
                  </a:cubicBezTo>
                  <a:cubicBezTo>
                    <a:pt x="0" y="63"/>
                    <a:pt x="3" y="64"/>
                    <a:pt x="4" y="65"/>
                  </a:cubicBezTo>
                  <a:cubicBezTo>
                    <a:pt x="4" y="65"/>
                    <a:pt x="6" y="62"/>
                    <a:pt x="6" y="64"/>
                  </a:cubicBezTo>
                  <a:cubicBezTo>
                    <a:pt x="6" y="64"/>
                    <a:pt x="7" y="65"/>
                    <a:pt x="7" y="65"/>
                  </a:cubicBezTo>
                  <a:cubicBezTo>
                    <a:pt x="4" y="68"/>
                    <a:pt x="6" y="71"/>
                    <a:pt x="5" y="75"/>
                  </a:cubicBezTo>
                  <a:cubicBezTo>
                    <a:pt x="7" y="76"/>
                    <a:pt x="7" y="76"/>
                    <a:pt x="10" y="77"/>
                  </a:cubicBezTo>
                  <a:cubicBezTo>
                    <a:pt x="13" y="72"/>
                    <a:pt x="16" y="64"/>
                    <a:pt x="15" y="59"/>
                  </a:cubicBezTo>
                  <a:cubicBezTo>
                    <a:pt x="13" y="58"/>
                    <a:pt x="11" y="59"/>
                    <a:pt x="10" y="56"/>
                  </a:cubicBezTo>
                  <a:cubicBezTo>
                    <a:pt x="18" y="56"/>
                    <a:pt x="23" y="51"/>
                    <a:pt x="35" y="51"/>
                  </a:cubicBezTo>
                  <a:cubicBezTo>
                    <a:pt x="31" y="54"/>
                    <a:pt x="34" y="60"/>
                    <a:pt x="39" y="60"/>
                  </a:cubicBezTo>
                  <a:cubicBezTo>
                    <a:pt x="39" y="56"/>
                    <a:pt x="42" y="54"/>
                    <a:pt x="45" y="54"/>
                  </a:cubicBezTo>
                  <a:cubicBezTo>
                    <a:pt x="46" y="51"/>
                    <a:pt x="43" y="52"/>
                    <a:pt x="43" y="50"/>
                  </a:cubicBezTo>
                  <a:cubicBezTo>
                    <a:pt x="44" y="49"/>
                    <a:pt x="46" y="50"/>
                    <a:pt x="46" y="52"/>
                  </a:cubicBezTo>
                  <a:cubicBezTo>
                    <a:pt x="50" y="52"/>
                    <a:pt x="54" y="51"/>
                    <a:pt x="55" y="48"/>
                  </a:cubicBezTo>
                  <a:cubicBezTo>
                    <a:pt x="55" y="50"/>
                    <a:pt x="54" y="50"/>
                    <a:pt x="55" y="51"/>
                  </a:cubicBezTo>
                  <a:cubicBezTo>
                    <a:pt x="58" y="50"/>
                    <a:pt x="58" y="46"/>
                    <a:pt x="62" y="45"/>
                  </a:cubicBezTo>
                  <a:cubicBezTo>
                    <a:pt x="62" y="47"/>
                    <a:pt x="60" y="47"/>
                    <a:pt x="61" y="50"/>
                  </a:cubicBezTo>
                  <a:cubicBezTo>
                    <a:pt x="66" y="50"/>
                    <a:pt x="65" y="44"/>
                    <a:pt x="68" y="43"/>
                  </a:cubicBezTo>
                  <a:cubicBezTo>
                    <a:pt x="63" y="38"/>
                    <a:pt x="72" y="33"/>
                    <a:pt x="68" y="27"/>
                  </a:cubicBezTo>
                  <a:cubicBezTo>
                    <a:pt x="77" y="20"/>
                    <a:pt x="74" y="12"/>
                    <a:pt x="72" y="1"/>
                  </a:cubicBezTo>
                  <a:cubicBezTo>
                    <a:pt x="69" y="0"/>
                    <a:pt x="69" y="0"/>
                    <a:pt x="67" y="1"/>
                  </a:cubicBezTo>
                  <a:cubicBezTo>
                    <a:pt x="66" y="4"/>
                    <a:pt x="69" y="3"/>
                    <a:pt x="69" y="4"/>
                  </a:cubicBezTo>
                  <a:cubicBezTo>
                    <a:pt x="66" y="6"/>
                    <a:pt x="67" y="4"/>
                    <a:pt x="64" y="3"/>
                  </a:cubicBezTo>
                  <a:cubicBezTo>
                    <a:pt x="61" y="6"/>
                    <a:pt x="61" y="12"/>
                    <a:pt x="63" y="16"/>
                  </a:cubicBezTo>
                  <a:cubicBezTo>
                    <a:pt x="60" y="25"/>
                    <a:pt x="53" y="34"/>
                    <a:pt x="46" y="35"/>
                  </a:cubicBezTo>
                  <a:cubicBezTo>
                    <a:pt x="46" y="32"/>
                    <a:pt x="49" y="33"/>
                    <a:pt x="48" y="30"/>
                  </a:cubicBezTo>
                  <a:cubicBezTo>
                    <a:pt x="45" y="29"/>
                    <a:pt x="44" y="31"/>
                    <a:pt x="43" y="32"/>
                  </a:cubicBezTo>
                  <a:cubicBezTo>
                    <a:pt x="44" y="38"/>
                    <a:pt x="38" y="39"/>
                    <a:pt x="38" y="44"/>
                  </a:cubicBezTo>
                  <a:cubicBezTo>
                    <a:pt x="37" y="44"/>
                    <a:pt x="37" y="45"/>
                    <a:pt x="36" y="45"/>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ysClr val="windowText" lastClr="000000"/>
                </a:solidFill>
              </a:endParaRPr>
            </a:p>
          </p:txBody>
        </p:sp>
      </p:grpSp>
      <p:pic>
        <p:nvPicPr>
          <p:cNvPr id="291" name="Picture 290">
            <a:extLst>
              <a:ext uri="{FF2B5EF4-FFF2-40B4-BE49-F238E27FC236}">
                <a16:creationId xmlns:a16="http://schemas.microsoft.com/office/drawing/2014/main" id="{06D5A87D-2F95-4720-8BEE-632000BC9110}"/>
              </a:ext>
              <a:ext uri="{C183D7F6-B498-43B3-948B-1728B52AA6E4}">
                <adec:decorative xmlns:adec="http://schemas.microsoft.com/office/drawing/2017/decorative" val="1"/>
              </a:ext>
            </a:extLst>
          </p:cNvPr>
          <p:cNvPicPr>
            <a:picLocks noChangeAspect="1"/>
          </p:cNvPicPr>
          <p:nvPr/>
        </p:nvPicPr>
        <p:blipFill rotWithShape="1">
          <a:blip r:embed="rId6"/>
          <a:srcRect r="77782" b="28645"/>
          <a:stretch/>
        </p:blipFill>
        <p:spPr>
          <a:xfrm>
            <a:off x="820822" y="2368347"/>
            <a:ext cx="4457323" cy="725428"/>
          </a:xfrm>
          <a:prstGeom prst="rect">
            <a:avLst/>
          </a:prstGeom>
        </p:spPr>
      </p:pic>
      <p:sp>
        <p:nvSpPr>
          <p:cNvPr id="191" name="Content Placeholder 9">
            <a:extLst>
              <a:ext uri="{FF2B5EF4-FFF2-40B4-BE49-F238E27FC236}">
                <a16:creationId xmlns:a16="http://schemas.microsoft.com/office/drawing/2014/main" id="{3AEA41DC-EFD6-4870-9311-DE1D91D9BA5D}"/>
              </a:ext>
            </a:extLst>
          </p:cNvPr>
          <p:cNvSpPr txBox="1">
            <a:spLocks/>
          </p:cNvSpPr>
          <p:nvPr/>
        </p:nvSpPr>
        <p:spPr bwMode="invGray">
          <a:xfrm>
            <a:off x="649362" y="3409476"/>
            <a:ext cx="4853311" cy="3306253"/>
          </a:xfrm>
          <a:prstGeom prst="rect">
            <a:avLst/>
          </a:prstGeom>
        </p:spPr>
        <p:txBody>
          <a:bodyPr/>
          <a:lstStyle>
            <a:lvl1pPr marL="228584" indent="-228584" algn="l" defTabSz="914332"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67" kern="1200">
                <a:solidFill>
                  <a:schemeClr val="tx1"/>
                </a:solidFill>
                <a:latin typeface="+mn-lt"/>
                <a:ea typeface="+mn-ea"/>
                <a:cs typeface="+mn-cs"/>
              </a:defRPr>
            </a:lvl9pPr>
          </a:lstStyle>
          <a:p>
            <a:pPr marL="0" indent="0">
              <a:lnSpc>
                <a:spcPct val="100000"/>
              </a:lnSpc>
              <a:spcBef>
                <a:spcPts val="0"/>
              </a:spcBef>
              <a:buNone/>
            </a:pPr>
            <a:r>
              <a:rPr lang="zh-CN" altLang="en-US" sz="2400" i="1" dirty="0">
                <a:solidFill>
                  <a:srgbClr val="003E7E"/>
                </a:solidFill>
              </a:rPr>
              <a:t>在信任的基础上建立伙伴关系 </a:t>
            </a:r>
            <a:endParaRPr lang="en-US" altLang="zh-CN" sz="2400" i="1" dirty="0">
              <a:solidFill>
                <a:srgbClr val="003E7E"/>
              </a:solidFill>
            </a:endParaRPr>
          </a:p>
          <a:p>
            <a:pPr marL="0" indent="0">
              <a:lnSpc>
                <a:spcPct val="100000"/>
              </a:lnSpc>
              <a:spcBef>
                <a:spcPts val="0"/>
              </a:spcBef>
              <a:buNone/>
            </a:pPr>
            <a:r>
              <a:rPr lang="en-US" altLang="zh-CN" sz="2400" i="1" dirty="0">
                <a:solidFill>
                  <a:srgbClr val="003E7E"/>
                </a:solidFill>
              </a:rPr>
              <a:t>Building partnerships based on trust</a:t>
            </a:r>
          </a:p>
          <a:p>
            <a:pPr marL="0" indent="0">
              <a:lnSpc>
                <a:spcPct val="100000"/>
              </a:lnSpc>
              <a:spcBef>
                <a:spcPts val="0"/>
              </a:spcBef>
              <a:buNone/>
            </a:pPr>
            <a:r>
              <a:rPr lang="zh-CN" altLang="en-US" sz="2400" i="1" dirty="0">
                <a:solidFill>
                  <a:srgbClr val="003E7E"/>
                </a:solidFill>
              </a:rPr>
              <a:t>建立世界上最大、最可靠的谷物供应的桥梁 </a:t>
            </a:r>
            <a:endParaRPr lang="en-US" altLang="zh-CN" sz="2400" i="1" dirty="0">
              <a:solidFill>
                <a:srgbClr val="003E7E"/>
              </a:solidFill>
            </a:endParaRPr>
          </a:p>
          <a:p>
            <a:pPr marL="0" indent="0">
              <a:lnSpc>
                <a:spcPct val="100000"/>
              </a:lnSpc>
              <a:spcBef>
                <a:spcPts val="0"/>
              </a:spcBef>
              <a:buNone/>
            </a:pPr>
            <a:r>
              <a:rPr lang="en-US" sz="2400" i="1" dirty="0">
                <a:solidFill>
                  <a:srgbClr val="003E7E"/>
                </a:solidFill>
              </a:rPr>
              <a:t>Bridge to world’s </a:t>
            </a:r>
            <a:br>
              <a:rPr lang="en-US" sz="2400" i="1" dirty="0">
                <a:solidFill>
                  <a:srgbClr val="003E7E"/>
                </a:solidFill>
              </a:rPr>
            </a:br>
            <a:r>
              <a:rPr lang="en-US" sz="2400" i="1" dirty="0">
                <a:solidFill>
                  <a:srgbClr val="003E7E"/>
                </a:solidFill>
              </a:rPr>
              <a:t>largest, most reliable </a:t>
            </a:r>
            <a:br>
              <a:rPr lang="en-US" sz="2400" i="1" dirty="0">
                <a:solidFill>
                  <a:srgbClr val="003E7E"/>
                </a:solidFill>
              </a:rPr>
            </a:br>
            <a:r>
              <a:rPr lang="en-US" sz="2400" i="1" dirty="0">
                <a:solidFill>
                  <a:srgbClr val="003E7E"/>
                </a:solidFill>
              </a:rPr>
              <a:t>grain supply</a:t>
            </a:r>
          </a:p>
        </p:txBody>
      </p:sp>
      <p:sp>
        <p:nvSpPr>
          <p:cNvPr id="24" name="TextBox 23"/>
          <p:cNvSpPr txBox="1"/>
          <p:nvPr/>
        </p:nvSpPr>
        <p:spPr>
          <a:xfrm>
            <a:off x="6641626" y="3237797"/>
            <a:ext cx="5424868" cy="1242194"/>
          </a:xfrm>
          <a:prstGeom prst="rect">
            <a:avLst/>
          </a:prstGeom>
        </p:spPr>
        <p:txBody>
          <a:bodyPr/>
          <a:lstStyle>
            <a:defPPr>
              <a:defRPr lang="en-US"/>
            </a:defPPr>
            <a:lvl1pPr indent="0" defTabSz="914332">
              <a:lnSpc>
                <a:spcPct val="90000"/>
              </a:lnSpc>
              <a:spcBef>
                <a:spcPts val="1000"/>
              </a:spcBef>
              <a:spcAft>
                <a:spcPts val="1600"/>
              </a:spcAft>
              <a:buFont typeface="Arial"/>
              <a:buNone/>
              <a:defRPr sz="3200" i="1">
                <a:solidFill>
                  <a:srgbClr val="003E7E"/>
                </a:solidFill>
              </a:defRPr>
            </a:lvl1pPr>
            <a:lvl2pPr marL="685750" indent="-228584" defTabSz="914332">
              <a:lnSpc>
                <a:spcPct val="90000"/>
              </a:lnSpc>
              <a:spcBef>
                <a:spcPts val="500"/>
              </a:spcBef>
              <a:buFont typeface="Arial"/>
              <a:buChar char="•"/>
              <a:defRPr sz="2400"/>
            </a:lvl2pPr>
            <a:lvl3pPr marL="1142914" indent="-228584" defTabSz="914332">
              <a:lnSpc>
                <a:spcPct val="90000"/>
              </a:lnSpc>
              <a:spcBef>
                <a:spcPts val="500"/>
              </a:spcBef>
              <a:buFont typeface="Arial"/>
              <a:buChar char="•"/>
              <a:defRPr sz="2000"/>
            </a:lvl3pPr>
            <a:lvl4pPr marL="1600080" indent="-228584" defTabSz="914332">
              <a:lnSpc>
                <a:spcPct val="90000"/>
              </a:lnSpc>
              <a:spcBef>
                <a:spcPts val="500"/>
              </a:spcBef>
              <a:buFont typeface="Arial"/>
              <a:buChar char="•"/>
              <a:defRPr sz="1867"/>
            </a:lvl4pPr>
            <a:lvl5pPr marL="2057247" indent="-228584" defTabSz="914332">
              <a:lnSpc>
                <a:spcPct val="90000"/>
              </a:lnSpc>
              <a:spcBef>
                <a:spcPts val="500"/>
              </a:spcBef>
              <a:buFont typeface="Arial"/>
              <a:buChar char="•"/>
              <a:defRPr sz="1867"/>
            </a:lvl5pPr>
            <a:lvl6pPr marL="2514412" indent="-228584" defTabSz="914332">
              <a:lnSpc>
                <a:spcPct val="90000"/>
              </a:lnSpc>
              <a:spcBef>
                <a:spcPts val="500"/>
              </a:spcBef>
              <a:buFont typeface="Arial"/>
              <a:buChar char="•"/>
              <a:defRPr sz="1867"/>
            </a:lvl6pPr>
            <a:lvl7pPr marL="2971578" indent="-228584" defTabSz="914332">
              <a:lnSpc>
                <a:spcPct val="90000"/>
              </a:lnSpc>
              <a:spcBef>
                <a:spcPts val="500"/>
              </a:spcBef>
              <a:buFont typeface="Arial"/>
              <a:buChar char="•"/>
              <a:defRPr sz="1867"/>
            </a:lvl7pPr>
            <a:lvl8pPr marL="3428744" indent="-228584" defTabSz="914332">
              <a:lnSpc>
                <a:spcPct val="90000"/>
              </a:lnSpc>
              <a:spcBef>
                <a:spcPts val="500"/>
              </a:spcBef>
              <a:buFont typeface="Arial"/>
              <a:buChar char="•"/>
              <a:defRPr sz="1867"/>
            </a:lvl8pPr>
            <a:lvl9pPr marL="3885910" indent="-228584" defTabSz="914332">
              <a:lnSpc>
                <a:spcPct val="90000"/>
              </a:lnSpc>
              <a:spcBef>
                <a:spcPts val="500"/>
              </a:spcBef>
              <a:buFont typeface="Arial"/>
              <a:buChar char="•"/>
              <a:defRPr sz="1867"/>
            </a:lvl9pPr>
          </a:lstStyle>
          <a:p>
            <a:pPr>
              <a:lnSpc>
                <a:spcPts val="3067"/>
              </a:lnSpc>
              <a:spcBef>
                <a:spcPts val="0"/>
              </a:spcBef>
            </a:pPr>
            <a:r>
              <a:rPr lang="zh-CN" altLang="en-US" sz="2400" i="0" dirty="0"/>
              <a:t>对收获和早期出口玉米品质进行的系统调查</a:t>
            </a:r>
            <a:r>
              <a:rPr lang="en-US" sz="2400" i="1" dirty="0"/>
              <a:t>Systematic survey of corn quality at harvest and of early exports</a:t>
            </a:r>
          </a:p>
        </p:txBody>
      </p:sp>
      <p:sp>
        <p:nvSpPr>
          <p:cNvPr id="25" name="TextBox 24"/>
          <p:cNvSpPr txBox="1"/>
          <p:nvPr/>
        </p:nvSpPr>
        <p:spPr>
          <a:xfrm>
            <a:off x="6706010" y="4589458"/>
            <a:ext cx="5360484" cy="1081839"/>
          </a:xfrm>
          <a:prstGeom prst="rect">
            <a:avLst/>
          </a:prstGeom>
        </p:spPr>
        <p:txBody>
          <a:bodyPr lIns="91436" tIns="45719" rIns="91436" bIns="45719"/>
          <a:lstStyle>
            <a:lvl1pPr indent="0" defTabSz="685766">
              <a:lnSpc>
                <a:spcPct val="90000"/>
              </a:lnSpc>
              <a:spcBef>
                <a:spcPts val="750"/>
              </a:spcBef>
              <a:spcAft>
                <a:spcPts val="1800"/>
              </a:spcAft>
              <a:buFont typeface="Arial"/>
              <a:buNone/>
              <a:defRPr sz="2700"/>
            </a:lvl1pPr>
            <a:lvl2pPr marL="514325" indent="-171442" defTabSz="685766">
              <a:lnSpc>
                <a:spcPct val="90000"/>
              </a:lnSpc>
              <a:spcBef>
                <a:spcPts val="375"/>
              </a:spcBef>
              <a:buFont typeface="Arial"/>
              <a:buChar char="•"/>
            </a:lvl2pPr>
            <a:lvl3pPr marL="857207" indent="-171442" defTabSz="685766">
              <a:lnSpc>
                <a:spcPct val="90000"/>
              </a:lnSpc>
              <a:spcBef>
                <a:spcPts val="375"/>
              </a:spcBef>
              <a:buFont typeface="Arial"/>
              <a:buChar char="•"/>
              <a:defRPr sz="1500"/>
            </a:lvl3pPr>
            <a:lvl4pPr marL="1200090" indent="-171442" defTabSz="685766">
              <a:lnSpc>
                <a:spcPct val="90000"/>
              </a:lnSpc>
              <a:spcBef>
                <a:spcPts val="375"/>
              </a:spcBef>
              <a:buFont typeface="Arial"/>
              <a:buChar char="•"/>
              <a:defRPr sz="1400"/>
            </a:lvl4pPr>
            <a:lvl5pPr marL="1542974" indent="-171442" defTabSz="685766">
              <a:lnSpc>
                <a:spcPct val="90000"/>
              </a:lnSpc>
              <a:spcBef>
                <a:spcPts val="375"/>
              </a:spcBef>
              <a:buFont typeface="Arial"/>
              <a:buChar char="•"/>
              <a:defRPr sz="1400"/>
            </a:lvl5pPr>
            <a:lvl6pPr marL="1885856" indent="-171442" defTabSz="685766">
              <a:lnSpc>
                <a:spcPct val="90000"/>
              </a:lnSpc>
              <a:spcBef>
                <a:spcPts val="375"/>
              </a:spcBef>
              <a:buFont typeface="Arial"/>
              <a:buChar char="•"/>
              <a:defRPr sz="1400"/>
            </a:lvl6pPr>
            <a:lvl7pPr marL="2228739" indent="-171442" defTabSz="685766">
              <a:lnSpc>
                <a:spcPct val="90000"/>
              </a:lnSpc>
              <a:spcBef>
                <a:spcPts val="375"/>
              </a:spcBef>
              <a:buFont typeface="Arial"/>
              <a:buChar char="•"/>
              <a:defRPr sz="1400"/>
            </a:lvl7pPr>
            <a:lvl8pPr marL="2571622" indent="-171442" defTabSz="685766">
              <a:lnSpc>
                <a:spcPct val="90000"/>
              </a:lnSpc>
              <a:spcBef>
                <a:spcPts val="375"/>
              </a:spcBef>
              <a:buFont typeface="Arial"/>
              <a:buChar char="•"/>
              <a:defRPr sz="1400"/>
            </a:lvl8pPr>
            <a:lvl9pPr marL="2914505" indent="-171442" defTabSz="685766">
              <a:lnSpc>
                <a:spcPct val="90000"/>
              </a:lnSpc>
              <a:spcBef>
                <a:spcPts val="375"/>
              </a:spcBef>
              <a:buFont typeface="Arial"/>
              <a:buChar char="•"/>
              <a:defRPr sz="1400"/>
            </a:lvl9pPr>
          </a:lstStyle>
          <a:p>
            <a:pPr>
              <a:lnSpc>
                <a:spcPts val="3067"/>
              </a:lnSpc>
              <a:spcBef>
                <a:spcPts val="0"/>
              </a:spcBef>
            </a:pPr>
            <a:r>
              <a:rPr lang="zh-CN" altLang="en-US" sz="2400" i="1" dirty="0">
                <a:solidFill>
                  <a:srgbClr val="003E7E"/>
                </a:solidFill>
              </a:rPr>
              <a:t>透明和一致的方法</a:t>
            </a:r>
            <a:br>
              <a:rPr lang="en-US" altLang="zh-CN" sz="2400" i="1" dirty="0">
                <a:solidFill>
                  <a:srgbClr val="003E7E"/>
                </a:solidFill>
              </a:rPr>
            </a:br>
            <a:r>
              <a:rPr lang="en-US" altLang="zh-CN" sz="2400" i="1" dirty="0">
                <a:solidFill>
                  <a:srgbClr val="003E7E"/>
                </a:solidFill>
              </a:rPr>
              <a:t>Transparent and Consistent Methodology</a:t>
            </a:r>
            <a:endParaRPr lang="en-US" sz="2400" i="1" dirty="0">
              <a:solidFill>
                <a:srgbClr val="003E7E"/>
              </a:solidFill>
            </a:endParaRPr>
          </a:p>
        </p:txBody>
      </p:sp>
      <p:sp>
        <p:nvSpPr>
          <p:cNvPr id="26" name="TextBox 25"/>
          <p:cNvSpPr txBox="1"/>
          <p:nvPr/>
        </p:nvSpPr>
        <p:spPr>
          <a:xfrm>
            <a:off x="6688112" y="5822247"/>
            <a:ext cx="5378382" cy="974235"/>
          </a:xfrm>
          <a:prstGeom prst="rect">
            <a:avLst/>
          </a:prstGeom>
        </p:spPr>
        <p:txBody>
          <a:bodyPr lIns="91436" tIns="45719" rIns="91436" bIns="45719"/>
          <a:lstStyle>
            <a:defPPr>
              <a:defRPr lang="en-US"/>
            </a:defPPr>
            <a:lvl1pPr indent="0" defTabSz="685766">
              <a:lnSpc>
                <a:spcPts val="3067"/>
              </a:lnSpc>
              <a:spcBef>
                <a:spcPts val="0"/>
              </a:spcBef>
              <a:spcAft>
                <a:spcPts val="1800"/>
              </a:spcAft>
              <a:buFont typeface="Arial"/>
              <a:buNone/>
              <a:defRPr sz="3200" i="1">
                <a:solidFill>
                  <a:srgbClr val="003E7E"/>
                </a:solidFill>
              </a:defRPr>
            </a:lvl1pPr>
            <a:lvl2pPr marL="514325" indent="-171442" defTabSz="685766">
              <a:lnSpc>
                <a:spcPct val="90000"/>
              </a:lnSpc>
              <a:spcBef>
                <a:spcPts val="375"/>
              </a:spcBef>
              <a:buFont typeface="Arial"/>
              <a:buChar char="•"/>
            </a:lvl2pPr>
            <a:lvl3pPr marL="857207" indent="-171442" defTabSz="685766">
              <a:lnSpc>
                <a:spcPct val="90000"/>
              </a:lnSpc>
              <a:spcBef>
                <a:spcPts val="375"/>
              </a:spcBef>
              <a:buFont typeface="Arial"/>
              <a:buChar char="•"/>
              <a:defRPr sz="1500"/>
            </a:lvl3pPr>
            <a:lvl4pPr marL="1200090" indent="-171442" defTabSz="685766">
              <a:lnSpc>
                <a:spcPct val="90000"/>
              </a:lnSpc>
              <a:spcBef>
                <a:spcPts val="375"/>
              </a:spcBef>
              <a:buFont typeface="Arial"/>
              <a:buChar char="•"/>
              <a:defRPr sz="1400"/>
            </a:lvl4pPr>
            <a:lvl5pPr marL="1542974" indent="-171442" defTabSz="685766">
              <a:lnSpc>
                <a:spcPct val="90000"/>
              </a:lnSpc>
              <a:spcBef>
                <a:spcPts val="375"/>
              </a:spcBef>
              <a:buFont typeface="Arial"/>
              <a:buChar char="•"/>
              <a:defRPr sz="1400"/>
            </a:lvl5pPr>
            <a:lvl6pPr marL="1885856" indent="-171442" defTabSz="685766">
              <a:lnSpc>
                <a:spcPct val="90000"/>
              </a:lnSpc>
              <a:spcBef>
                <a:spcPts val="375"/>
              </a:spcBef>
              <a:buFont typeface="Arial"/>
              <a:buChar char="•"/>
              <a:defRPr sz="1400"/>
            </a:lvl6pPr>
            <a:lvl7pPr marL="2228739" indent="-171442" defTabSz="685766">
              <a:lnSpc>
                <a:spcPct val="90000"/>
              </a:lnSpc>
              <a:spcBef>
                <a:spcPts val="375"/>
              </a:spcBef>
              <a:buFont typeface="Arial"/>
              <a:buChar char="•"/>
              <a:defRPr sz="1400"/>
            </a:lvl7pPr>
            <a:lvl8pPr marL="2571622" indent="-171442" defTabSz="685766">
              <a:lnSpc>
                <a:spcPct val="90000"/>
              </a:lnSpc>
              <a:spcBef>
                <a:spcPts val="375"/>
              </a:spcBef>
              <a:buFont typeface="Arial"/>
              <a:buChar char="•"/>
              <a:defRPr sz="1400"/>
            </a:lvl8pPr>
            <a:lvl9pPr marL="2914505" indent="-171442" defTabSz="685766">
              <a:lnSpc>
                <a:spcPct val="90000"/>
              </a:lnSpc>
              <a:spcBef>
                <a:spcPts val="375"/>
              </a:spcBef>
              <a:buFont typeface="Arial"/>
              <a:buChar char="•"/>
              <a:defRPr sz="1400"/>
            </a:lvl9pPr>
          </a:lstStyle>
          <a:p>
            <a:r>
              <a:rPr lang="zh-CN" altLang="en-US" sz="2400" dirty="0"/>
              <a:t>可靠和可对比的数据</a:t>
            </a:r>
            <a:br>
              <a:rPr lang="en-US" altLang="zh-CN" sz="2400" dirty="0"/>
            </a:br>
            <a:r>
              <a:rPr lang="en-US" altLang="zh-CN" sz="2400" dirty="0"/>
              <a:t>Reliable and Comparable Data </a:t>
            </a:r>
          </a:p>
        </p:txBody>
      </p:sp>
    </p:spTree>
    <p:custDataLst>
      <p:tags r:id="rId1"/>
    </p:custDataLst>
    <p:extLst>
      <p:ext uri="{BB962C8B-B14F-4D97-AF65-F5344CB8AC3E}">
        <p14:creationId xmlns:p14="http://schemas.microsoft.com/office/powerpoint/2010/main" val="423233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8A2EF3D-EF08-A852-2B84-673119EB509F}"/>
              </a:ext>
            </a:extLst>
          </p:cNvPr>
          <p:cNvGraphicFramePr>
            <a:graphicFrameLocks noGrp="1"/>
          </p:cNvGraphicFramePr>
          <p:nvPr>
            <p:extLst>
              <p:ext uri="{D42A27DB-BD31-4B8C-83A1-F6EECF244321}">
                <p14:modId xmlns:p14="http://schemas.microsoft.com/office/powerpoint/2010/main" val="618904164"/>
              </p:ext>
            </p:extLst>
          </p:nvPr>
        </p:nvGraphicFramePr>
        <p:xfrm>
          <a:off x="5577841" y="1676399"/>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normAutofit fontScale="90000"/>
          </a:bodyPr>
          <a:lstStyle/>
          <a:p>
            <a:r>
              <a:rPr lang="en-US" altLang="zh-CN" dirty="0"/>
              <a:t>T-2 </a:t>
            </a:r>
            <a:r>
              <a:rPr lang="zh-CN" altLang="en-US" dirty="0"/>
              <a:t>的检测结果 </a:t>
            </a:r>
            <a:r>
              <a:rPr lang="en-US" dirty="0"/>
              <a:t>T-2 Testing Results (ppm)</a:t>
            </a:r>
          </a:p>
        </p:txBody>
      </p:sp>
      <p:sp>
        <p:nvSpPr>
          <p:cNvPr id="8" name="TextBox 7">
            <a:extLst>
              <a:ext uri="{FF2B5EF4-FFF2-40B4-BE49-F238E27FC236}">
                <a16:creationId xmlns:a16="http://schemas.microsoft.com/office/drawing/2014/main" id="{67A61B3E-9604-42EB-891C-892102AFE4F8}"/>
              </a:ext>
            </a:extLst>
          </p:cNvPr>
          <p:cNvSpPr txBox="1"/>
          <p:nvPr/>
        </p:nvSpPr>
        <p:spPr>
          <a:xfrm>
            <a:off x="6079665" y="6466402"/>
            <a:ext cx="5895889" cy="338554"/>
          </a:xfrm>
          <a:prstGeom prst="rect">
            <a:avLst/>
          </a:prstGeom>
          <a:noFill/>
        </p:spPr>
        <p:txBody>
          <a:bodyPr wrap="square" rtlCol="0">
            <a:spAutoFit/>
          </a:bodyPr>
          <a:lstStyle/>
          <a:p>
            <a:pPr algn="ctr"/>
            <a:r>
              <a:rPr lang="zh-CN" altLang="en-US" sz="1600" dirty="0">
                <a:solidFill>
                  <a:srgbClr val="003E7E"/>
                </a:solidFill>
                <a:latin typeface="Arial" panose="020B0604020202020204" pitchFamily="34" charset="0"/>
              </a:rPr>
              <a:t>按作物年分列的样本百分比 </a:t>
            </a:r>
            <a:r>
              <a:rPr lang="en-US" sz="1600" dirty="0">
                <a:solidFill>
                  <a:srgbClr val="003E7E"/>
                </a:solidFill>
                <a:latin typeface="Arial" panose="020B0604020202020204" pitchFamily="34" charset="0"/>
              </a:rPr>
              <a:t>Percent of Samples by Crop Year</a:t>
            </a:r>
          </a:p>
        </p:txBody>
      </p:sp>
      <p:sp>
        <p:nvSpPr>
          <p:cNvPr id="9" name="Content Placeholder 2">
            <a:extLst>
              <a:ext uri="{FF2B5EF4-FFF2-40B4-BE49-F238E27FC236}">
                <a16:creationId xmlns:a16="http://schemas.microsoft.com/office/drawing/2014/main" id="{58F0C41C-8CE7-4638-AD1A-D40CA2BE93F9}"/>
              </a:ext>
            </a:extLst>
          </p:cNvPr>
          <p:cNvSpPr txBox="1">
            <a:spLocks/>
          </p:cNvSpPr>
          <p:nvPr/>
        </p:nvSpPr>
        <p:spPr>
          <a:xfrm>
            <a:off x="338667" y="1831521"/>
            <a:ext cx="5170773" cy="5026478"/>
          </a:xfrm>
          <a:prstGeom prst="rect">
            <a:avLst/>
          </a:prstGeom>
        </p:spPr>
        <p:txBody>
          <a:bodyPr vert="horz" lIns="91436" tIns="45718" rIns="91436" bIns="45718" rtlCol="0">
            <a:normAutofit/>
          </a:bodyPr>
          <a:lstStyle>
            <a:lvl1pPr marL="0" indent="0" algn="l" defTabSz="914400" rtl="0" eaLnBrk="1" latinLnBrk="0" hangingPunct="1">
              <a:lnSpc>
                <a:spcPct val="85000"/>
              </a:lnSpc>
              <a:spcBef>
                <a:spcPts val="1200"/>
              </a:spcBef>
              <a:spcAft>
                <a:spcPts val="1200"/>
              </a:spcAft>
              <a:buFont typeface="Arial" panose="020B0604020202020204" pitchFamily="34" charset="0"/>
              <a:buNone/>
              <a:defRPr sz="2800" b="1" kern="1200">
                <a:solidFill>
                  <a:srgbClr val="003E7E"/>
                </a:solidFill>
                <a:latin typeface="+mj-lt"/>
                <a:ea typeface="+mn-ea"/>
                <a:cs typeface="+mn-cs"/>
              </a:defRPr>
            </a:lvl1pPr>
            <a:lvl2pPr marL="227013" indent="0" algn="l" defTabSz="914400" rtl="0" eaLnBrk="1" latinLnBrk="0" hangingPunct="1">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3pPr>
            <a:lvl4pPr marL="9159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4pPr>
            <a:lvl5pPr marL="11445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569913" lvl="1" indent="-342900">
              <a:spcBef>
                <a:spcPts val="600"/>
              </a:spcBef>
              <a:buClr>
                <a:schemeClr val="accent2"/>
              </a:buClr>
              <a:buFont typeface="Wingdings" panose="05000000000000000000" pitchFamily="2" charset="2"/>
              <a:buChar char="Ø"/>
            </a:pPr>
            <a:r>
              <a:rPr lang="zh-CN" altLang="en-US" dirty="0"/>
              <a:t>检测</a:t>
            </a:r>
            <a:r>
              <a:rPr lang="en-US" altLang="zh-CN" dirty="0"/>
              <a:t>T-2</a:t>
            </a:r>
            <a:r>
              <a:rPr lang="zh-CN" altLang="en-US" dirty="0"/>
              <a:t>的</a:t>
            </a:r>
            <a:r>
              <a:rPr lang="zh-CN" altLang="en-US" b="1" dirty="0">
                <a:solidFill>
                  <a:srgbClr val="D18316"/>
                </a:solidFill>
              </a:rPr>
              <a:t>第二年 </a:t>
            </a:r>
            <a:endParaRPr lang="en-US" altLang="zh-CN" b="1" dirty="0">
              <a:solidFill>
                <a:srgbClr val="D18316"/>
              </a:solidFill>
            </a:endParaRPr>
          </a:p>
          <a:p>
            <a:pPr lvl="1">
              <a:spcBef>
                <a:spcPts val="600"/>
              </a:spcBef>
              <a:buClr>
                <a:schemeClr val="accent2"/>
              </a:buClr>
            </a:pPr>
            <a:r>
              <a:rPr lang="zh-CN" altLang="en-US" b="1" dirty="0">
                <a:solidFill>
                  <a:srgbClr val="D18316"/>
                </a:solidFill>
              </a:rPr>
              <a:t>    </a:t>
            </a:r>
            <a:r>
              <a:rPr lang="en-US" b="1" dirty="0">
                <a:solidFill>
                  <a:srgbClr val="D18316"/>
                </a:solidFill>
              </a:rPr>
              <a:t>Second</a:t>
            </a:r>
            <a:r>
              <a:rPr lang="en-US" dirty="0"/>
              <a:t> year of T-2 testing</a:t>
            </a:r>
          </a:p>
          <a:p>
            <a:pPr marL="569913" lvl="1" indent="-342900">
              <a:spcBef>
                <a:spcPts val="600"/>
              </a:spcBef>
              <a:buClr>
                <a:schemeClr val="accent2"/>
              </a:buClr>
              <a:buFont typeface="Wingdings" panose="05000000000000000000" pitchFamily="2" charset="2"/>
              <a:buChar char="Ø"/>
            </a:pPr>
            <a:r>
              <a:rPr lang="en-US" altLang="zh-CN" b="1" dirty="0">
                <a:solidFill>
                  <a:srgbClr val="D18316"/>
                </a:solidFill>
              </a:rPr>
              <a:t>100.0%</a:t>
            </a:r>
            <a:r>
              <a:rPr lang="en-US" altLang="zh-CN" dirty="0"/>
              <a:t> </a:t>
            </a:r>
            <a:r>
              <a:rPr lang="zh-CN" altLang="en-US" dirty="0"/>
              <a:t>的送检样本都低于</a:t>
            </a:r>
            <a:r>
              <a:rPr lang="en-US" altLang="zh-CN" dirty="0"/>
              <a:t>1.5ppm</a:t>
            </a:r>
            <a:r>
              <a:rPr lang="zh-CN" altLang="en-US" dirty="0"/>
              <a:t>                                </a:t>
            </a:r>
            <a:r>
              <a:rPr lang="en-US" b="1" dirty="0">
                <a:solidFill>
                  <a:srgbClr val="D18316"/>
                </a:solidFill>
              </a:rPr>
              <a:t>100.0%</a:t>
            </a:r>
            <a:r>
              <a:rPr lang="en-US" dirty="0"/>
              <a:t> of the samples tested </a:t>
            </a:r>
            <a:r>
              <a:rPr lang="zh-CN" altLang="en-US" dirty="0"/>
              <a:t>  </a:t>
            </a:r>
            <a:r>
              <a:rPr lang="en-US" dirty="0"/>
              <a:t>below 1.5 ppm</a:t>
            </a:r>
          </a:p>
          <a:p>
            <a:pPr lvl="1">
              <a:spcBef>
                <a:spcPts val="600"/>
              </a:spcBef>
              <a:buClr>
                <a:schemeClr val="accent2"/>
              </a:buClr>
            </a:pPr>
            <a:endParaRPr lang="en-US" dirty="0"/>
          </a:p>
        </p:txBody>
      </p:sp>
    </p:spTree>
    <p:custDataLst>
      <p:tags r:id="rId1"/>
    </p:custDataLst>
    <p:extLst>
      <p:ext uri="{BB962C8B-B14F-4D97-AF65-F5344CB8AC3E}">
        <p14:creationId xmlns:p14="http://schemas.microsoft.com/office/powerpoint/2010/main" val="157282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8A2EF3D-EF08-A852-2B84-673119EB509F}"/>
              </a:ext>
            </a:extLst>
          </p:cNvPr>
          <p:cNvGraphicFramePr>
            <a:graphicFrameLocks noGrp="1"/>
          </p:cNvGraphicFramePr>
          <p:nvPr>
            <p:extLst>
              <p:ext uri="{D42A27DB-BD31-4B8C-83A1-F6EECF244321}">
                <p14:modId xmlns:p14="http://schemas.microsoft.com/office/powerpoint/2010/main" val="805346354"/>
              </p:ext>
            </p:extLst>
          </p:nvPr>
        </p:nvGraphicFramePr>
        <p:xfrm>
          <a:off x="5577839" y="1676400"/>
          <a:ext cx="6614159"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normAutofit fontScale="90000"/>
          </a:bodyPr>
          <a:lstStyle/>
          <a:p>
            <a:r>
              <a:rPr lang="zh-CN" altLang="en-US" dirty="0"/>
              <a:t>玉米赤霉烯酮检测结果 </a:t>
            </a:r>
            <a:br>
              <a:rPr lang="en-US" altLang="zh-CN" dirty="0"/>
            </a:br>
            <a:r>
              <a:rPr lang="en-US" dirty="0"/>
              <a:t>Zearalenone Testing Results (ppm)</a:t>
            </a:r>
          </a:p>
        </p:txBody>
      </p:sp>
      <p:sp>
        <p:nvSpPr>
          <p:cNvPr id="8" name="TextBox 7">
            <a:extLst>
              <a:ext uri="{FF2B5EF4-FFF2-40B4-BE49-F238E27FC236}">
                <a16:creationId xmlns:a16="http://schemas.microsoft.com/office/drawing/2014/main" id="{CB2C04E5-80AA-4757-BBED-3161C0EE954B}"/>
              </a:ext>
            </a:extLst>
          </p:cNvPr>
          <p:cNvSpPr txBox="1"/>
          <p:nvPr/>
        </p:nvSpPr>
        <p:spPr>
          <a:xfrm>
            <a:off x="6079665" y="6466402"/>
            <a:ext cx="5895889" cy="338554"/>
          </a:xfrm>
          <a:prstGeom prst="rect">
            <a:avLst/>
          </a:prstGeom>
          <a:noFill/>
        </p:spPr>
        <p:txBody>
          <a:bodyPr wrap="square" rtlCol="0">
            <a:spAutoFit/>
          </a:bodyPr>
          <a:lstStyle/>
          <a:p>
            <a:pPr algn="ctr"/>
            <a:r>
              <a:rPr lang="zh-CN" altLang="en-US" sz="1600" dirty="0">
                <a:solidFill>
                  <a:srgbClr val="003E7E"/>
                </a:solidFill>
                <a:latin typeface="Arial" panose="020B0604020202020204" pitchFamily="34" charset="0"/>
              </a:rPr>
              <a:t>按作物年分列的样本百分比 </a:t>
            </a:r>
            <a:r>
              <a:rPr lang="en-US" sz="1600" dirty="0">
                <a:solidFill>
                  <a:srgbClr val="003E7E"/>
                </a:solidFill>
                <a:latin typeface="Arial" panose="020B0604020202020204" pitchFamily="34" charset="0"/>
              </a:rPr>
              <a:t>Percent of Samples by Crop Year</a:t>
            </a:r>
          </a:p>
        </p:txBody>
      </p:sp>
      <p:sp>
        <p:nvSpPr>
          <p:cNvPr id="9" name="Content Placeholder 2">
            <a:extLst>
              <a:ext uri="{FF2B5EF4-FFF2-40B4-BE49-F238E27FC236}">
                <a16:creationId xmlns:a16="http://schemas.microsoft.com/office/drawing/2014/main" id="{B46B86F9-7D15-4A80-B679-F4397FE24D8C}"/>
              </a:ext>
            </a:extLst>
          </p:cNvPr>
          <p:cNvSpPr txBox="1">
            <a:spLocks/>
          </p:cNvSpPr>
          <p:nvPr/>
        </p:nvSpPr>
        <p:spPr>
          <a:xfrm>
            <a:off x="338667" y="1831521"/>
            <a:ext cx="5170773" cy="5026478"/>
          </a:xfrm>
          <a:prstGeom prst="rect">
            <a:avLst/>
          </a:prstGeom>
        </p:spPr>
        <p:txBody>
          <a:bodyPr vert="horz" lIns="91436" tIns="45718" rIns="91436" bIns="45718" rtlCol="0">
            <a:normAutofit/>
          </a:bodyPr>
          <a:lstStyle>
            <a:lvl1pPr marL="0" indent="0" algn="l" defTabSz="914400" rtl="0" eaLnBrk="1" latinLnBrk="0" hangingPunct="1">
              <a:lnSpc>
                <a:spcPct val="85000"/>
              </a:lnSpc>
              <a:spcBef>
                <a:spcPts val="1200"/>
              </a:spcBef>
              <a:spcAft>
                <a:spcPts val="1200"/>
              </a:spcAft>
              <a:buFont typeface="Arial" panose="020B0604020202020204" pitchFamily="34" charset="0"/>
              <a:buNone/>
              <a:defRPr sz="2800" b="1" kern="1200">
                <a:solidFill>
                  <a:srgbClr val="003E7E"/>
                </a:solidFill>
                <a:latin typeface="+mj-lt"/>
                <a:ea typeface="+mn-ea"/>
                <a:cs typeface="+mn-cs"/>
              </a:defRPr>
            </a:lvl1pPr>
            <a:lvl2pPr marL="227013" indent="0" algn="l" defTabSz="914400" rtl="0" eaLnBrk="1" latinLnBrk="0" hangingPunct="1">
              <a:lnSpc>
                <a:spcPct val="85000"/>
              </a:lnSpc>
              <a:spcBef>
                <a:spcPts val="1200"/>
              </a:spcBef>
              <a:spcAft>
                <a:spcPts val="600"/>
              </a:spcAft>
              <a:buFont typeface="Arial" panose="020B0604020202020204" pitchFamily="34" charset="0"/>
              <a:buNone/>
              <a:defRPr lang="en-US" sz="2400" kern="1200" dirty="0" smtClean="0">
                <a:solidFill>
                  <a:srgbClr val="003E7E"/>
                </a:solidFill>
                <a:latin typeface="+mn-lt"/>
                <a:ea typeface="+mn-ea"/>
                <a:cs typeface="+mn-cs"/>
              </a:defRPr>
            </a:lvl2pPr>
            <a:lvl3pPr marL="5730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3pPr>
            <a:lvl4pPr marL="9159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4pPr>
            <a:lvl5pPr marL="1144587" indent="0" algn="l" defTabSz="914400" rtl="0" eaLnBrk="1" latinLnBrk="0" hangingPunct="1">
              <a:lnSpc>
                <a:spcPct val="90000"/>
              </a:lnSpc>
              <a:spcBef>
                <a:spcPts val="500"/>
              </a:spcBef>
              <a:buFont typeface="Arial" panose="020B0604020202020204" pitchFamily="34" charset="0"/>
              <a:buNone/>
              <a:defRPr sz="2400" kern="1200">
                <a:solidFill>
                  <a:srgbClr val="003E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569913" lvl="1" indent="-342900">
              <a:spcBef>
                <a:spcPts val="600"/>
              </a:spcBef>
              <a:buClr>
                <a:schemeClr val="accent2"/>
              </a:buClr>
              <a:buFont typeface="Wingdings" panose="05000000000000000000" pitchFamily="2" charset="2"/>
              <a:buChar char="Ø"/>
            </a:pPr>
            <a:r>
              <a:rPr lang="zh-CN" altLang="en-US" dirty="0"/>
              <a:t>检测玉米赤霉烯酮的</a:t>
            </a:r>
            <a:r>
              <a:rPr lang="zh-CN" altLang="en-US" b="1" dirty="0">
                <a:solidFill>
                  <a:srgbClr val="D18316"/>
                </a:solidFill>
              </a:rPr>
              <a:t>第二年 </a:t>
            </a:r>
            <a:r>
              <a:rPr lang="en-US" b="1" dirty="0">
                <a:solidFill>
                  <a:srgbClr val="D18316"/>
                </a:solidFill>
              </a:rPr>
              <a:t>Second</a:t>
            </a:r>
            <a:r>
              <a:rPr lang="en-US" dirty="0"/>
              <a:t> year of zearalenone testing </a:t>
            </a:r>
          </a:p>
          <a:p>
            <a:pPr marL="569913" lvl="1" indent="-342900">
              <a:spcBef>
                <a:spcPts val="600"/>
              </a:spcBef>
              <a:buClr>
                <a:schemeClr val="accent2"/>
              </a:buClr>
              <a:buFont typeface="Wingdings" panose="05000000000000000000" pitchFamily="2" charset="2"/>
              <a:buChar char="Ø"/>
            </a:pPr>
            <a:r>
              <a:rPr lang="en-US" altLang="zh-CN" b="1" dirty="0">
                <a:solidFill>
                  <a:srgbClr val="D18316"/>
                </a:solidFill>
              </a:rPr>
              <a:t>100.0%</a:t>
            </a:r>
            <a:r>
              <a:rPr lang="en-US" altLang="zh-CN" dirty="0"/>
              <a:t> </a:t>
            </a:r>
            <a:r>
              <a:rPr lang="zh-CN" altLang="en-US" dirty="0"/>
              <a:t>的送检样本都低于</a:t>
            </a:r>
            <a:r>
              <a:rPr lang="en-US" altLang="zh-CN" dirty="0"/>
              <a:t>1.5ppm </a:t>
            </a:r>
            <a:r>
              <a:rPr lang="zh-CN" altLang="en-US" dirty="0"/>
              <a:t>                              </a:t>
            </a:r>
            <a:r>
              <a:rPr lang="en-US" b="1" dirty="0">
                <a:solidFill>
                  <a:srgbClr val="D18316"/>
                </a:solidFill>
              </a:rPr>
              <a:t>100.0%</a:t>
            </a:r>
            <a:r>
              <a:rPr lang="en-US" dirty="0"/>
              <a:t> of the samples tested </a:t>
            </a:r>
            <a:r>
              <a:rPr lang="zh-CN" altLang="en-US" dirty="0"/>
              <a:t> </a:t>
            </a:r>
            <a:r>
              <a:rPr lang="en-US" dirty="0"/>
              <a:t>below 1.5 ppm</a:t>
            </a:r>
          </a:p>
          <a:p>
            <a:pPr lvl="1">
              <a:spcBef>
                <a:spcPts val="600"/>
              </a:spcBef>
              <a:buClr>
                <a:schemeClr val="accent2"/>
              </a:buClr>
            </a:pPr>
            <a:endParaRPr lang="en-US" dirty="0"/>
          </a:p>
        </p:txBody>
      </p:sp>
    </p:spTree>
    <p:custDataLst>
      <p:tags r:id="rId1"/>
    </p:custDataLst>
    <p:extLst>
      <p:ext uri="{BB962C8B-B14F-4D97-AF65-F5344CB8AC3E}">
        <p14:creationId xmlns:p14="http://schemas.microsoft.com/office/powerpoint/2010/main" val="1979499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出口货物报告结论</a:t>
            </a:r>
            <a:br>
              <a:rPr lang="en-US" altLang="zh-CN" dirty="0"/>
            </a:br>
            <a:r>
              <a:rPr lang="en-US" dirty="0"/>
              <a:t>Export Cargo Report Conclusions</a:t>
            </a:r>
          </a:p>
        </p:txBody>
      </p:sp>
      <p:sp>
        <p:nvSpPr>
          <p:cNvPr id="3" name="Content Placeholder 2"/>
          <p:cNvSpPr>
            <a:spLocks noGrp="1"/>
          </p:cNvSpPr>
          <p:nvPr>
            <p:ph idx="1"/>
          </p:nvPr>
        </p:nvSpPr>
        <p:spPr>
          <a:xfrm>
            <a:off x="838199" y="2129425"/>
            <a:ext cx="11077575" cy="4099925"/>
          </a:xfrm>
        </p:spPr>
        <p:txBody>
          <a:bodyPr>
            <a:normAutofit fontScale="85000" lnSpcReduction="10000"/>
          </a:bodyPr>
          <a:lstStyle/>
          <a:p>
            <a:pPr>
              <a:lnSpc>
                <a:spcPct val="110000"/>
              </a:lnSpc>
              <a:buFont typeface="Wingdings" panose="05000000000000000000" pitchFamily="2" charset="2"/>
              <a:buChar char="ü"/>
            </a:pPr>
            <a:r>
              <a:rPr lang="zh-CN" altLang="en-US" dirty="0"/>
              <a:t>平均而言，</a:t>
            </a:r>
            <a:r>
              <a:rPr lang="en-US" altLang="zh-CN" dirty="0"/>
              <a:t>2022/2023</a:t>
            </a:r>
            <a:r>
              <a:rPr lang="zh-CN" altLang="en-US" dirty="0"/>
              <a:t>年美国玉米出口在所有等级指标方面均为二级或</a:t>
            </a:r>
            <a:r>
              <a:rPr lang="zh-CN" altLang="en-US" dirty="0">
                <a:solidFill>
                  <a:schemeClr val="accent1"/>
                </a:solidFill>
              </a:rPr>
              <a:t>更好</a:t>
            </a:r>
            <a:r>
              <a:rPr lang="zh-CN" altLang="en-US" dirty="0"/>
              <a:t> </a:t>
            </a:r>
            <a:br>
              <a:rPr lang="en-US" altLang="zh-CN" dirty="0"/>
            </a:br>
            <a:r>
              <a:rPr lang="en-US" dirty="0"/>
              <a:t>2022/2023 U.S. corn exports were, on average, </a:t>
            </a:r>
            <a:r>
              <a:rPr lang="en-US" dirty="0">
                <a:solidFill>
                  <a:schemeClr val="accent1"/>
                </a:solidFill>
              </a:rPr>
              <a:t>better than</a:t>
            </a:r>
            <a:r>
              <a:rPr lang="en-US" dirty="0"/>
              <a:t> or equal to U.S. No. 2 for all grade factors</a:t>
            </a:r>
          </a:p>
          <a:p>
            <a:pPr>
              <a:lnSpc>
                <a:spcPct val="110000"/>
              </a:lnSpc>
              <a:buFont typeface="Wingdings" panose="05000000000000000000" pitchFamily="2" charset="2"/>
              <a:buChar char="ü"/>
            </a:pPr>
            <a:r>
              <a:rPr lang="zh-CN" altLang="en-US" dirty="0"/>
              <a:t>平均</a:t>
            </a:r>
            <a:r>
              <a:rPr lang="zh-CN" altLang="en-US" dirty="0">
                <a:solidFill>
                  <a:schemeClr val="accent1"/>
                </a:solidFill>
              </a:rPr>
              <a:t>完整粒</a:t>
            </a:r>
            <a:r>
              <a:rPr lang="zh-CN" altLang="en-US" dirty="0"/>
              <a:t>比例高于五年平均。</a:t>
            </a:r>
            <a:r>
              <a:rPr lang="zh-CN" altLang="en-US" dirty="0">
                <a:solidFill>
                  <a:schemeClr val="accent1"/>
                </a:solidFill>
              </a:rPr>
              <a:t>破碎粒和杂质</a:t>
            </a:r>
            <a:r>
              <a:rPr lang="zh-CN" altLang="en-US" dirty="0"/>
              <a:t>和</a:t>
            </a:r>
            <a:r>
              <a:rPr lang="zh-CN" altLang="en-US" dirty="0">
                <a:solidFill>
                  <a:schemeClr val="accent1"/>
                </a:solidFill>
              </a:rPr>
              <a:t>应力裂纹</a:t>
            </a:r>
            <a:r>
              <a:rPr lang="zh-CN" altLang="en-US" dirty="0"/>
              <a:t>低于五年平均。</a:t>
            </a:r>
            <a:r>
              <a:rPr lang="en-US" dirty="0"/>
              <a:t>Average </a:t>
            </a:r>
            <a:r>
              <a:rPr lang="en-US" dirty="0">
                <a:solidFill>
                  <a:schemeClr val="accent1"/>
                </a:solidFill>
              </a:rPr>
              <a:t>whole kernels </a:t>
            </a:r>
            <a:r>
              <a:rPr lang="en-US" dirty="0"/>
              <a:t>was higher than the 5YA. </a:t>
            </a:r>
            <a:r>
              <a:rPr lang="en-US" dirty="0">
                <a:solidFill>
                  <a:schemeClr val="accent1"/>
                </a:solidFill>
              </a:rPr>
              <a:t>BCFM</a:t>
            </a:r>
            <a:r>
              <a:rPr lang="en-US" dirty="0"/>
              <a:t> and </a:t>
            </a:r>
            <a:r>
              <a:rPr lang="en-US" dirty="0">
                <a:solidFill>
                  <a:schemeClr val="accent1"/>
                </a:solidFill>
              </a:rPr>
              <a:t>stress cracks </a:t>
            </a:r>
            <a:r>
              <a:rPr lang="en-US" dirty="0"/>
              <a:t>were lower than the 5YA. </a:t>
            </a:r>
          </a:p>
          <a:p>
            <a:pPr>
              <a:lnSpc>
                <a:spcPct val="110000"/>
              </a:lnSpc>
              <a:buFont typeface="Wingdings" panose="05000000000000000000" pitchFamily="2" charset="2"/>
              <a:buChar char="ü"/>
            </a:pPr>
            <a:r>
              <a:rPr lang="zh-CN" altLang="en-US" dirty="0"/>
              <a:t>样本情况反映出生长季节不利于霉菌毒素的生长。                          </a:t>
            </a:r>
            <a:br>
              <a:rPr lang="en-US" altLang="zh-CN" dirty="0"/>
            </a:br>
            <a:r>
              <a:rPr lang="en-US" dirty="0"/>
              <a:t>Samples reflective of a growing season not conducive to the development of most mycotoxins. </a:t>
            </a:r>
          </a:p>
          <a:p>
            <a:pPr>
              <a:lnSpc>
                <a:spcPct val="110000"/>
              </a:lnSpc>
              <a:buFont typeface="Wingdings" panose="05000000000000000000" pitchFamily="2" charset="2"/>
              <a:buChar char="ü"/>
            </a:pPr>
            <a:endParaRPr lang="en-US" dirty="0"/>
          </a:p>
          <a:p>
            <a:pPr>
              <a:lnSpc>
                <a:spcPct val="110000"/>
              </a:lnSpc>
              <a:buFont typeface="Wingdings" panose="05000000000000000000" pitchFamily="2" charset="2"/>
              <a:buChar char="ü"/>
            </a:pPr>
            <a:endParaRPr lang="en-US" dirty="0"/>
          </a:p>
        </p:txBody>
      </p:sp>
    </p:spTree>
    <p:custDataLst>
      <p:tags r:id="rId1"/>
    </p:custDataLst>
    <p:extLst>
      <p:ext uri="{BB962C8B-B14F-4D97-AF65-F5344CB8AC3E}">
        <p14:creationId xmlns:p14="http://schemas.microsoft.com/office/powerpoint/2010/main" val="87857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BC31754-09C7-438B-BF89-1871C9766AF8}"/>
              </a:ext>
            </a:extLst>
          </p:cNvPr>
          <p:cNvSpPr/>
          <p:nvPr/>
        </p:nvSpPr>
        <p:spPr>
          <a:xfrm>
            <a:off x="4058113" y="5615149"/>
            <a:ext cx="6492240" cy="548640"/>
          </a:xfrm>
          <a:prstGeom prst="roundRect">
            <a:avLst/>
          </a:prstGeom>
          <a:solidFill>
            <a:srgbClr val="AA2D2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14400"/>
            <a:r>
              <a:rPr lang="zh-CN" altLang="en-US" sz="2000" dirty="0">
                <a:solidFill>
                  <a:schemeClr val="bg1"/>
                </a:solidFill>
              </a:rPr>
              <a:t>历史角度 </a:t>
            </a:r>
            <a:r>
              <a:rPr lang="en-US" sz="2000" dirty="0">
                <a:solidFill>
                  <a:schemeClr val="bg1"/>
                </a:solidFill>
              </a:rPr>
              <a:t>Historical Perspective</a:t>
            </a:r>
          </a:p>
        </p:txBody>
      </p:sp>
      <p:sp>
        <p:nvSpPr>
          <p:cNvPr id="10" name="Rectangle: Rounded Corners 9">
            <a:extLst>
              <a:ext uri="{FF2B5EF4-FFF2-40B4-BE49-F238E27FC236}">
                <a16:creationId xmlns:a16="http://schemas.microsoft.com/office/drawing/2014/main" id="{8D6656D1-56DB-4D6C-BA49-5888359C87A3}"/>
              </a:ext>
            </a:extLst>
          </p:cNvPr>
          <p:cNvSpPr/>
          <p:nvPr/>
        </p:nvSpPr>
        <p:spPr>
          <a:xfrm>
            <a:off x="4058113" y="2310389"/>
            <a:ext cx="6492240" cy="548640"/>
          </a:xfrm>
          <a:prstGeom prst="roundRect">
            <a:avLst/>
          </a:prstGeom>
          <a:solidFill>
            <a:srgbClr val="003E7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14400"/>
            <a:r>
              <a:rPr lang="zh-CN" altLang="en-US" sz="2000" dirty="0">
                <a:solidFill>
                  <a:schemeClr val="bg1"/>
                </a:solidFill>
              </a:rPr>
              <a:t>品质检测结果 </a:t>
            </a:r>
            <a:r>
              <a:rPr lang="en-US" sz="2000" dirty="0">
                <a:solidFill>
                  <a:schemeClr val="bg1"/>
                </a:solidFill>
              </a:rPr>
              <a:t>Quality Test Results</a:t>
            </a:r>
          </a:p>
        </p:txBody>
      </p:sp>
      <p:sp>
        <p:nvSpPr>
          <p:cNvPr id="11" name="Rectangle: Rounded Corners 10">
            <a:extLst>
              <a:ext uri="{FF2B5EF4-FFF2-40B4-BE49-F238E27FC236}">
                <a16:creationId xmlns:a16="http://schemas.microsoft.com/office/drawing/2014/main" id="{BEB665B5-18B4-4623-AFBC-421EB339E93B}"/>
              </a:ext>
            </a:extLst>
          </p:cNvPr>
          <p:cNvSpPr/>
          <p:nvPr/>
        </p:nvSpPr>
        <p:spPr>
          <a:xfrm>
            <a:off x="4058113" y="3136579"/>
            <a:ext cx="6492240" cy="548640"/>
          </a:xfrm>
          <a:prstGeom prst="roundRect">
            <a:avLst/>
          </a:prstGeom>
          <a:solidFill>
            <a:srgbClr val="6BA53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14400"/>
            <a:r>
              <a:rPr lang="zh-CN" altLang="en-US" sz="2000" dirty="0">
                <a:solidFill>
                  <a:schemeClr val="bg1"/>
                </a:solidFill>
              </a:rPr>
              <a:t>美国玉米出口系统 </a:t>
            </a:r>
            <a:r>
              <a:rPr lang="en-US" sz="2000" dirty="0">
                <a:solidFill>
                  <a:schemeClr val="bg1"/>
                </a:solidFill>
              </a:rPr>
              <a:t>U.S. Corn Export System</a:t>
            </a:r>
          </a:p>
        </p:txBody>
      </p:sp>
      <p:sp>
        <p:nvSpPr>
          <p:cNvPr id="17" name="Rectangle: Rounded Corners 16">
            <a:extLst>
              <a:ext uri="{FF2B5EF4-FFF2-40B4-BE49-F238E27FC236}">
                <a16:creationId xmlns:a16="http://schemas.microsoft.com/office/drawing/2014/main" id="{B34B9CF5-4D01-42FA-8E48-32260DC26C80}"/>
              </a:ext>
            </a:extLst>
          </p:cNvPr>
          <p:cNvSpPr/>
          <p:nvPr/>
        </p:nvSpPr>
        <p:spPr>
          <a:xfrm>
            <a:off x="4058113" y="3962769"/>
            <a:ext cx="6492240" cy="548640"/>
          </a:xfrm>
          <a:prstGeom prst="roundRect">
            <a:avLst/>
          </a:prstGeom>
          <a:solidFill>
            <a:srgbClr val="3D7DC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14400"/>
            <a:r>
              <a:rPr lang="zh-CN" altLang="en-US" sz="2000" dirty="0">
                <a:solidFill>
                  <a:schemeClr val="bg1"/>
                </a:solidFill>
              </a:rPr>
              <a:t>调查和统计分析方法 </a:t>
            </a:r>
            <a:br>
              <a:rPr lang="en-US" altLang="zh-CN" sz="2000" dirty="0">
                <a:solidFill>
                  <a:schemeClr val="bg1"/>
                </a:solidFill>
              </a:rPr>
            </a:br>
            <a:r>
              <a:rPr lang="en-US" sz="2000" dirty="0">
                <a:solidFill>
                  <a:schemeClr val="bg1"/>
                </a:solidFill>
              </a:rPr>
              <a:t>Survey and Statistical Analysis Methods</a:t>
            </a:r>
          </a:p>
        </p:txBody>
      </p:sp>
      <p:sp>
        <p:nvSpPr>
          <p:cNvPr id="18" name="Rectangle: Rounded Corners 17">
            <a:extLst>
              <a:ext uri="{FF2B5EF4-FFF2-40B4-BE49-F238E27FC236}">
                <a16:creationId xmlns:a16="http://schemas.microsoft.com/office/drawing/2014/main" id="{11EF77FC-3F6D-4A8F-92F0-7AD081C099BA}"/>
              </a:ext>
            </a:extLst>
          </p:cNvPr>
          <p:cNvSpPr/>
          <p:nvPr/>
        </p:nvSpPr>
        <p:spPr>
          <a:xfrm>
            <a:off x="4058113" y="4788959"/>
            <a:ext cx="6492240" cy="548640"/>
          </a:xfrm>
          <a:prstGeom prst="roundRect">
            <a:avLst/>
          </a:prstGeom>
          <a:solidFill>
            <a:srgbClr val="5B67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914400"/>
            <a:r>
              <a:rPr lang="zh-CN" altLang="en-US" sz="2000" dirty="0">
                <a:solidFill>
                  <a:schemeClr val="bg1"/>
                </a:solidFill>
              </a:rPr>
              <a:t>检测分析方法 </a:t>
            </a:r>
            <a:r>
              <a:rPr lang="en-US" sz="2000" dirty="0">
                <a:solidFill>
                  <a:schemeClr val="bg1"/>
                </a:solidFill>
              </a:rPr>
              <a:t>Testing Analysis Methods</a:t>
            </a:r>
          </a:p>
        </p:txBody>
      </p:sp>
      <p:sp>
        <p:nvSpPr>
          <p:cNvPr id="5" name="Title 4"/>
          <p:cNvSpPr>
            <a:spLocks noGrp="1"/>
          </p:cNvSpPr>
          <p:nvPr>
            <p:ph type="title"/>
          </p:nvPr>
        </p:nvSpPr>
        <p:spPr/>
        <p:txBody>
          <a:bodyPr>
            <a:normAutofit fontScale="90000"/>
          </a:bodyPr>
          <a:lstStyle/>
          <a:p>
            <a:r>
              <a:rPr lang="zh-CN" altLang="en-US" dirty="0"/>
              <a:t>本报告其他部分</a:t>
            </a:r>
            <a:br>
              <a:rPr lang="en-US" altLang="zh-CN" dirty="0"/>
            </a:br>
            <a:r>
              <a:rPr lang="en-US" dirty="0"/>
              <a:t>Other Components of the Report</a:t>
            </a:r>
          </a:p>
        </p:txBody>
      </p:sp>
      <p:pic>
        <p:nvPicPr>
          <p:cNvPr id="7" name="Picture 6">
            <a:extLst>
              <a:ext uri="{FF2B5EF4-FFF2-40B4-BE49-F238E27FC236}">
                <a16:creationId xmlns:a16="http://schemas.microsoft.com/office/drawing/2014/main" id="{B5727784-C322-27DE-A766-8792BB125F0C}"/>
              </a:ext>
            </a:extLst>
          </p:cNvPr>
          <p:cNvPicPr>
            <a:picLocks noChangeAspect="1"/>
          </p:cNvPicPr>
          <p:nvPr/>
        </p:nvPicPr>
        <p:blipFill>
          <a:blip r:embed="rId4"/>
          <a:stretch>
            <a:fillRect/>
          </a:stretch>
        </p:blipFill>
        <p:spPr>
          <a:xfrm>
            <a:off x="1425135" y="1911081"/>
            <a:ext cx="3429000" cy="440747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844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8809" y="1395624"/>
            <a:ext cx="4164427" cy="1926310"/>
          </a:xfrm>
        </p:spPr>
        <p:txBody>
          <a:bodyPr>
            <a:normAutofit fontScale="90000"/>
          </a:bodyPr>
          <a:lstStyle/>
          <a:p>
            <a:r>
              <a:rPr lang="zh-CN" altLang="en-US" dirty="0">
                <a:cs typeface="Arial" panose="020B0604020202020204" pitchFamily="34" charset="0"/>
              </a:rPr>
              <a:t>建立传统</a:t>
            </a:r>
            <a:r>
              <a:rPr lang="en-US" dirty="0">
                <a:cs typeface="Arial" panose="020B0604020202020204" pitchFamily="34" charset="0"/>
              </a:rPr>
              <a:t>Building a Tradition </a:t>
            </a:r>
          </a:p>
        </p:txBody>
      </p:sp>
      <p:sp>
        <p:nvSpPr>
          <p:cNvPr id="3" name="Subtitle 2">
            <a:extLst>
              <a:ext uri="{FF2B5EF4-FFF2-40B4-BE49-F238E27FC236}">
                <a16:creationId xmlns:a16="http://schemas.microsoft.com/office/drawing/2014/main" id="{3D6CD551-C84E-4B72-AC54-BEB90F32776A}"/>
              </a:ext>
            </a:extLst>
          </p:cNvPr>
          <p:cNvSpPr>
            <a:spLocks noGrp="1"/>
          </p:cNvSpPr>
          <p:nvPr>
            <p:ph type="subTitle" idx="1"/>
          </p:nvPr>
        </p:nvSpPr>
        <p:spPr>
          <a:xfrm>
            <a:off x="698340" y="4068234"/>
            <a:ext cx="7715251" cy="1394142"/>
          </a:xfrm>
        </p:spPr>
        <p:txBody>
          <a:bodyPr/>
          <a:lstStyle/>
          <a:p>
            <a:r>
              <a:rPr lang="zh-CN" altLang="en-US" dirty="0">
                <a:cs typeface="Arial" panose="020B0604020202020204" pitchFamily="34" charset="0"/>
              </a:rPr>
              <a:t>谢谢</a:t>
            </a:r>
            <a:endParaRPr lang="en-US" altLang="zh-CN" dirty="0">
              <a:cs typeface="Arial" panose="020B0604020202020204" pitchFamily="34" charset="0"/>
            </a:endParaRPr>
          </a:p>
          <a:p>
            <a:r>
              <a:rPr lang="en-US" dirty="0">
                <a:cs typeface="Arial" panose="020B0604020202020204" pitchFamily="34" charset="0"/>
              </a:rPr>
              <a:t>Thank You!</a:t>
            </a:r>
            <a:endParaRPr lang="en-US" dirty="0"/>
          </a:p>
        </p:txBody>
      </p:sp>
      <p:pic>
        <p:nvPicPr>
          <p:cNvPr id="4" name="Picture 3" descr="A person standing in a field of corn&#10;&#10;Description automatically generated">
            <a:extLst>
              <a:ext uri="{FF2B5EF4-FFF2-40B4-BE49-F238E27FC236}">
                <a16:creationId xmlns:a16="http://schemas.microsoft.com/office/drawing/2014/main" id="{13D82006-81ED-860C-42DD-06FABD74BFAE}"/>
              </a:ext>
            </a:extLst>
          </p:cNvPr>
          <p:cNvPicPr>
            <a:picLocks noChangeAspect="1"/>
          </p:cNvPicPr>
          <p:nvPr/>
        </p:nvPicPr>
        <p:blipFill>
          <a:blip r:embed="rId4"/>
          <a:stretch>
            <a:fillRect/>
          </a:stretch>
        </p:blipFill>
        <p:spPr>
          <a:xfrm>
            <a:off x="6933236" y="1212432"/>
            <a:ext cx="4618297" cy="4586942"/>
          </a:xfrm>
          <a:prstGeom prst="rect">
            <a:avLst/>
          </a:prstGeom>
          <a:effectLst>
            <a:softEdge rad="86664"/>
          </a:effectLst>
        </p:spPr>
      </p:pic>
    </p:spTree>
    <p:custDataLst>
      <p:tags r:id="rId1"/>
    </p:custDataLst>
    <p:extLst>
      <p:ext uri="{BB962C8B-B14F-4D97-AF65-F5344CB8AC3E}">
        <p14:creationId xmlns:p14="http://schemas.microsoft.com/office/powerpoint/2010/main" val="3505791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0E2FF-7E42-47CA-97FD-5FDEBB498D18}"/>
              </a:ext>
            </a:extLst>
          </p:cNvPr>
          <p:cNvSpPr>
            <a:spLocks noGrp="1"/>
          </p:cNvSpPr>
          <p:nvPr>
            <p:ph type="ctrTitle"/>
          </p:nvPr>
        </p:nvSpPr>
        <p:spPr>
          <a:xfrm>
            <a:off x="118753" y="95003"/>
            <a:ext cx="2018391" cy="3605127"/>
          </a:xfrm>
        </p:spPr>
        <p:txBody>
          <a:bodyPr>
            <a:normAutofit/>
          </a:bodyPr>
          <a:lstStyle/>
          <a:p>
            <a:r>
              <a:rPr lang="zh-CN" altLang="en-US" sz="2400" dirty="0">
                <a:solidFill>
                  <a:schemeClr val="bg1"/>
                </a:solidFill>
              </a:rPr>
              <a:t>美国谷物运输旅程</a:t>
            </a:r>
            <a:br>
              <a:rPr lang="en-US" altLang="zh-CN" sz="2400" dirty="0">
                <a:solidFill>
                  <a:schemeClr val="bg1"/>
                </a:solidFill>
              </a:rPr>
            </a:br>
            <a:r>
              <a:rPr lang="en-US" sz="2400" dirty="0">
                <a:solidFill>
                  <a:schemeClr val="bg1"/>
                </a:solidFill>
              </a:rPr>
              <a:t>How Does U.S. Grain Move?</a:t>
            </a:r>
          </a:p>
        </p:txBody>
      </p:sp>
      <p:pic>
        <p:nvPicPr>
          <p:cNvPr id="5" name="Picture 4" descr="Diagram&#10;&#10;Description automatically generated">
            <a:extLst>
              <a:ext uri="{FF2B5EF4-FFF2-40B4-BE49-F238E27FC236}">
                <a16:creationId xmlns:a16="http://schemas.microsoft.com/office/drawing/2014/main" id="{CA95C85A-06C3-4831-889B-2F1248257A7F}"/>
              </a:ext>
            </a:extLst>
          </p:cNvPr>
          <p:cNvPicPr>
            <a:picLocks noChangeAspect="1"/>
          </p:cNvPicPr>
          <p:nvPr/>
        </p:nvPicPr>
        <p:blipFill rotWithShape="1">
          <a:blip r:embed="rId4"/>
          <a:srcRect l="173" t="10232"/>
          <a:stretch/>
        </p:blipFill>
        <p:spPr>
          <a:xfrm>
            <a:off x="3481844" y="416469"/>
            <a:ext cx="6909843" cy="6441531"/>
          </a:xfrm>
          <a:prstGeom prst="rect">
            <a:avLst/>
          </a:prstGeom>
        </p:spPr>
      </p:pic>
      <p:sp>
        <p:nvSpPr>
          <p:cNvPr id="2" name="矩形 1">
            <a:extLst>
              <a:ext uri="{FF2B5EF4-FFF2-40B4-BE49-F238E27FC236}">
                <a16:creationId xmlns:a16="http://schemas.microsoft.com/office/drawing/2014/main" id="{87AE0656-AC47-164E-9C26-C319C70CC247}"/>
              </a:ext>
            </a:extLst>
          </p:cNvPr>
          <p:cNvSpPr/>
          <p:nvPr/>
        </p:nvSpPr>
        <p:spPr>
          <a:xfrm>
            <a:off x="3476721" y="1354103"/>
            <a:ext cx="902524" cy="261610"/>
          </a:xfrm>
          <a:prstGeom prst="rect">
            <a:avLst/>
          </a:prstGeom>
        </p:spPr>
        <p:txBody>
          <a:bodyPr wrap="square">
            <a:spAutoFit/>
          </a:bodyPr>
          <a:lstStyle/>
          <a:p>
            <a:r>
              <a:rPr lang="zh-CN" altLang="en-US" sz="1100" dirty="0"/>
              <a:t>农场</a:t>
            </a:r>
            <a:endParaRPr lang="en-US" altLang="zh-CN" sz="1100" dirty="0"/>
          </a:p>
        </p:txBody>
      </p:sp>
      <p:sp>
        <p:nvSpPr>
          <p:cNvPr id="3" name="矩形 2">
            <a:extLst>
              <a:ext uri="{FF2B5EF4-FFF2-40B4-BE49-F238E27FC236}">
                <a16:creationId xmlns:a16="http://schemas.microsoft.com/office/drawing/2014/main" id="{935C8CE8-F7A8-8E47-BAC2-C86F5CBC39D3}"/>
              </a:ext>
            </a:extLst>
          </p:cNvPr>
          <p:cNvSpPr/>
          <p:nvPr/>
        </p:nvSpPr>
        <p:spPr>
          <a:xfrm>
            <a:off x="4447323" y="1484908"/>
            <a:ext cx="1172116" cy="600164"/>
          </a:xfrm>
          <a:prstGeom prst="rect">
            <a:avLst/>
          </a:prstGeom>
        </p:spPr>
        <p:txBody>
          <a:bodyPr wrap="none">
            <a:spAutoFit/>
          </a:bodyPr>
          <a:lstStyle/>
          <a:p>
            <a:r>
              <a:rPr lang="zh-CN" altLang="en-US" sz="1100" dirty="0"/>
              <a:t>储存：</a:t>
            </a:r>
            <a:endParaRPr lang="en-US" altLang="zh-CN" sz="1100" dirty="0"/>
          </a:p>
          <a:p>
            <a:r>
              <a:rPr lang="zh-CN" altLang="en-US" sz="1100" dirty="0"/>
              <a:t>农场</a:t>
            </a:r>
            <a:endParaRPr lang="en-US" altLang="zh-CN" sz="1100" dirty="0"/>
          </a:p>
          <a:p>
            <a:r>
              <a:rPr lang="zh-CN" altLang="en-US" sz="1100" dirty="0"/>
              <a:t>国家粮食收购站</a:t>
            </a:r>
            <a:endParaRPr lang="en-US" altLang="zh-CN" sz="1100" dirty="0"/>
          </a:p>
        </p:txBody>
      </p:sp>
      <p:sp>
        <p:nvSpPr>
          <p:cNvPr id="6" name="矩形 5">
            <a:extLst>
              <a:ext uri="{FF2B5EF4-FFF2-40B4-BE49-F238E27FC236}">
                <a16:creationId xmlns:a16="http://schemas.microsoft.com/office/drawing/2014/main" id="{4ACF7734-0528-7A48-BC71-06B9C2E1324D}"/>
              </a:ext>
            </a:extLst>
          </p:cNvPr>
          <p:cNvSpPr/>
          <p:nvPr/>
        </p:nvSpPr>
        <p:spPr>
          <a:xfrm>
            <a:off x="6207423" y="416469"/>
            <a:ext cx="1172116" cy="430887"/>
          </a:xfrm>
          <a:prstGeom prst="rect">
            <a:avLst/>
          </a:prstGeom>
        </p:spPr>
        <p:txBody>
          <a:bodyPr wrap="none">
            <a:spAutoFit/>
          </a:bodyPr>
          <a:lstStyle/>
          <a:p>
            <a:r>
              <a:rPr lang="zh-CN" altLang="en-US" sz="1100" dirty="0"/>
              <a:t>粮食中转收购站</a:t>
            </a:r>
            <a:endParaRPr lang="en-US" altLang="zh-CN" sz="1100" dirty="0"/>
          </a:p>
          <a:p>
            <a:r>
              <a:rPr lang="zh-CN" altLang="en-US" sz="1100" dirty="0"/>
              <a:t>大宗采购商</a:t>
            </a:r>
            <a:endParaRPr lang="en-US" altLang="zh-CN" sz="1100" dirty="0"/>
          </a:p>
        </p:txBody>
      </p:sp>
      <p:sp>
        <p:nvSpPr>
          <p:cNvPr id="7" name="矩形 6">
            <a:extLst>
              <a:ext uri="{FF2B5EF4-FFF2-40B4-BE49-F238E27FC236}">
                <a16:creationId xmlns:a16="http://schemas.microsoft.com/office/drawing/2014/main" id="{1C835BF7-0656-E54A-AC3B-7E142FFEF19A}"/>
              </a:ext>
            </a:extLst>
          </p:cNvPr>
          <p:cNvSpPr/>
          <p:nvPr/>
        </p:nvSpPr>
        <p:spPr>
          <a:xfrm>
            <a:off x="8385405" y="416469"/>
            <a:ext cx="1172116" cy="261610"/>
          </a:xfrm>
          <a:prstGeom prst="rect">
            <a:avLst/>
          </a:prstGeom>
        </p:spPr>
        <p:txBody>
          <a:bodyPr wrap="none">
            <a:spAutoFit/>
          </a:bodyPr>
          <a:lstStyle/>
          <a:p>
            <a:r>
              <a:rPr lang="zh-CN" altLang="en-US" sz="1100" dirty="0"/>
              <a:t>出口粮食收购站</a:t>
            </a:r>
            <a:endParaRPr lang="en-US" altLang="zh-CN" sz="1100" dirty="0"/>
          </a:p>
        </p:txBody>
      </p:sp>
      <p:sp>
        <p:nvSpPr>
          <p:cNvPr id="8" name="矩形 7">
            <a:extLst>
              <a:ext uri="{FF2B5EF4-FFF2-40B4-BE49-F238E27FC236}">
                <a16:creationId xmlns:a16="http://schemas.microsoft.com/office/drawing/2014/main" id="{6B682F2B-9932-104D-9DA9-A2578ABBBB14}"/>
              </a:ext>
            </a:extLst>
          </p:cNvPr>
          <p:cNvSpPr/>
          <p:nvPr/>
        </p:nvSpPr>
        <p:spPr>
          <a:xfrm>
            <a:off x="9183059" y="1954267"/>
            <a:ext cx="748923" cy="261610"/>
          </a:xfrm>
          <a:prstGeom prst="rect">
            <a:avLst/>
          </a:prstGeom>
        </p:spPr>
        <p:txBody>
          <a:bodyPr wrap="none">
            <a:spAutoFit/>
          </a:bodyPr>
          <a:lstStyle/>
          <a:p>
            <a:r>
              <a:rPr lang="zh-CN" altLang="en-US" sz="1100" dirty="0"/>
              <a:t>国际买家</a:t>
            </a:r>
            <a:endParaRPr lang="en-US" altLang="zh-CN" sz="1100" dirty="0"/>
          </a:p>
        </p:txBody>
      </p:sp>
      <p:sp>
        <p:nvSpPr>
          <p:cNvPr id="9" name="矩形 8">
            <a:extLst>
              <a:ext uri="{FF2B5EF4-FFF2-40B4-BE49-F238E27FC236}">
                <a16:creationId xmlns:a16="http://schemas.microsoft.com/office/drawing/2014/main" id="{65CB770A-DAEE-1D43-8AD7-1F50D2FE3C2D}"/>
              </a:ext>
            </a:extLst>
          </p:cNvPr>
          <p:cNvSpPr/>
          <p:nvPr/>
        </p:nvSpPr>
        <p:spPr>
          <a:xfrm>
            <a:off x="3140588" y="3037070"/>
            <a:ext cx="787395" cy="600164"/>
          </a:xfrm>
          <a:prstGeom prst="rect">
            <a:avLst/>
          </a:prstGeom>
        </p:spPr>
        <p:txBody>
          <a:bodyPr wrap="none">
            <a:spAutoFit/>
          </a:bodyPr>
          <a:lstStyle/>
          <a:p>
            <a:r>
              <a:rPr lang="zh-CN" altLang="en-US" sz="1100" dirty="0"/>
              <a:t>卡车</a:t>
            </a:r>
            <a:endParaRPr lang="en-US" altLang="zh-CN" sz="1100" dirty="0"/>
          </a:p>
          <a:p>
            <a:r>
              <a:rPr lang="zh-CN" altLang="en-US" sz="1100" dirty="0"/>
              <a:t>铁路</a:t>
            </a:r>
            <a:endParaRPr lang="en-US" altLang="zh-CN" sz="1100" dirty="0"/>
          </a:p>
          <a:p>
            <a:r>
              <a:rPr lang="zh-CN" altLang="en-US" sz="1100" dirty="0"/>
              <a:t>驳船</a:t>
            </a:r>
            <a:r>
              <a:rPr lang="en-US" altLang="zh-CN" sz="1100" dirty="0"/>
              <a:t>/</a:t>
            </a:r>
            <a:r>
              <a:rPr lang="zh-CN" altLang="en-US" sz="1100" dirty="0"/>
              <a:t>轮船</a:t>
            </a:r>
            <a:endParaRPr lang="en-US" altLang="zh-CN" sz="1100" dirty="0"/>
          </a:p>
        </p:txBody>
      </p:sp>
      <p:sp>
        <p:nvSpPr>
          <p:cNvPr id="10" name="矩形 9">
            <a:extLst>
              <a:ext uri="{FF2B5EF4-FFF2-40B4-BE49-F238E27FC236}">
                <a16:creationId xmlns:a16="http://schemas.microsoft.com/office/drawing/2014/main" id="{FADFC554-6373-D048-94EA-61AAB2143400}"/>
              </a:ext>
            </a:extLst>
          </p:cNvPr>
          <p:cNvSpPr/>
          <p:nvPr/>
        </p:nvSpPr>
        <p:spPr>
          <a:xfrm>
            <a:off x="6833447" y="1903643"/>
            <a:ext cx="1172116" cy="938719"/>
          </a:xfrm>
          <a:prstGeom prst="rect">
            <a:avLst/>
          </a:prstGeom>
        </p:spPr>
        <p:txBody>
          <a:bodyPr wrap="none">
            <a:spAutoFit/>
          </a:bodyPr>
          <a:lstStyle/>
          <a:p>
            <a:r>
              <a:rPr lang="zh-CN" altLang="en-US" sz="1100" dirty="0"/>
              <a:t>国内终端用户：</a:t>
            </a:r>
            <a:endParaRPr lang="en-US" altLang="zh-CN" sz="1100" dirty="0"/>
          </a:p>
          <a:p>
            <a:r>
              <a:rPr lang="zh-CN" altLang="en-US" sz="1100" dirty="0"/>
              <a:t>乙醇厂</a:t>
            </a:r>
            <a:endParaRPr lang="en-US" altLang="zh-CN" sz="1100" dirty="0"/>
          </a:p>
          <a:p>
            <a:r>
              <a:rPr lang="zh-CN" altLang="en-US" sz="1100" dirty="0"/>
              <a:t>饲料厂</a:t>
            </a:r>
            <a:endParaRPr lang="en-US" altLang="zh-CN" sz="1100" dirty="0"/>
          </a:p>
          <a:p>
            <a:r>
              <a:rPr lang="zh-CN" altLang="en-US" sz="1100" dirty="0"/>
              <a:t>畜禽养殖场</a:t>
            </a:r>
            <a:endParaRPr lang="en-US" altLang="zh-CN" sz="1100" dirty="0"/>
          </a:p>
          <a:p>
            <a:r>
              <a:rPr lang="zh-CN" altLang="en-US" sz="1100" dirty="0"/>
              <a:t>麦芽厂</a:t>
            </a:r>
            <a:endParaRPr lang="en-US" altLang="zh-CN" sz="1100" dirty="0"/>
          </a:p>
        </p:txBody>
      </p:sp>
      <p:sp>
        <p:nvSpPr>
          <p:cNvPr id="11" name="矩形 10">
            <a:extLst>
              <a:ext uri="{FF2B5EF4-FFF2-40B4-BE49-F238E27FC236}">
                <a16:creationId xmlns:a16="http://schemas.microsoft.com/office/drawing/2014/main" id="{362493F5-E5AE-BE48-A4AE-6C2656951BF4}"/>
              </a:ext>
            </a:extLst>
          </p:cNvPr>
          <p:cNvSpPr/>
          <p:nvPr/>
        </p:nvSpPr>
        <p:spPr>
          <a:xfrm>
            <a:off x="9182922" y="2876210"/>
            <a:ext cx="1172116" cy="261610"/>
          </a:xfrm>
          <a:prstGeom prst="rect">
            <a:avLst/>
          </a:prstGeom>
        </p:spPr>
        <p:txBody>
          <a:bodyPr wrap="none">
            <a:spAutoFit/>
          </a:bodyPr>
          <a:lstStyle/>
          <a:p>
            <a:r>
              <a:rPr lang="zh-CN" altLang="en-US" sz="1100" dirty="0"/>
              <a:t>转运到终端用户</a:t>
            </a:r>
            <a:endParaRPr lang="en-US" altLang="zh-CN" sz="1100" dirty="0"/>
          </a:p>
        </p:txBody>
      </p:sp>
      <p:sp>
        <p:nvSpPr>
          <p:cNvPr id="12" name="矩形 11">
            <a:extLst>
              <a:ext uri="{FF2B5EF4-FFF2-40B4-BE49-F238E27FC236}">
                <a16:creationId xmlns:a16="http://schemas.microsoft.com/office/drawing/2014/main" id="{0407CBFD-60F5-5A4B-A14F-BD711825367A}"/>
              </a:ext>
            </a:extLst>
          </p:cNvPr>
          <p:cNvSpPr/>
          <p:nvPr/>
        </p:nvSpPr>
        <p:spPr>
          <a:xfrm>
            <a:off x="3753812" y="3740567"/>
            <a:ext cx="2300630" cy="261610"/>
          </a:xfrm>
          <a:prstGeom prst="rect">
            <a:avLst/>
          </a:prstGeom>
        </p:spPr>
        <p:txBody>
          <a:bodyPr wrap="none">
            <a:spAutoFit/>
          </a:bodyPr>
          <a:lstStyle/>
          <a:p>
            <a:r>
              <a:rPr lang="zh-CN" altLang="en-US" sz="1100" dirty="0"/>
              <a:t>到达国内终端用户的运输方式占比</a:t>
            </a:r>
            <a:endParaRPr lang="en-US" altLang="zh-CN" sz="1100" dirty="0"/>
          </a:p>
        </p:txBody>
      </p:sp>
      <p:sp>
        <p:nvSpPr>
          <p:cNvPr id="13" name="矩形 12">
            <a:extLst>
              <a:ext uri="{FF2B5EF4-FFF2-40B4-BE49-F238E27FC236}">
                <a16:creationId xmlns:a16="http://schemas.microsoft.com/office/drawing/2014/main" id="{E536F936-C4AB-0A45-B079-C8FF58EB55FD}"/>
              </a:ext>
            </a:extLst>
          </p:cNvPr>
          <p:cNvSpPr/>
          <p:nvPr/>
        </p:nvSpPr>
        <p:spPr>
          <a:xfrm>
            <a:off x="8820833" y="3798153"/>
            <a:ext cx="2552302" cy="769441"/>
          </a:xfrm>
          <a:prstGeom prst="rect">
            <a:avLst/>
          </a:prstGeom>
        </p:spPr>
        <p:txBody>
          <a:bodyPr wrap="none">
            <a:spAutoFit/>
          </a:bodyPr>
          <a:lstStyle/>
          <a:p>
            <a:r>
              <a:rPr lang="zh-CN" altLang="en-US" sz="1100" dirty="0"/>
              <a:t>美国有：</a:t>
            </a:r>
            <a:endParaRPr lang="en-US" altLang="zh-CN" sz="1100" dirty="0"/>
          </a:p>
          <a:p>
            <a:r>
              <a:rPr lang="en-US" altLang="zh-CN" sz="1100" dirty="0"/>
              <a:t>125</a:t>
            </a:r>
            <a:r>
              <a:rPr lang="zh-CN" altLang="en-US" sz="1100" dirty="0"/>
              <a:t>万公里的公路（足以绕赤道</a:t>
            </a:r>
            <a:r>
              <a:rPr lang="en-US" altLang="zh-CN" sz="1100" dirty="0"/>
              <a:t>31</a:t>
            </a:r>
            <a:r>
              <a:rPr lang="zh-CN" altLang="en-US" sz="1100" dirty="0"/>
              <a:t>圈）</a:t>
            </a:r>
            <a:endParaRPr lang="en-US" altLang="zh-CN" sz="1100" dirty="0"/>
          </a:p>
          <a:p>
            <a:r>
              <a:rPr lang="en-US" altLang="zh-CN" sz="1100" dirty="0"/>
              <a:t>22</a:t>
            </a:r>
            <a:r>
              <a:rPr lang="zh-CN" altLang="en-US" sz="1100" dirty="0"/>
              <a:t>万</a:t>
            </a:r>
            <a:r>
              <a:rPr lang="en-US" altLang="zh-CN" sz="1100" dirty="0"/>
              <a:t>5</a:t>
            </a:r>
            <a:r>
              <a:rPr lang="zh-CN" altLang="en-US" sz="1100" dirty="0"/>
              <a:t>千公里的铁路（全世界最长）</a:t>
            </a:r>
            <a:endParaRPr lang="en-US" altLang="zh-CN" sz="1100" dirty="0"/>
          </a:p>
          <a:p>
            <a:r>
              <a:rPr lang="en-US" altLang="zh-CN" sz="1100" dirty="0"/>
              <a:t>1</a:t>
            </a:r>
            <a:r>
              <a:rPr lang="zh-CN" altLang="en-US" sz="1100" dirty="0"/>
              <a:t>万</a:t>
            </a:r>
            <a:r>
              <a:rPr lang="en-US" altLang="zh-CN" sz="1100" dirty="0"/>
              <a:t>5800</a:t>
            </a:r>
            <a:r>
              <a:rPr lang="zh-CN" altLang="en-US" sz="1100" dirty="0"/>
              <a:t>公里的水路（尼罗河的两倍）</a:t>
            </a:r>
            <a:endParaRPr lang="en-US" altLang="zh-CN" sz="1100" dirty="0"/>
          </a:p>
        </p:txBody>
      </p:sp>
      <p:sp>
        <p:nvSpPr>
          <p:cNvPr id="14" name="矩形 13">
            <a:extLst>
              <a:ext uri="{FF2B5EF4-FFF2-40B4-BE49-F238E27FC236}">
                <a16:creationId xmlns:a16="http://schemas.microsoft.com/office/drawing/2014/main" id="{148F276A-5DDE-8F48-8F94-9F72A315F267}"/>
              </a:ext>
            </a:extLst>
          </p:cNvPr>
          <p:cNvSpPr/>
          <p:nvPr/>
        </p:nvSpPr>
        <p:spPr>
          <a:xfrm>
            <a:off x="3753812" y="5037673"/>
            <a:ext cx="2018501" cy="261610"/>
          </a:xfrm>
          <a:prstGeom prst="rect">
            <a:avLst/>
          </a:prstGeom>
        </p:spPr>
        <p:txBody>
          <a:bodyPr wrap="none">
            <a:spAutoFit/>
          </a:bodyPr>
          <a:lstStyle/>
          <a:p>
            <a:r>
              <a:rPr lang="zh-CN" altLang="en-US" sz="1100" dirty="0"/>
              <a:t>到达国家买家的运输方式占比</a:t>
            </a:r>
            <a:endParaRPr lang="en-US" altLang="zh-CN" sz="1100" dirty="0"/>
          </a:p>
        </p:txBody>
      </p:sp>
    </p:spTree>
    <p:custDataLst>
      <p:tags r:id="rId1"/>
    </p:custDataLst>
    <p:extLst>
      <p:ext uri="{BB962C8B-B14F-4D97-AF65-F5344CB8AC3E}">
        <p14:creationId xmlns:p14="http://schemas.microsoft.com/office/powerpoint/2010/main" val="241022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t>收获品质报告</a:t>
            </a:r>
            <a:br>
              <a:rPr lang="en-US" altLang="zh-CN" dirty="0"/>
            </a:br>
            <a:r>
              <a:rPr lang="zh-CN" altLang="en-US" dirty="0"/>
              <a:t> </a:t>
            </a:r>
            <a:r>
              <a:rPr lang="en-US" dirty="0"/>
              <a:t>Harvest Quality Report</a:t>
            </a: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51023" y="3593361"/>
            <a:ext cx="2037036" cy="263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11186" y="1955796"/>
            <a:ext cx="3730223" cy="1513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78660" y="3174063"/>
            <a:ext cx="1734867" cy="1195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78661" y="5025419"/>
            <a:ext cx="2307945" cy="1410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ight Arrow 3"/>
          <p:cNvSpPr/>
          <p:nvPr/>
        </p:nvSpPr>
        <p:spPr>
          <a:xfrm rot="16826818">
            <a:off x="1395740" y="4046402"/>
            <a:ext cx="1100376" cy="646176"/>
          </a:xfrm>
          <a:prstGeom prst="rightArrow">
            <a:avLst/>
          </a:prstGeom>
          <a:solidFill>
            <a:srgbClr val="D9911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225468" y="4786300"/>
            <a:ext cx="2006955" cy="1323439"/>
          </a:xfrm>
          <a:prstGeom prst="rect">
            <a:avLst/>
          </a:prstGeom>
          <a:solidFill>
            <a:srgbClr val="898989"/>
          </a:solidFill>
        </p:spPr>
        <p:txBody>
          <a:bodyPr wrap="square" rtlCol="0" anchor="ctr">
            <a:spAutoFit/>
          </a:bodyPr>
          <a:lstStyle/>
          <a:p>
            <a:pPr algn="ctr"/>
            <a:r>
              <a:rPr lang="zh-CN" altLang="en-US" sz="2000" dirty="0">
                <a:solidFill>
                  <a:schemeClr val="bg1"/>
                </a:solidFill>
              </a:rPr>
              <a:t>收获品质报告</a:t>
            </a:r>
            <a:r>
              <a:rPr lang="en-US" sz="2000" dirty="0">
                <a:solidFill>
                  <a:schemeClr val="bg1"/>
                </a:solidFill>
              </a:rPr>
              <a:t>HARVEST QUALITY REPORT</a:t>
            </a:r>
          </a:p>
        </p:txBody>
      </p:sp>
    </p:spTree>
    <p:custDataLst>
      <p:tags r:id="rId1"/>
    </p:custDataLst>
    <p:extLst>
      <p:ext uri="{BB962C8B-B14F-4D97-AF65-F5344CB8AC3E}">
        <p14:creationId xmlns:p14="http://schemas.microsoft.com/office/powerpoint/2010/main" val="13045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zh-CN" altLang="en-US" dirty="0"/>
              <a:t>出口货物品质报告 </a:t>
            </a:r>
            <a:br>
              <a:rPr lang="en-US" altLang="zh-CN" dirty="0"/>
            </a:br>
            <a:r>
              <a:rPr lang="en-US" dirty="0"/>
              <a:t>Export Cargo Quality Report</a:t>
            </a:r>
          </a:p>
        </p:txBody>
      </p:sp>
      <p:pic>
        <p:nvPicPr>
          <p:cNvPr id="1945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51023" y="3605718"/>
            <a:ext cx="2037036" cy="263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72848" y="4562064"/>
            <a:ext cx="3037741" cy="125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11186" y="1968153"/>
            <a:ext cx="3730223" cy="1513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78660" y="3186420"/>
            <a:ext cx="1734867" cy="1195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78661" y="5037776"/>
            <a:ext cx="2307945" cy="1410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00282" y="5645875"/>
            <a:ext cx="1625461" cy="111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9" name="Picture 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511096" y="5534246"/>
            <a:ext cx="2099553" cy="1216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1" name="Picture 7"/>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560301" y="2806383"/>
            <a:ext cx="2974801" cy="1900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2" name="Picture 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325204" y="1844584"/>
            <a:ext cx="2297525" cy="1588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7" name="Picture 3"/>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930028" y="4163854"/>
            <a:ext cx="2215717" cy="15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ight Arrow 13"/>
          <p:cNvSpPr/>
          <p:nvPr/>
        </p:nvSpPr>
        <p:spPr>
          <a:xfrm>
            <a:off x="7927805" y="2269204"/>
            <a:ext cx="1333191" cy="433840"/>
          </a:xfrm>
          <a:prstGeom prst="rightArrow">
            <a:avLst/>
          </a:prstGeom>
          <a:solidFill>
            <a:srgbClr val="D1831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5787025" y="1816524"/>
            <a:ext cx="2186325" cy="1569660"/>
          </a:xfrm>
          <a:prstGeom prst="rect">
            <a:avLst/>
          </a:prstGeom>
          <a:solidFill>
            <a:srgbClr val="898989"/>
          </a:solidFill>
        </p:spPr>
        <p:txBody>
          <a:bodyPr wrap="square" rtlCol="0" anchor="ctr">
            <a:spAutoFit/>
          </a:bodyPr>
          <a:lstStyle>
            <a:defPPr>
              <a:defRPr lang="en-US"/>
            </a:defPPr>
            <a:lvl1pPr algn="ctr">
              <a:defRPr sz="2400">
                <a:solidFill>
                  <a:schemeClr val="bg1"/>
                </a:solidFill>
              </a:defRPr>
            </a:lvl1pPr>
          </a:lstStyle>
          <a:p>
            <a:r>
              <a:rPr lang="zh-CN" altLang="en-US" dirty="0"/>
              <a:t>出口货物报告</a:t>
            </a:r>
            <a:r>
              <a:rPr lang="en-US" dirty="0"/>
              <a:t>EXPORT CARGO REPORT</a:t>
            </a:r>
          </a:p>
        </p:txBody>
      </p:sp>
    </p:spTree>
    <p:custDataLst>
      <p:tags r:id="rId1"/>
    </p:custDataLst>
    <p:extLst>
      <p:ext uri="{BB962C8B-B14F-4D97-AF65-F5344CB8AC3E}">
        <p14:creationId xmlns:p14="http://schemas.microsoft.com/office/powerpoint/2010/main" val="52799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18"/>
          <p:cNvSpPr/>
          <p:nvPr/>
        </p:nvSpPr>
        <p:spPr>
          <a:xfrm>
            <a:off x="10014007" y="4224070"/>
            <a:ext cx="406400" cy="3657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49467" y="2316386"/>
            <a:ext cx="1371600" cy="17877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14894" y="2319668"/>
            <a:ext cx="1371600" cy="177018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80321" y="2333242"/>
            <a:ext cx="1371600" cy="1768016"/>
          </a:xfrm>
          <a:prstGeom prst="rect">
            <a:avLst/>
          </a:prstGeom>
          <a:effectLst>
            <a:outerShdw blurRad="292100" dist="139700" dir="2700000" algn="ctr" rotWithShape="0">
              <a:srgbClr val="000000">
                <a:alpha val="65000"/>
              </a:srgbClr>
            </a:outerShdw>
          </a:effectLst>
        </p:spPr>
      </p:pic>
      <p:sp>
        <p:nvSpPr>
          <p:cNvPr id="17" name="Down Arrow 16"/>
          <p:cNvSpPr/>
          <p:nvPr/>
        </p:nvSpPr>
        <p:spPr>
          <a:xfrm>
            <a:off x="2951103" y="3208820"/>
            <a:ext cx="4848092" cy="1590676"/>
          </a:xfrm>
          <a:prstGeom prst="downArrow">
            <a:avLst>
              <a:gd name="adj1" fmla="val 50000"/>
              <a:gd name="adj2" fmla="val 217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3545748" y="2322603"/>
            <a:ext cx="1371600" cy="1781505"/>
          </a:xfrm>
          <a:prstGeom prst="rect">
            <a:avLst/>
          </a:prstGeom>
          <a:effectLst>
            <a:outerShdw blurRad="292100" dist="139700" dir="2700000" algn="ctr" rotWithShape="0">
              <a:srgbClr val="000000">
                <a:alpha val="65000"/>
              </a:srgbClr>
            </a:outerShdw>
          </a:effectLst>
        </p:spPr>
      </p:pic>
      <p:pic>
        <p:nvPicPr>
          <p:cNvPr id="21" name="Picture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111175" y="2328442"/>
            <a:ext cx="1371600" cy="1776248"/>
          </a:xfrm>
          <a:prstGeom prst="rect">
            <a:avLst/>
          </a:prstGeom>
          <a:effectLst>
            <a:outerShdw blurRad="292100" dist="139700" dir="2700000" algn="ctr" rotWithShape="0">
              <a:srgbClr val="000000">
                <a:alpha val="65000"/>
              </a:srgbClr>
            </a:outerShdw>
          </a:effectLst>
        </p:spPr>
      </p:pic>
      <p:sp>
        <p:nvSpPr>
          <p:cNvPr id="2" name="Title 1"/>
          <p:cNvSpPr>
            <a:spLocks noGrp="1"/>
          </p:cNvSpPr>
          <p:nvPr>
            <p:ph type="title"/>
          </p:nvPr>
        </p:nvSpPr>
        <p:spPr/>
        <p:txBody>
          <a:bodyPr>
            <a:normAutofit fontScale="90000"/>
          </a:bodyPr>
          <a:lstStyle/>
          <a:p>
            <a:r>
              <a:rPr lang="zh-CN" altLang="en-US" dirty="0"/>
              <a:t>美国谷物协会玉米品质报告</a:t>
            </a:r>
            <a:br>
              <a:rPr lang="en-US" altLang="zh-CN" dirty="0"/>
            </a:br>
            <a:r>
              <a:rPr lang="en-US" dirty="0"/>
              <a:t>USGC Corn Quality Reports</a:t>
            </a:r>
          </a:p>
        </p:txBody>
      </p:sp>
      <p:pic>
        <p:nvPicPr>
          <p:cNvPr id="11" name="Pictur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860158" y="4849129"/>
            <a:ext cx="1371600" cy="177261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788133" y="1692909"/>
            <a:ext cx="6739050" cy="707886"/>
          </a:xfrm>
          <a:prstGeom prst="rect">
            <a:avLst/>
          </a:prstGeom>
          <a:noFill/>
        </p:spPr>
        <p:txBody>
          <a:bodyPr wrap="square" rtlCol="0">
            <a:spAutoFit/>
          </a:bodyPr>
          <a:lstStyle/>
          <a:p>
            <a:pPr algn="ctr"/>
            <a:r>
              <a:rPr lang="en-US" altLang="zh-CN" sz="2000" dirty="0">
                <a:solidFill>
                  <a:srgbClr val="003E7E"/>
                </a:solidFill>
              </a:rPr>
              <a:t>2011/2012</a:t>
            </a:r>
            <a:r>
              <a:rPr lang="zh-CN" altLang="en-US" sz="2000" dirty="0">
                <a:solidFill>
                  <a:srgbClr val="003E7E"/>
                </a:solidFill>
              </a:rPr>
              <a:t>年至</a:t>
            </a:r>
            <a:r>
              <a:rPr lang="en-US" altLang="zh-CN" sz="2000" dirty="0">
                <a:solidFill>
                  <a:srgbClr val="003E7E"/>
                </a:solidFill>
              </a:rPr>
              <a:t>2022/2023</a:t>
            </a:r>
            <a:r>
              <a:rPr lang="zh-CN" altLang="en-US" sz="2000" dirty="0">
                <a:solidFill>
                  <a:srgbClr val="003E7E"/>
                </a:solidFill>
              </a:rPr>
              <a:t>年</a:t>
            </a:r>
            <a:endParaRPr lang="en-US" altLang="zh-CN" sz="2000" dirty="0">
              <a:solidFill>
                <a:srgbClr val="003E7E"/>
              </a:solidFill>
            </a:endParaRPr>
          </a:p>
          <a:p>
            <a:pPr algn="ctr"/>
            <a:r>
              <a:rPr lang="en-US" sz="2000" dirty="0">
                <a:solidFill>
                  <a:srgbClr val="003E7E"/>
                </a:solidFill>
              </a:rPr>
              <a:t>2011/2012 through 2022/2023</a:t>
            </a:r>
          </a:p>
        </p:txBody>
      </p:sp>
      <p:sp>
        <p:nvSpPr>
          <p:cNvPr id="15" name="TextBox 14"/>
          <p:cNvSpPr txBox="1"/>
          <p:nvPr/>
        </p:nvSpPr>
        <p:spPr>
          <a:xfrm>
            <a:off x="245692" y="2866569"/>
            <a:ext cx="1423788" cy="954107"/>
          </a:xfrm>
          <a:prstGeom prst="rect">
            <a:avLst/>
          </a:prstGeom>
          <a:noFill/>
        </p:spPr>
        <p:txBody>
          <a:bodyPr wrap="none" rtlCol="0">
            <a:spAutoFit/>
          </a:bodyPr>
          <a:lstStyle/>
          <a:p>
            <a:pPr algn="ctr"/>
            <a:r>
              <a:rPr lang="zh-CN" altLang="en-US" sz="2800" dirty="0">
                <a:solidFill>
                  <a:srgbClr val="003E7E"/>
                </a:solidFill>
              </a:rPr>
              <a:t>收获</a:t>
            </a:r>
            <a:endParaRPr lang="en-US" altLang="zh-CN" sz="2800" dirty="0">
              <a:solidFill>
                <a:srgbClr val="003E7E"/>
              </a:solidFill>
            </a:endParaRPr>
          </a:p>
          <a:p>
            <a:pPr algn="ctr"/>
            <a:r>
              <a:rPr lang="en-US" sz="2800" dirty="0">
                <a:solidFill>
                  <a:srgbClr val="003E7E"/>
                </a:solidFill>
              </a:rPr>
              <a:t>Harvest</a:t>
            </a:r>
          </a:p>
        </p:txBody>
      </p:sp>
      <p:sp>
        <p:nvSpPr>
          <p:cNvPr id="16" name="TextBox 15"/>
          <p:cNvSpPr txBox="1"/>
          <p:nvPr/>
        </p:nvSpPr>
        <p:spPr>
          <a:xfrm>
            <a:off x="141965" y="5342866"/>
            <a:ext cx="1620957" cy="1384995"/>
          </a:xfrm>
          <a:prstGeom prst="rect">
            <a:avLst/>
          </a:prstGeom>
          <a:noFill/>
        </p:spPr>
        <p:txBody>
          <a:bodyPr wrap="none" rtlCol="0">
            <a:spAutoFit/>
          </a:bodyPr>
          <a:lstStyle>
            <a:defPPr>
              <a:defRPr lang="en-US"/>
            </a:defPPr>
            <a:lvl1pPr algn="ctr">
              <a:defRPr sz="2400"/>
            </a:lvl1pPr>
          </a:lstStyle>
          <a:p>
            <a:r>
              <a:rPr lang="zh-CN" altLang="en-US" sz="2800" dirty="0">
                <a:solidFill>
                  <a:srgbClr val="003E7E"/>
                </a:solidFill>
              </a:rPr>
              <a:t>出口货物</a:t>
            </a:r>
            <a:endParaRPr lang="en-US" altLang="zh-CN" sz="2800" dirty="0">
              <a:solidFill>
                <a:srgbClr val="003E7E"/>
              </a:solidFill>
            </a:endParaRPr>
          </a:p>
          <a:p>
            <a:r>
              <a:rPr lang="en-US" sz="2800" dirty="0">
                <a:solidFill>
                  <a:srgbClr val="003E7E"/>
                </a:solidFill>
              </a:rPr>
              <a:t>Export</a:t>
            </a:r>
            <a:br>
              <a:rPr lang="en-US" sz="2800" dirty="0">
                <a:solidFill>
                  <a:srgbClr val="003E7E"/>
                </a:solidFill>
              </a:rPr>
            </a:br>
            <a:r>
              <a:rPr lang="en-US" sz="2800" dirty="0">
                <a:solidFill>
                  <a:srgbClr val="003E7E"/>
                </a:solidFill>
              </a:rPr>
              <a:t>Cargo</a:t>
            </a:r>
          </a:p>
        </p:txBody>
      </p:sp>
      <p:sp>
        <p:nvSpPr>
          <p:cNvPr id="22" name="TextBox 21"/>
          <p:cNvSpPr txBox="1"/>
          <p:nvPr/>
        </p:nvSpPr>
        <p:spPr>
          <a:xfrm>
            <a:off x="9094144" y="1728877"/>
            <a:ext cx="2246128" cy="523220"/>
          </a:xfrm>
          <a:prstGeom prst="rect">
            <a:avLst/>
          </a:prstGeom>
          <a:noFill/>
        </p:spPr>
        <p:txBody>
          <a:bodyPr wrap="none" rtlCol="0">
            <a:spAutoFit/>
          </a:bodyPr>
          <a:lstStyle/>
          <a:p>
            <a:pPr algn="ctr"/>
            <a:r>
              <a:rPr lang="en-US" sz="2800" dirty="0">
                <a:solidFill>
                  <a:srgbClr val="003E7E"/>
                </a:solidFill>
              </a:rPr>
              <a:t>2022/2023</a:t>
            </a:r>
            <a:r>
              <a:rPr lang="zh-CN" altLang="en-US" sz="2800" dirty="0">
                <a:solidFill>
                  <a:srgbClr val="003E7E"/>
                </a:solidFill>
              </a:rPr>
              <a:t>年</a:t>
            </a:r>
            <a:endParaRPr lang="en-US" sz="2800" dirty="0">
              <a:solidFill>
                <a:srgbClr val="003E7E"/>
              </a:solidFill>
            </a:endParaRPr>
          </a:p>
        </p:txBody>
      </p:sp>
      <p:pic>
        <p:nvPicPr>
          <p:cNvPr id="7" name="Picture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428436" y="4849128"/>
            <a:ext cx="1371600" cy="17726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96714" y="4849127"/>
            <a:ext cx="1371600" cy="1774705"/>
          </a:xfrm>
          <a:prstGeom prst="rect">
            <a:avLst/>
          </a:prstGeom>
          <a:effectLst>
            <a:outerShdw blurRad="292100" dist="139700" dir="2700000" algn="ctr" rotWithShape="0">
              <a:srgbClr val="000000">
                <a:alpha val="65000"/>
              </a:srgbClr>
            </a:outerShdw>
          </a:effectLst>
        </p:spPr>
      </p:pic>
      <p:pic>
        <p:nvPicPr>
          <p:cNvPr id="20" name="Picture 1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564992" y="4849127"/>
            <a:ext cx="1371600" cy="1774705"/>
          </a:xfrm>
          <a:prstGeom prst="rect">
            <a:avLst/>
          </a:prstGeom>
          <a:effectLst>
            <a:outerShdw blurRad="292100" dist="139700" dir="2700000" algn="ctr" rotWithShape="0">
              <a:srgbClr val="000000">
                <a:alpha val="65000"/>
              </a:srgbClr>
            </a:outerShdw>
          </a:effectLst>
        </p:spPr>
      </p:pic>
      <p:pic>
        <p:nvPicPr>
          <p:cNvPr id="24" name="Picture 2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133270" y="4849127"/>
            <a:ext cx="1371600" cy="1774703"/>
          </a:xfrm>
          <a:prstGeom prst="rect">
            <a:avLst/>
          </a:prstGeom>
          <a:effectLst>
            <a:outerShdw blurRad="292100" dist="139700" dir="2700000" algn="ctr" rotWithShape="0">
              <a:srgbClr val="000000">
                <a:alpha val="65000"/>
              </a:srgbClr>
            </a:outerShdw>
          </a:effectLst>
        </p:spPr>
      </p:pic>
      <p:pic>
        <p:nvPicPr>
          <p:cNvPr id="13" name="Picture 12"/>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701548" y="4849127"/>
            <a:ext cx="1371600" cy="1762412"/>
          </a:xfrm>
          <a:prstGeom prst="rect">
            <a:avLst/>
          </a:prstGeom>
          <a:effectLst>
            <a:outerShdw blurRad="292100" dist="139700" dir="2700000" algn="ctr" rotWithShape="0">
              <a:srgbClr val="000000">
                <a:alpha val="65000"/>
              </a:srgbClr>
            </a:outerShdw>
          </a:effectLst>
        </p:spPr>
      </p:pic>
      <p:pic>
        <p:nvPicPr>
          <p:cNvPr id="23" name="Picture 22"/>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676602" y="2323534"/>
            <a:ext cx="1371600" cy="1763485"/>
          </a:xfrm>
          <a:prstGeom prst="rect">
            <a:avLst/>
          </a:prstGeom>
          <a:effectLst>
            <a:outerShdw blurRad="292100" dist="139700" dir="2700000" algn="ctr" rotWithShape="0">
              <a:srgbClr val="000000">
                <a:alpha val="65000"/>
              </a:srgbClr>
            </a:outerShdw>
          </a:effectLst>
        </p:spPr>
      </p:pic>
      <p:pic>
        <p:nvPicPr>
          <p:cNvPr id="26" name="Picture 25">
            <a:extLst>
              <a:ext uri="{FF2B5EF4-FFF2-40B4-BE49-F238E27FC236}">
                <a16:creationId xmlns:a16="http://schemas.microsoft.com/office/drawing/2014/main" id="{5752C92F-09B5-4BF2-AC43-9952B25FE186}"/>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5242029" y="2325529"/>
            <a:ext cx="1463040" cy="17555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4B980DB-2031-49A0-BD6A-1007C7D6DC7A}"/>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269826" y="4849127"/>
            <a:ext cx="1371600" cy="177501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43014D5F-F3CD-4D7D-8386-2F05C987F923}"/>
              </a:ext>
            </a:extLst>
          </p:cNvPr>
          <p:cNvPicPr>
            <a:picLocks noChangeAspect="1"/>
          </p:cNvPicPr>
          <p:nvPr/>
        </p:nvPicPr>
        <p:blipFill>
          <a:blip r:embed="rId18"/>
          <a:stretch>
            <a:fillRect/>
          </a:stretch>
        </p:blipFill>
        <p:spPr>
          <a:xfrm>
            <a:off x="5898896" y="2323534"/>
            <a:ext cx="1371600" cy="1771238"/>
          </a:xfrm>
          <a:prstGeom prst="rect">
            <a:avLst/>
          </a:prstGeom>
          <a:effectLst>
            <a:outerShdw blurRad="292100" dist="139700" dir="2700000" algn="tl" rotWithShape="0">
              <a:prstClr val="black">
                <a:alpha val="65000"/>
              </a:prstClr>
            </a:outerShdw>
          </a:effectLst>
        </p:spPr>
      </p:pic>
      <p:pic>
        <p:nvPicPr>
          <p:cNvPr id="3" name="Picture 2">
            <a:extLst>
              <a:ext uri="{FF2B5EF4-FFF2-40B4-BE49-F238E27FC236}">
                <a16:creationId xmlns:a16="http://schemas.microsoft.com/office/drawing/2014/main" id="{09F168A7-84A2-41CE-A4A5-6D6B2E3670B6}"/>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38104" y="4839909"/>
            <a:ext cx="1371600" cy="1775011"/>
          </a:xfrm>
          <a:prstGeom prst="rect">
            <a:avLst/>
          </a:prstGeom>
          <a:effectLst>
            <a:outerShdw blurRad="292100" dist="139700" dir="2700000" algn="tl" rotWithShape="0">
              <a:prstClr val="black">
                <a:alpha val="65000"/>
              </a:prstClr>
            </a:outerShdw>
          </a:effectLst>
        </p:spPr>
      </p:pic>
      <p:pic>
        <p:nvPicPr>
          <p:cNvPr id="14" name="Picture 13">
            <a:extLst>
              <a:ext uri="{FF2B5EF4-FFF2-40B4-BE49-F238E27FC236}">
                <a16:creationId xmlns:a16="http://schemas.microsoft.com/office/drawing/2014/main" id="{239E9ADC-827B-404B-A096-1C695C2B8753}"/>
              </a:ext>
            </a:extLst>
          </p:cNvPr>
          <p:cNvPicPr>
            <a:picLocks noChangeAspect="1"/>
          </p:cNvPicPr>
          <p:nvPr/>
        </p:nvPicPr>
        <p:blipFill>
          <a:blip r:embed="rId20"/>
          <a:stretch>
            <a:fillRect/>
          </a:stretch>
        </p:blipFill>
        <p:spPr>
          <a:xfrm>
            <a:off x="6464323" y="2240312"/>
            <a:ext cx="1554480" cy="1957680"/>
          </a:xfrm>
          <a:prstGeom prst="rect">
            <a:avLst/>
          </a:prstGeom>
        </p:spPr>
      </p:pic>
      <p:pic>
        <p:nvPicPr>
          <p:cNvPr id="27" name="Picture 26">
            <a:extLst>
              <a:ext uri="{FF2B5EF4-FFF2-40B4-BE49-F238E27FC236}">
                <a16:creationId xmlns:a16="http://schemas.microsoft.com/office/drawing/2014/main" id="{E8DDDFDF-FB83-4408-AC72-490C4EFB2828}"/>
              </a:ext>
            </a:extLst>
          </p:cNvPr>
          <p:cNvPicPr>
            <a:picLocks noChangeAspect="1"/>
          </p:cNvPicPr>
          <p:nvPr/>
        </p:nvPicPr>
        <p:blipFill>
          <a:blip r:embed="rId21"/>
          <a:stretch>
            <a:fillRect/>
          </a:stretch>
        </p:blipFill>
        <p:spPr>
          <a:xfrm>
            <a:off x="6406380" y="4844854"/>
            <a:ext cx="1371600" cy="1777916"/>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D9BD2448-3258-4D62-8235-47B6EB3823C4}"/>
              </a:ext>
            </a:extLst>
          </p:cNvPr>
          <p:cNvPicPr>
            <a:picLocks noChangeAspect="1"/>
          </p:cNvPicPr>
          <p:nvPr/>
        </p:nvPicPr>
        <p:blipFill rotWithShape="1">
          <a:blip r:embed="rId22"/>
          <a:srcRect l="470" t="236" r="524" b="650"/>
          <a:stretch/>
        </p:blipFill>
        <p:spPr>
          <a:xfrm>
            <a:off x="7212628" y="2325998"/>
            <a:ext cx="1371600" cy="1775260"/>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E9A00A87-4726-4DCD-9D8D-A87C47EFC482}"/>
              </a:ext>
            </a:extLst>
          </p:cNvPr>
          <p:cNvPicPr>
            <a:picLocks noChangeAspect="1"/>
          </p:cNvPicPr>
          <p:nvPr/>
        </p:nvPicPr>
        <p:blipFill>
          <a:blip r:embed="rId23"/>
          <a:stretch>
            <a:fillRect/>
          </a:stretch>
        </p:blipFill>
        <p:spPr>
          <a:xfrm>
            <a:off x="7209702" y="4845538"/>
            <a:ext cx="1371600" cy="1776548"/>
          </a:xfrm>
          <a:prstGeom prst="rect">
            <a:avLst/>
          </a:prstGeom>
          <a:effectLst>
            <a:outerShdw blurRad="50800" dist="38100" dir="2700000" algn="tl" rotWithShape="0">
              <a:prstClr val="black">
                <a:alpha val="40000"/>
              </a:prstClr>
            </a:outerShdw>
          </a:effectLst>
        </p:spPr>
      </p:pic>
      <p:pic>
        <p:nvPicPr>
          <p:cNvPr id="30" name="Picture 29" descr="A picture containing text, sky, outdoor, sign&#10;&#10;Description automatically generated">
            <a:extLst>
              <a:ext uri="{FF2B5EF4-FFF2-40B4-BE49-F238E27FC236}">
                <a16:creationId xmlns:a16="http://schemas.microsoft.com/office/drawing/2014/main" id="{7487611F-906B-4FF2-BCA5-CFC2C558ABB7}"/>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7768424" y="2285601"/>
            <a:ext cx="1410880" cy="1828800"/>
          </a:xfrm>
          <a:prstGeom prst="rect">
            <a:avLst/>
          </a:prstGeom>
          <a:effectLst>
            <a:outerShdw blurRad="50800" dist="38100" dir="2700000" algn="tl" rotWithShape="0">
              <a:prstClr val="black">
                <a:alpha val="40000"/>
              </a:prstClr>
            </a:outerShdw>
          </a:effectLst>
        </p:spPr>
      </p:pic>
      <p:pic>
        <p:nvPicPr>
          <p:cNvPr id="31" name="Picture 30" descr="A picture containing text, outdoor, sign&#10;&#10;Description automatically generated">
            <a:extLst>
              <a:ext uri="{FF2B5EF4-FFF2-40B4-BE49-F238E27FC236}">
                <a16:creationId xmlns:a16="http://schemas.microsoft.com/office/drawing/2014/main" id="{FC892E06-5650-4C03-BE1E-EF1AEE6A82CC}"/>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799195" y="4827611"/>
            <a:ext cx="1392584" cy="1801368"/>
          </a:xfrm>
          <a:prstGeom prst="rect">
            <a:avLst/>
          </a:prstGeom>
          <a:effectLst>
            <a:outerShdw blurRad="50800" dist="50800" dir="5400000" algn="ctr" rotWithShape="0">
              <a:srgbClr val="000000">
                <a:alpha val="40000"/>
              </a:srgbClr>
            </a:outerShdw>
          </a:effectLst>
        </p:spPr>
      </p:pic>
      <p:pic>
        <p:nvPicPr>
          <p:cNvPr id="1026" name="Picture 2" descr="LUOd3B. unvnb, &#10;LS3AUVH. NUOO &#10;ezoz/zzoz &#10;710NnOO &#10;SNIVHO æs•n• ">
            <a:extLst>
              <a:ext uri="{FF2B5EF4-FFF2-40B4-BE49-F238E27FC236}">
                <a16:creationId xmlns:a16="http://schemas.microsoft.com/office/drawing/2014/main" id="{325C7D98-E222-1FCB-5B26-523736939BCB}"/>
              </a:ext>
            </a:extLst>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9513454" y="2205743"/>
            <a:ext cx="1496149" cy="1956816"/>
          </a:xfrm>
          <a:prstGeom prst="rect">
            <a:avLst/>
          </a:prstGeom>
          <a:noFill/>
          <a:effectLst>
            <a:outerShdw blurRad="50800" dist="508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F441F14-6E4F-3A30-A8F1-E83B15AB5746}"/>
              </a:ext>
            </a:extLst>
          </p:cNvPr>
          <p:cNvPicPr>
            <a:picLocks noChangeAspect="1"/>
          </p:cNvPicPr>
          <p:nvPr/>
        </p:nvPicPr>
        <p:blipFill>
          <a:blip r:embed="rId27"/>
          <a:stretch>
            <a:fillRect/>
          </a:stretch>
        </p:blipFill>
        <p:spPr>
          <a:xfrm>
            <a:off x="9513454" y="4715810"/>
            <a:ext cx="1499616" cy="1940113"/>
          </a:xfrm>
          <a:prstGeom prst="rect">
            <a:avLst/>
          </a:prstGeom>
          <a:noFill/>
          <a:effectLst>
            <a:outerShdw blurRad="50800" dist="50800" dir="2700000" algn="ctr" rotWithShape="0">
              <a:srgbClr val="000000">
                <a:alpha val="40000"/>
              </a:srgbClr>
            </a:outerShdw>
          </a:effectLst>
        </p:spPr>
      </p:pic>
      <p:sp>
        <p:nvSpPr>
          <p:cNvPr id="32" name="TextBox 31">
            <a:extLst>
              <a:ext uri="{FF2B5EF4-FFF2-40B4-BE49-F238E27FC236}">
                <a16:creationId xmlns:a16="http://schemas.microsoft.com/office/drawing/2014/main" id="{692AC144-8DB6-08F1-3C87-773DCADFDA49}"/>
              </a:ext>
            </a:extLst>
          </p:cNvPr>
          <p:cNvSpPr txBox="1"/>
          <p:nvPr/>
        </p:nvSpPr>
        <p:spPr>
          <a:xfrm>
            <a:off x="9628021" y="5143081"/>
            <a:ext cx="633507" cy="369332"/>
          </a:xfrm>
          <a:prstGeom prst="rect">
            <a:avLst/>
          </a:prstGeom>
          <a:noFill/>
        </p:spPr>
        <p:txBody>
          <a:bodyPr wrap="none" rtlCol="0">
            <a:spAutoFit/>
          </a:bodyPr>
          <a:lstStyle/>
          <a:p>
            <a:r>
              <a:rPr lang="en-US" dirty="0">
                <a:effectLst>
                  <a:outerShdw blurRad="50800" dist="50800" dir="5400000" algn="ctr" rotWithShape="0">
                    <a:schemeClr val="bg1"/>
                  </a:outerShdw>
                </a:effectLst>
              </a:rPr>
              <a:t>12</a:t>
            </a:r>
            <a:r>
              <a:rPr lang="en-US" baseline="30000" dirty="0">
                <a:effectLst>
                  <a:outerShdw blurRad="50800" dist="50800" dir="5400000" algn="ctr" rotWithShape="0">
                    <a:schemeClr val="bg1"/>
                  </a:outerShdw>
                </a:effectLst>
              </a:rPr>
              <a:t>th</a:t>
            </a:r>
            <a:r>
              <a:rPr lang="en-US" dirty="0"/>
              <a:t> </a:t>
            </a:r>
          </a:p>
        </p:txBody>
      </p:sp>
    </p:spTree>
    <p:custDataLst>
      <p:tags r:id="rId1"/>
    </p:custDataLst>
    <p:extLst>
      <p:ext uri="{BB962C8B-B14F-4D97-AF65-F5344CB8AC3E}">
        <p14:creationId xmlns:p14="http://schemas.microsoft.com/office/powerpoint/2010/main" val="85429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西北太平洋  南部铁路   墨西哥湾区">
            <a:extLst>
              <a:ext uri="{FF2B5EF4-FFF2-40B4-BE49-F238E27FC236}">
                <a16:creationId xmlns:a16="http://schemas.microsoft.com/office/drawing/2014/main" id="{9BAB8F08-DDE1-4A8A-9033-6A77181CA84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833360" y="1603380"/>
            <a:ext cx="8850547" cy="5775615"/>
          </a:xfrm>
          <a:prstGeom prst="rect">
            <a:avLst/>
          </a:prstGeom>
        </p:spPr>
      </p:pic>
      <p:sp>
        <p:nvSpPr>
          <p:cNvPr id="2" name="Title 1"/>
          <p:cNvSpPr>
            <a:spLocks noGrp="1"/>
          </p:cNvSpPr>
          <p:nvPr>
            <p:ph type="title"/>
          </p:nvPr>
        </p:nvSpPr>
        <p:spPr/>
        <p:txBody>
          <a:bodyPr>
            <a:normAutofit/>
          </a:bodyPr>
          <a:lstStyle/>
          <a:p>
            <a:r>
              <a:rPr lang="zh-CN" altLang="en-US" sz="3600" dirty="0"/>
              <a:t>出口集中区 </a:t>
            </a:r>
            <a:r>
              <a:rPr lang="en-US" sz="3600" dirty="0"/>
              <a:t>“Export Catchment Areas” (ECA)</a:t>
            </a:r>
          </a:p>
        </p:txBody>
      </p:sp>
      <p:sp>
        <p:nvSpPr>
          <p:cNvPr id="11" name="5-Point Star 10"/>
          <p:cNvSpPr/>
          <p:nvPr/>
        </p:nvSpPr>
        <p:spPr>
          <a:xfrm>
            <a:off x="4739275" y="1941377"/>
            <a:ext cx="508000" cy="381000"/>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5-Point Star 12"/>
          <p:cNvSpPr/>
          <p:nvPr/>
        </p:nvSpPr>
        <p:spPr>
          <a:xfrm>
            <a:off x="8896974" y="5716933"/>
            <a:ext cx="508000" cy="381000"/>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Box 2"/>
          <p:cNvSpPr txBox="1"/>
          <p:nvPr/>
        </p:nvSpPr>
        <p:spPr>
          <a:xfrm>
            <a:off x="312883" y="2660374"/>
            <a:ext cx="4813162" cy="3118794"/>
          </a:xfrm>
          <a:prstGeom prst="rect">
            <a:avLst/>
          </a:prstGeom>
          <a:noFill/>
        </p:spPr>
        <p:txBody>
          <a:bodyPr wrap="square" lIns="162553" tIns="81276" rIns="162553" bIns="81276" rtlCol="0">
            <a:spAutoFit/>
          </a:bodyPr>
          <a:lstStyle>
            <a:defPPr>
              <a:defRPr lang="en-US"/>
            </a:defPPr>
            <a:lvl1pPr>
              <a:defRPr sz="3200">
                <a:latin typeface="+mj-lt"/>
              </a:defRPr>
            </a:lvl1pPr>
          </a:lstStyle>
          <a:p>
            <a:br>
              <a:rPr lang="en-US" altLang="zh-CN" sz="2400" dirty="0">
                <a:solidFill>
                  <a:srgbClr val="333333"/>
                </a:solidFill>
                <a:latin typeface="Arial" panose="020B0604020202020204" pitchFamily="34" charset="0"/>
              </a:rPr>
            </a:br>
            <a:r>
              <a:rPr lang="en-US" altLang="zh-CN" sz="2400" dirty="0">
                <a:solidFill>
                  <a:srgbClr val="003E7E"/>
                </a:solidFill>
                <a:latin typeface="+mn-lt"/>
              </a:rPr>
              <a:t>430</a:t>
            </a:r>
            <a:r>
              <a:rPr lang="zh-CN" altLang="en-US" sz="2400" dirty="0">
                <a:solidFill>
                  <a:srgbClr val="003E7E"/>
                </a:solidFill>
                <a:latin typeface="+mn-lt"/>
              </a:rPr>
              <a:t>份出口样本，</a:t>
            </a:r>
            <a:endParaRPr lang="en-US" altLang="zh-CN" sz="2400" dirty="0">
              <a:solidFill>
                <a:srgbClr val="003E7E"/>
              </a:solidFill>
              <a:latin typeface="+mn-lt"/>
            </a:endParaRPr>
          </a:p>
          <a:p>
            <a:r>
              <a:rPr lang="zh-CN" altLang="en-US" sz="2400" dirty="0">
                <a:solidFill>
                  <a:srgbClr val="003E7E"/>
                </a:solidFill>
                <a:latin typeface="+mn-lt"/>
              </a:rPr>
              <a:t>来自代表大约</a:t>
            </a:r>
            <a:r>
              <a:rPr lang="en-US" altLang="zh-CN" sz="2400" dirty="0">
                <a:solidFill>
                  <a:srgbClr val="003E7E"/>
                </a:solidFill>
                <a:latin typeface="+mn-lt"/>
              </a:rPr>
              <a:t>90%</a:t>
            </a:r>
            <a:r>
              <a:rPr lang="zh-CN" altLang="en-US" sz="2400" dirty="0">
                <a:solidFill>
                  <a:srgbClr val="003E7E"/>
                </a:solidFill>
                <a:latin typeface="+mn-lt"/>
              </a:rPr>
              <a:t>的</a:t>
            </a:r>
            <a:endParaRPr lang="en-US" altLang="zh-CN" sz="2400" dirty="0">
              <a:solidFill>
                <a:srgbClr val="003E7E"/>
              </a:solidFill>
              <a:latin typeface="+mn-lt"/>
            </a:endParaRPr>
          </a:p>
          <a:p>
            <a:r>
              <a:rPr lang="zh-CN" altLang="en-US" sz="2400" dirty="0">
                <a:solidFill>
                  <a:srgbClr val="003E7E"/>
                </a:solidFill>
                <a:latin typeface="+mn-lt"/>
              </a:rPr>
              <a:t>美国出口玉米的出口集中区  </a:t>
            </a:r>
            <a:endParaRPr lang="en-US" altLang="zh-CN" sz="2400" dirty="0">
              <a:solidFill>
                <a:srgbClr val="003E7E"/>
              </a:solidFill>
              <a:latin typeface="+mn-lt"/>
            </a:endParaRPr>
          </a:p>
          <a:p>
            <a:r>
              <a:rPr lang="en-US" sz="2400" dirty="0">
                <a:solidFill>
                  <a:srgbClr val="003E7E"/>
                </a:solidFill>
                <a:latin typeface="+mn-lt"/>
              </a:rPr>
              <a:t>430 export samples </a:t>
            </a:r>
            <a:br>
              <a:rPr lang="en-US" sz="2400" dirty="0">
                <a:solidFill>
                  <a:srgbClr val="003E7E"/>
                </a:solidFill>
                <a:latin typeface="+mn-lt"/>
              </a:rPr>
            </a:br>
            <a:r>
              <a:rPr lang="en-US" sz="2400" dirty="0">
                <a:solidFill>
                  <a:srgbClr val="003E7E"/>
                </a:solidFill>
                <a:latin typeface="+mn-lt"/>
              </a:rPr>
              <a:t>targeted from ECAs </a:t>
            </a:r>
            <a:br>
              <a:rPr lang="en-US" sz="2400" dirty="0">
                <a:solidFill>
                  <a:srgbClr val="003E7E"/>
                </a:solidFill>
                <a:latin typeface="+mn-lt"/>
              </a:rPr>
            </a:br>
            <a:r>
              <a:rPr lang="en-US" sz="2400" dirty="0">
                <a:solidFill>
                  <a:srgbClr val="003E7E"/>
                </a:solidFill>
                <a:latin typeface="+mn-lt"/>
              </a:rPr>
              <a:t>representing approximately </a:t>
            </a:r>
            <a:br>
              <a:rPr lang="en-US" sz="2400" dirty="0">
                <a:solidFill>
                  <a:srgbClr val="003E7E"/>
                </a:solidFill>
                <a:latin typeface="+mn-lt"/>
              </a:rPr>
            </a:br>
            <a:r>
              <a:rPr lang="en-US" sz="2400" dirty="0">
                <a:solidFill>
                  <a:srgbClr val="003E7E"/>
                </a:solidFill>
                <a:latin typeface="+mn-lt"/>
              </a:rPr>
              <a:t>90% of U.S. Corn Exports</a:t>
            </a:r>
          </a:p>
        </p:txBody>
      </p:sp>
      <p:sp>
        <p:nvSpPr>
          <p:cNvPr id="9" name="TextBox 8">
            <a:extLst>
              <a:ext uri="{FF2B5EF4-FFF2-40B4-BE49-F238E27FC236}">
                <a16:creationId xmlns:a16="http://schemas.microsoft.com/office/drawing/2014/main" id="{33D55A06-EB6C-4975-B802-C05390A20A18}"/>
              </a:ext>
            </a:extLst>
          </p:cNvPr>
          <p:cNvSpPr txBox="1"/>
          <p:nvPr/>
        </p:nvSpPr>
        <p:spPr>
          <a:xfrm>
            <a:off x="6418729" y="3109239"/>
            <a:ext cx="1968916" cy="769441"/>
          </a:xfrm>
          <a:prstGeom prst="rect">
            <a:avLst/>
          </a:prstGeom>
          <a:noFill/>
        </p:spPr>
        <p:txBody>
          <a:bodyPr wrap="square" rtlCol="0">
            <a:spAutoFit/>
          </a:bodyPr>
          <a:lstStyle/>
          <a:p>
            <a:pPr algn="ctr"/>
            <a:r>
              <a:rPr lang="zh-CN" altLang="en-US" sz="2200" b="1" dirty="0">
                <a:solidFill>
                  <a:srgbClr val="003E7E"/>
                </a:solidFill>
                <a:latin typeface="Arial" panose="020B0604020202020204" pitchFamily="34" charset="0"/>
                <a:cs typeface="Arial" panose="020B0604020202020204" pitchFamily="34" charset="0"/>
              </a:rPr>
              <a:t>西北太平洋</a:t>
            </a:r>
            <a:r>
              <a:rPr lang="en-US" sz="2200" b="1" dirty="0">
                <a:solidFill>
                  <a:srgbClr val="003E7E"/>
                </a:solidFill>
                <a:latin typeface="Arial" panose="020B0604020202020204" pitchFamily="34" charset="0"/>
                <a:cs typeface="Arial" panose="020B0604020202020204" pitchFamily="34" charset="0"/>
              </a:rPr>
              <a:t>26.2%</a:t>
            </a:r>
          </a:p>
        </p:txBody>
      </p:sp>
      <p:sp>
        <p:nvSpPr>
          <p:cNvPr id="10" name="TextBox 9">
            <a:extLst>
              <a:ext uri="{FF2B5EF4-FFF2-40B4-BE49-F238E27FC236}">
                <a16:creationId xmlns:a16="http://schemas.microsoft.com/office/drawing/2014/main" id="{3CDC2B88-7AFC-4F13-A5EB-0D1B0145AD51}"/>
              </a:ext>
            </a:extLst>
          </p:cNvPr>
          <p:cNvSpPr txBox="1"/>
          <p:nvPr/>
        </p:nvSpPr>
        <p:spPr>
          <a:xfrm>
            <a:off x="6723529" y="4060300"/>
            <a:ext cx="1849339" cy="769441"/>
          </a:xfrm>
          <a:prstGeom prst="rect">
            <a:avLst/>
          </a:prstGeom>
          <a:noFill/>
        </p:spPr>
        <p:txBody>
          <a:bodyPr wrap="square" rtlCol="0">
            <a:spAutoFit/>
          </a:bodyPr>
          <a:lstStyle/>
          <a:p>
            <a:pPr algn="ctr"/>
            <a:r>
              <a:rPr lang="zh-CN" altLang="en-US" sz="2200" b="1" dirty="0">
                <a:solidFill>
                  <a:srgbClr val="003E7E"/>
                </a:solidFill>
                <a:latin typeface="Arial" panose="020B0604020202020204" pitchFamily="34" charset="0"/>
                <a:cs typeface="Arial" panose="020B0604020202020204" pitchFamily="34" charset="0"/>
              </a:rPr>
              <a:t>南部铁路 </a:t>
            </a:r>
            <a:r>
              <a:rPr lang="en-US" sz="2200" b="1" dirty="0">
                <a:solidFill>
                  <a:srgbClr val="003E7E"/>
                </a:solidFill>
                <a:latin typeface="Arial" panose="020B0604020202020204" pitchFamily="34" charset="0"/>
                <a:cs typeface="Arial" panose="020B0604020202020204" pitchFamily="34" charset="0"/>
              </a:rPr>
              <a:t>17.9%</a:t>
            </a:r>
          </a:p>
        </p:txBody>
      </p:sp>
      <p:sp>
        <p:nvSpPr>
          <p:cNvPr id="12" name="TextBox 11">
            <a:extLst>
              <a:ext uri="{FF2B5EF4-FFF2-40B4-BE49-F238E27FC236}">
                <a16:creationId xmlns:a16="http://schemas.microsoft.com/office/drawing/2014/main" id="{774FE142-DA64-4B39-9ED1-837873E2D3DC}"/>
              </a:ext>
            </a:extLst>
          </p:cNvPr>
          <p:cNvSpPr txBox="1"/>
          <p:nvPr/>
        </p:nvSpPr>
        <p:spPr>
          <a:xfrm>
            <a:off x="8646522" y="4086731"/>
            <a:ext cx="1502189" cy="769441"/>
          </a:xfrm>
          <a:prstGeom prst="rect">
            <a:avLst/>
          </a:prstGeom>
          <a:noFill/>
        </p:spPr>
        <p:txBody>
          <a:bodyPr wrap="square" rtlCol="0">
            <a:spAutoFit/>
          </a:bodyPr>
          <a:lstStyle/>
          <a:p>
            <a:pPr algn="ctr"/>
            <a:r>
              <a:rPr lang="zh-CN" altLang="en-US" sz="2200" b="1" dirty="0">
                <a:solidFill>
                  <a:srgbClr val="003E7E"/>
                </a:solidFill>
                <a:latin typeface="Arial" panose="020B0604020202020204" pitchFamily="34" charset="0"/>
                <a:cs typeface="Arial" panose="020B0604020202020204" pitchFamily="34" charset="0"/>
              </a:rPr>
              <a:t>墨西哥湾</a:t>
            </a:r>
            <a:r>
              <a:rPr lang="en-US" sz="2200" b="1" dirty="0">
                <a:solidFill>
                  <a:srgbClr val="003E7E"/>
                </a:solidFill>
                <a:latin typeface="Arial" panose="020B0604020202020204" pitchFamily="34" charset="0"/>
                <a:cs typeface="Arial" panose="020B0604020202020204" pitchFamily="34" charset="0"/>
              </a:rPr>
              <a:t>55.9%</a:t>
            </a:r>
          </a:p>
        </p:txBody>
      </p:sp>
    </p:spTree>
    <p:custDataLst>
      <p:tags r:id="rId1"/>
    </p:custDataLst>
    <p:extLst>
      <p:ext uri="{BB962C8B-B14F-4D97-AF65-F5344CB8AC3E}">
        <p14:creationId xmlns:p14="http://schemas.microsoft.com/office/powerpoint/2010/main" val="402319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品质指标检测</a:t>
            </a:r>
            <a:r>
              <a:rPr lang="en-US" dirty="0"/>
              <a:t>Quality Factors Tested</a:t>
            </a:r>
          </a:p>
        </p:txBody>
      </p:sp>
      <p:pic>
        <p:nvPicPr>
          <p:cNvPr id="6" name="Picture 5">
            <a:extLst>
              <a:ext uri="{FF2B5EF4-FFF2-40B4-BE49-F238E27FC236}">
                <a16:creationId xmlns:a16="http://schemas.microsoft.com/office/drawing/2014/main" id="{13D0BE02-2ACD-4487-9578-F7A33DF2E29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 y="1794019"/>
            <a:ext cx="2418347" cy="5080486"/>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B8289F79-3098-4256-9E5F-83E41B4F63BF}"/>
              </a:ext>
            </a:extLst>
          </p:cNvPr>
          <p:cNvGrpSpPr/>
          <p:nvPr/>
        </p:nvGrpSpPr>
        <p:grpSpPr>
          <a:xfrm>
            <a:off x="3292649" y="2030544"/>
            <a:ext cx="7746409" cy="4634628"/>
            <a:chOff x="838200" y="1898194"/>
            <a:chExt cx="7746409" cy="4634628"/>
          </a:xfrm>
        </p:grpSpPr>
        <p:sp>
          <p:nvSpPr>
            <p:cNvPr id="8" name="TextBox 7"/>
            <p:cNvSpPr txBox="1"/>
            <p:nvPr/>
          </p:nvSpPr>
          <p:spPr bwMode="auto">
            <a:xfrm>
              <a:off x="838200" y="1898194"/>
              <a:ext cx="3840480" cy="2286000"/>
            </a:xfrm>
            <a:prstGeom prst="rect">
              <a:avLst/>
            </a:prstGeom>
            <a:solidFill>
              <a:schemeClr val="bg2">
                <a:lumMod val="50000"/>
              </a:schemeClr>
            </a:solidFill>
            <a:ln>
              <a:noFill/>
            </a:ln>
          </p:spPr>
          <p:style>
            <a:lnRef idx="1">
              <a:schemeClr val="dk1"/>
            </a:lnRef>
            <a:fillRef idx="2">
              <a:schemeClr val="dk1"/>
            </a:fillRef>
            <a:effectRef idx="1">
              <a:schemeClr val="dk1"/>
            </a:effectRef>
            <a:fontRef idx="minor">
              <a:schemeClr val="dk1"/>
            </a:fontRef>
          </p:style>
          <p:txBody>
            <a:bodyPr wrap="square" rtlCol="0">
              <a:no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685800" algn="l"/>
                </a:tabLst>
              </a:pPr>
              <a:r>
                <a:rPr lang="zh-CN" altLang="en-US" sz="1800" dirty="0"/>
                <a:t>定等指标 </a:t>
              </a:r>
              <a:r>
                <a:rPr lang="en-US" altLang="zh-CN" sz="1800" dirty="0"/>
                <a:t>Grading Factors</a:t>
              </a:r>
            </a:p>
            <a:p>
              <a:pPr lvl="1">
                <a:tabLst>
                  <a:tab pos="685800" algn="l"/>
                </a:tabLst>
              </a:pPr>
              <a:r>
                <a:rPr lang="zh-CN" altLang="en-US" dirty="0">
                  <a:solidFill>
                    <a:schemeClr val="bg1"/>
                  </a:solidFill>
                </a:rPr>
                <a:t>容重</a:t>
              </a:r>
              <a:r>
                <a:rPr lang="en-US" altLang="zh-CN" dirty="0">
                  <a:solidFill>
                    <a:schemeClr val="bg1"/>
                  </a:solidFill>
                </a:rPr>
                <a:t>Test weight</a:t>
              </a:r>
            </a:p>
            <a:p>
              <a:pPr lvl="1">
                <a:tabLst>
                  <a:tab pos="685800" algn="l"/>
                </a:tabLst>
              </a:pPr>
              <a:r>
                <a:rPr lang="zh-CN" altLang="en-US" dirty="0">
                  <a:solidFill>
                    <a:schemeClr val="bg1"/>
                  </a:solidFill>
                </a:rPr>
                <a:t>破碎玉米 </a:t>
              </a:r>
              <a:r>
                <a:rPr lang="en-US" altLang="zh-CN" dirty="0">
                  <a:solidFill>
                    <a:schemeClr val="bg1"/>
                  </a:solidFill>
                </a:rPr>
                <a:t>Broken corn</a:t>
              </a:r>
            </a:p>
            <a:p>
              <a:pPr lvl="1">
                <a:tabLst>
                  <a:tab pos="685800" algn="l"/>
                </a:tabLst>
              </a:pPr>
              <a:r>
                <a:rPr lang="zh-CN" altLang="en-US" dirty="0">
                  <a:solidFill>
                    <a:schemeClr val="bg1"/>
                  </a:solidFill>
                </a:rPr>
                <a:t>杂质 </a:t>
              </a:r>
              <a:r>
                <a:rPr lang="en-US" altLang="zh-CN" dirty="0">
                  <a:solidFill>
                    <a:schemeClr val="bg1"/>
                  </a:solidFill>
                </a:rPr>
                <a:t>Foreign material</a:t>
              </a:r>
            </a:p>
            <a:p>
              <a:pPr lvl="1">
                <a:tabLst>
                  <a:tab pos="685800" algn="l"/>
                </a:tabLst>
              </a:pPr>
              <a:r>
                <a:rPr lang="zh-CN" altLang="en-US" dirty="0">
                  <a:solidFill>
                    <a:schemeClr val="bg1"/>
                  </a:solidFill>
                </a:rPr>
                <a:t>总损 </a:t>
              </a:r>
              <a:r>
                <a:rPr lang="en-US" altLang="zh-CN" dirty="0">
                  <a:solidFill>
                    <a:schemeClr val="bg1"/>
                  </a:solidFill>
                </a:rPr>
                <a:t>Total damage</a:t>
              </a:r>
            </a:p>
            <a:p>
              <a:pPr lvl="1">
                <a:tabLst>
                  <a:tab pos="685800" algn="l"/>
                </a:tabLst>
              </a:pPr>
              <a:r>
                <a:rPr lang="zh-CN" altLang="en-US" dirty="0">
                  <a:solidFill>
                    <a:schemeClr val="bg1"/>
                  </a:solidFill>
                </a:rPr>
                <a:t>热损 </a:t>
              </a:r>
              <a:r>
                <a:rPr lang="en-US" altLang="zh-CN" dirty="0">
                  <a:solidFill>
                    <a:schemeClr val="bg1"/>
                  </a:solidFill>
                </a:rPr>
                <a:t>Heat damage</a:t>
              </a:r>
            </a:p>
          </p:txBody>
        </p:sp>
        <p:sp>
          <p:nvSpPr>
            <p:cNvPr id="10" name="TextBox 9"/>
            <p:cNvSpPr txBox="1"/>
            <p:nvPr/>
          </p:nvSpPr>
          <p:spPr bwMode="auto">
            <a:xfrm>
              <a:off x="842296" y="4246822"/>
              <a:ext cx="3840480" cy="2286000"/>
            </a:xfrm>
            <a:prstGeom prst="rect">
              <a:avLst/>
            </a:prstGeom>
            <a:solidFill>
              <a:schemeClr val="accent1">
                <a:lumMod val="50000"/>
              </a:schemeClr>
            </a:solidFill>
            <a:ln>
              <a:noFill/>
            </a:ln>
          </p:spPr>
          <p:style>
            <a:lnRef idx="1">
              <a:schemeClr val="dk1"/>
            </a:lnRef>
            <a:fillRef idx="2">
              <a:schemeClr val="dk1"/>
            </a:fillRef>
            <a:effectRef idx="1">
              <a:schemeClr val="dk1"/>
            </a:effectRef>
            <a:fontRef idx="minor">
              <a:schemeClr val="dk1"/>
            </a:fontRef>
          </p:style>
          <p:txBody>
            <a:bodyPr wrap="square" rtlCol="0">
              <a:noAutofit/>
            </a:bodyPr>
            <a:lstStyle>
              <a:defPPr>
                <a:defRPr lang="en-US"/>
              </a:defPPr>
              <a:lvl1pPr>
                <a:defRPr sz="20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457200" algn="l"/>
                </a:tabLst>
              </a:pPr>
              <a:r>
                <a:rPr lang="zh-CN" altLang="en-US" sz="1800" dirty="0"/>
                <a:t>化学成分 </a:t>
              </a:r>
              <a:r>
                <a:rPr lang="en-US" altLang="zh-CN" sz="1800" dirty="0"/>
                <a:t>Chemical Composition</a:t>
              </a:r>
            </a:p>
            <a:p>
              <a:pPr>
                <a:tabLst>
                  <a:tab pos="457200" algn="l"/>
                </a:tabLst>
              </a:pPr>
              <a:r>
                <a:rPr lang="en-US" altLang="zh-CN" sz="1800" dirty="0"/>
                <a:t>	</a:t>
              </a:r>
              <a:r>
                <a:rPr lang="zh-CN" altLang="en-US" sz="1800" dirty="0"/>
                <a:t>蛋白 </a:t>
              </a:r>
              <a:r>
                <a:rPr lang="en-US" altLang="zh-CN" sz="1800" dirty="0"/>
                <a:t>Protein</a:t>
              </a:r>
            </a:p>
            <a:p>
              <a:pPr>
                <a:tabLst>
                  <a:tab pos="457200" algn="l"/>
                </a:tabLst>
              </a:pPr>
              <a:r>
                <a:rPr lang="en-US" altLang="zh-CN" sz="1800" dirty="0"/>
                <a:t>	</a:t>
              </a:r>
              <a:r>
                <a:rPr lang="zh-CN" altLang="en-US" sz="1800" dirty="0"/>
                <a:t>淀粉 </a:t>
              </a:r>
              <a:r>
                <a:rPr lang="en-US" altLang="zh-CN" sz="1800" dirty="0"/>
                <a:t>Starch</a:t>
              </a:r>
            </a:p>
            <a:p>
              <a:pPr>
                <a:tabLst>
                  <a:tab pos="457200" algn="l"/>
                </a:tabLst>
              </a:pPr>
              <a:r>
                <a:rPr lang="en-US" altLang="zh-CN" sz="1800" dirty="0"/>
                <a:t>	</a:t>
              </a:r>
              <a:r>
                <a:rPr lang="zh-CN" altLang="en-US" sz="1800" dirty="0"/>
                <a:t>油 </a:t>
              </a:r>
              <a:r>
                <a:rPr lang="en-US" altLang="zh-CN" sz="1800" dirty="0"/>
                <a:t>Oil</a:t>
              </a:r>
            </a:p>
          </p:txBody>
        </p:sp>
        <p:sp>
          <p:nvSpPr>
            <p:cNvPr id="11" name="TextBox 10"/>
            <p:cNvSpPr txBox="1"/>
            <p:nvPr/>
          </p:nvSpPr>
          <p:spPr bwMode="auto">
            <a:xfrm>
              <a:off x="4728672" y="1898195"/>
              <a:ext cx="3840480" cy="2308324"/>
            </a:xfrm>
            <a:prstGeom prst="rect">
              <a:avLst/>
            </a:prstGeom>
            <a:solidFill>
              <a:schemeClr val="accent5"/>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800" dirty="0"/>
                <a:t>物理指标 </a:t>
              </a:r>
              <a:r>
                <a:rPr lang="en-US" sz="1800" dirty="0"/>
                <a:t>Physical Factors</a:t>
              </a:r>
            </a:p>
            <a:p>
              <a:r>
                <a:rPr lang="en-US" sz="1800" dirty="0"/>
                <a:t>     </a:t>
              </a:r>
              <a:r>
                <a:rPr lang="zh-CN" altLang="en-US" sz="1800" dirty="0"/>
                <a:t>应力裂纹 </a:t>
              </a:r>
              <a:r>
                <a:rPr lang="en-US" sz="1800" dirty="0"/>
                <a:t>Stress cracks</a:t>
              </a:r>
            </a:p>
            <a:p>
              <a:r>
                <a:rPr lang="en-US" sz="1800" dirty="0"/>
                <a:t>     </a:t>
              </a:r>
              <a:r>
                <a:rPr lang="zh-CN" altLang="en-US" sz="1800" dirty="0"/>
                <a:t>百粒重 </a:t>
              </a:r>
              <a:r>
                <a:rPr lang="en-US" sz="1800" dirty="0"/>
                <a:t>100-kernel weight</a:t>
              </a:r>
            </a:p>
            <a:p>
              <a:r>
                <a:rPr lang="en-US" sz="1800" dirty="0"/>
                <a:t>     </a:t>
              </a:r>
              <a:r>
                <a:rPr lang="zh-CN" altLang="en-US" sz="1800" dirty="0"/>
                <a:t>颗粒体积 </a:t>
              </a:r>
              <a:r>
                <a:rPr lang="en-US" sz="1800" dirty="0"/>
                <a:t>Kernel volume</a:t>
              </a:r>
            </a:p>
            <a:p>
              <a:r>
                <a:rPr lang="en-US" sz="1800" dirty="0"/>
                <a:t>     </a:t>
              </a:r>
              <a:r>
                <a:rPr lang="zh-CN" altLang="en-US" sz="1800" dirty="0"/>
                <a:t>颗粒真实密度 </a:t>
              </a:r>
              <a:r>
                <a:rPr lang="en-US" sz="1800" dirty="0"/>
                <a:t>True density</a:t>
              </a:r>
            </a:p>
            <a:p>
              <a:r>
                <a:rPr lang="en-US" sz="1800" dirty="0"/>
                <a:t>     </a:t>
              </a:r>
              <a:r>
                <a:rPr lang="zh-CN" altLang="en-US" sz="1800" dirty="0"/>
                <a:t>完整颗粒比例 </a:t>
              </a:r>
              <a:r>
                <a:rPr lang="en-US" sz="1800" dirty="0"/>
                <a:t>Whole kernels</a:t>
              </a:r>
            </a:p>
            <a:p>
              <a:r>
                <a:rPr lang="en-US" sz="1800" dirty="0"/>
                <a:t>     </a:t>
              </a:r>
              <a:r>
                <a:rPr lang="zh-CN" altLang="en-US" sz="1800" dirty="0"/>
                <a:t>角质（硬）胚乳 </a:t>
              </a:r>
              <a:r>
                <a:rPr lang="en-US" sz="1800" dirty="0" err="1"/>
                <a:t>Horneous</a:t>
              </a:r>
              <a:r>
                <a:rPr lang="en-US" sz="1800" dirty="0"/>
                <a:t> (hard) endosperm</a:t>
              </a:r>
            </a:p>
          </p:txBody>
        </p:sp>
        <p:sp>
          <p:nvSpPr>
            <p:cNvPr id="7" name="TextBox 6"/>
            <p:cNvSpPr txBox="1"/>
            <p:nvPr/>
          </p:nvSpPr>
          <p:spPr bwMode="auto">
            <a:xfrm>
              <a:off x="4744129" y="4246822"/>
              <a:ext cx="3840480" cy="203132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24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457200" algn="l"/>
                </a:tabLst>
              </a:pPr>
              <a:r>
                <a:rPr lang="zh-CN" altLang="en-US" sz="1800" dirty="0"/>
                <a:t>霉菌毒素 </a:t>
              </a:r>
              <a:r>
                <a:rPr lang="en-US" altLang="zh-CN" sz="1800" dirty="0"/>
                <a:t>Mycotoxins</a:t>
              </a:r>
            </a:p>
            <a:p>
              <a:pPr>
                <a:tabLst>
                  <a:tab pos="457200" algn="l"/>
                </a:tabLst>
              </a:pPr>
              <a:r>
                <a:rPr lang="en-US" altLang="zh-CN" sz="1800" dirty="0"/>
                <a:t>	</a:t>
              </a:r>
              <a:r>
                <a:rPr lang="zh-CN" altLang="en-US" sz="1800" dirty="0"/>
                <a:t>黄曲霉毒素 </a:t>
              </a:r>
              <a:r>
                <a:rPr lang="en-US" altLang="zh-CN" sz="1800" dirty="0"/>
                <a:t>Aflatoxin</a:t>
              </a:r>
            </a:p>
            <a:p>
              <a:pPr>
                <a:tabLst>
                  <a:tab pos="457200" algn="l"/>
                </a:tabLst>
              </a:pPr>
              <a:r>
                <a:rPr lang="en-US" altLang="zh-CN" sz="1800" dirty="0"/>
                <a:t>	</a:t>
              </a:r>
              <a:r>
                <a:rPr lang="zh-CN" altLang="en-US" sz="1800" dirty="0"/>
                <a:t>呕吐毒素 </a:t>
              </a:r>
              <a:r>
                <a:rPr lang="en-US" altLang="zh-CN" sz="1800" dirty="0"/>
                <a:t>DON (Vomitoxin)</a:t>
              </a:r>
            </a:p>
            <a:p>
              <a:pPr>
                <a:tabLst>
                  <a:tab pos="457200" algn="l"/>
                </a:tabLst>
              </a:pPr>
              <a:r>
                <a:rPr lang="en-US" altLang="zh-CN" sz="1800" dirty="0"/>
                <a:t>	</a:t>
              </a:r>
              <a:r>
                <a:rPr lang="zh-CN" altLang="en-US" sz="1800" dirty="0"/>
                <a:t>伏马菌素 </a:t>
              </a:r>
              <a:r>
                <a:rPr lang="en-US" altLang="zh-CN" sz="1800" dirty="0" err="1"/>
                <a:t>Fumonisin</a:t>
              </a:r>
              <a:endParaRPr lang="en-US" altLang="zh-CN" sz="1800" dirty="0"/>
            </a:p>
            <a:p>
              <a:pPr>
                <a:tabLst>
                  <a:tab pos="457200" algn="l"/>
                </a:tabLst>
              </a:pPr>
              <a:r>
                <a:rPr lang="en-US" altLang="zh-CN" sz="1800" dirty="0"/>
                <a:t>	</a:t>
              </a:r>
              <a:r>
                <a:rPr lang="zh-CN" altLang="en-US" sz="1800" dirty="0"/>
                <a:t>赭曲霉毒素 </a:t>
              </a:r>
              <a:r>
                <a:rPr lang="en-US" altLang="zh-CN" sz="1800" dirty="0"/>
                <a:t>Ochratoxin A </a:t>
              </a:r>
            </a:p>
            <a:p>
              <a:pPr>
                <a:tabLst>
                  <a:tab pos="457200" algn="l"/>
                </a:tabLst>
              </a:pPr>
              <a:r>
                <a:rPr lang="en-US" altLang="zh-CN" sz="1800" dirty="0"/>
                <a:t>	T-2</a:t>
              </a:r>
            </a:p>
            <a:p>
              <a:pPr>
                <a:tabLst>
                  <a:tab pos="457200" algn="l"/>
                </a:tabLst>
              </a:pPr>
              <a:r>
                <a:rPr lang="en-US" altLang="zh-CN" sz="1800" dirty="0"/>
                <a:t>	</a:t>
              </a:r>
              <a:r>
                <a:rPr lang="zh-CN" altLang="en-US" sz="1800" dirty="0"/>
                <a:t>玉米赤霉烯酮 </a:t>
              </a:r>
              <a:r>
                <a:rPr lang="en-US" altLang="zh-CN" sz="1800" dirty="0"/>
                <a:t>Zearalenone</a:t>
              </a:r>
              <a:endParaRPr lang="en-US" sz="1800" dirty="0"/>
            </a:p>
          </p:txBody>
        </p:sp>
      </p:grpSp>
    </p:spTree>
    <p:custDataLst>
      <p:tags r:id="rId1"/>
    </p:custDataLst>
    <p:extLst>
      <p:ext uri="{BB962C8B-B14F-4D97-AF65-F5344CB8AC3E}">
        <p14:creationId xmlns:p14="http://schemas.microsoft.com/office/powerpoint/2010/main" val="265728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6956" y="41397"/>
            <a:ext cx="10726844" cy="1322947"/>
          </a:xfrm>
        </p:spPr>
        <p:txBody>
          <a:bodyPr>
            <a:noAutofit/>
          </a:bodyPr>
          <a:lstStyle/>
          <a:p>
            <a:r>
              <a:rPr lang="en-US" altLang="zh-CN" sz="3200" dirty="0"/>
              <a:t>2022/2023</a:t>
            </a:r>
            <a:r>
              <a:rPr lang="zh-CN" altLang="en-US" sz="3200" dirty="0"/>
              <a:t>玉米出口品质报告亮点</a:t>
            </a:r>
            <a:br>
              <a:rPr lang="en-US" altLang="zh-CN" sz="2800" b="0" dirty="0">
                <a:solidFill>
                  <a:srgbClr val="333333"/>
                </a:solidFill>
                <a:latin typeface="Arial" panose="020B0604020202020204" pitchFamily="34" charset="0"/>
              </a:rPr>
            </a:br>
            <a:r>
              <a:rPr lang="en-US" sz="2800" dirty="0"/>
              <a:t>2022/2023 Corn Export Cargo Quality Report Highlights</a:t>
            </a:r>
          </a:p>
        </p:txBody>
      </p:sp>
      <p:sp>
        <p:nvSpPr>
          <p:cNvPr id="2" name="TextBox 1"/>
          <p:cNvSpPr txBox="1"/>
          <p:nvPr/>
        </p:nvSpPr>
        <p:spPr>
          <a:xfrm>
            <a:off x="626955" y="6329558"/>
            <a:ext cx="8876273" cy="284693"/>
          </a:xfrm>
          <a:prstGeom prst="rect">
            <a:avLst/>
          </a:prstGeom>
          <a:noFill/>
        </p:spPr>
        <p:txBody>
          <a:bodyPr wrap="square" rtlCol="0">
            <a:spAutoFit/>
          </a:bodyPr>
          <a:lstStyle/>
          <a:p>
            <a:pPr>
              <a:lnSpc>
                <a:spcPts val="1500"/>
              </a:lnSpc>
            </a:pPr>
            <a:r>
              <a:rPr lang="en-US" sz="1400" baseline="30000" dirty="0">
                <a:solidFill>
                  <a:schemeClr val="tx2"/>
                </a:solidFill>
                <a:latin typeface="Arial" panose="020B0604020202020204" pitchFamily="34" charset="0"/>
                <a:cs typeface="Arial" panose="020B0604020202020204" pitchFamily="34" charset="0"/>
              </a:rPr>
              <a:t>†</a:t>
            </a:r>
            <a:r>
              <a:rPr lang="en-US" altLang="zh-CN" sz="1400" dirty="0">
                <a:ln w="0"/>
                <a:solidFill>
                  <a:schemeClr val="tx2"/>
                </a:solidFill>
                <a:latin typeface="Arial" panose="020B0604020202020204" pitchFamily="34" charset="0"/>
                <a:cs typeface="Arial" panose="020B0604020202020204" pitchFamily="34" charset="0"/>
              </a:rPr>
              <a:t> 5</a:t>
            </a:r>
            <a:r>
              <a:rPr lang="zh-CN" altLang="en-US" sz="1400" dirty="0">
                <a:ln w="0"/>
                <a:solidFill>
                  <a:schemeClr val="tx2"/>
                </a:solidFill>
                <a:latin typeface="Arial" panose="020B0604020202020204" pitchFamily="34" charset="0"/>
                <a:cs typeface="Arial" panose="020B0604020202020204" pitchFamily="34" charset="0"/>
              </a:rPr>
              <a:t>年平均</a:t>
            </a:r>
            <a:r>
              <a:rPr lang="en-US" altLang="zh-CN" sz="1400" dirty="0">
                <a:ln w="0"/>
                <a:solidFill>
                  <a:schemeClr val="tx2"/>
                </a:solidFill>
                <a:latin typeface="Arial" panose="020B0604020202020204" pitchFamily="34" charset="0"/>
                <a:cs typeface="Arial" panose="020B0604020202020204" pitchFamily="34" charset="0"/>
              </a:rPr>
              <a:t>=</a:t>
            </a:r>
            <a:r>
              <a:rPr lang="zh-CN" altLang="en-US" sz="1400" dirty="0">
                <a:ln w="0"/>
                <a:solidFill>
                  <a:schemeClr val="tx2"/>
                </a:solidFill>
                <a:latin typeface="Arial" panose="020B0604020202020204" pitchFamily="34" charset="0"/>
                <a:cs typeface="Arial" panose="020B0604020202020204" pitchFamily="34" charset="0"/>
              </a:rPr>
              <a:t>市场年</a:t>
            </a:r>
            <a:r>
              <a:rPr lang="en-US" altLang="zh-CN" sz="1400" dirty="0">
                <a:ln w="0"/>
                <a:solidFill>
                  <a:schemeClr val="tx2"/>
                </a:solidFill>
                <a:latin typeface="Arial" panose="020B0604020202020204" pitchFamily="34" charset="0"/>
                <a:cs typeface="Arial" panose="020B0604020202020204" pitchFamily="34" charset="0"/>
              </a:rPr>
              <a:t>2017/2018</a:t>
            </a:r>
            <a:r>
              <a:rPr lang="zh-CN" altLang="en-US" sz="1400" dirty="0">
                <a:ln w="0"/>
                <a:solidFill>
                  <a:schemeClr val="tx2"/>
                </a:solidFill>
                <a:latin typeface="Arial" panose="020B0604020202020204" pitchFamily="34" charset="0"/>
                <a:cs typeface="Arial" panose="020B0604020202020204" pitchFamily="34" charset="0"/>
              </a:rPr>
              <a:t>至</a:t>
            </a:r>
            <a:r>
              <a:rPr lang="en-US" altLang="zh-CN" sz="1400" dirty="0">
                <a:ln w="0"/>
                <a:solidFill>
                  <a:schemeClr val="tx2"/>
                </a:solidFill>
                <a:latin typeface="Arial" panose="020B0604020202020204" pitchFamily="34" charset="0"/>
                <a:cs typeface="Arial" panose="020B0604020202020204" pitchFamily="34" charset="0"/>
              </a:rPr>
              <a:t>2021/2022 </a:t>
            </a:r>
            <a:r>
              <a:rPr lang="zh-CN" altLang="en-US" sz="1400" dirty="0">
                <a:ln w="0"/>
                <a:solidFill>
                  <a:schemeClr val="tx2"/>
                </a:solidFill>
                <a:latin typeface="Arial" panose="020B0604020202020204" pitchFamily="34" charset="0"/>
                <a:cs typeface="Arial" panose="020B0604020202020204" pitchFamily="34" charset="0"/>
              </a:rPr>
              <a:t> </a:t>
            </a:r>
            <a:r>
              <a:rPr lang="en-US" sz="1400" dirty="0">
                <a:ln w="0"/>
                <a:solidFill>
                  <a:schemeClr val="tx2"/>
                </a:solidFill>
                <a:latin typeface="Arial" panose="020B0604020202020204" pitchFamily="34" charset="0"/>
                <a:cs typeface="Arial" panose="020B0604020202020204" pitchFamily="34" charset="0"/>
              </a:rPr>
              <a:t>5YA= Marketing years 2017/2018 through 2021/2022</a:t>
            </a:r>
          </a:p>
        </p:txBody>
      </p:sp>
      <p:sp>
        <p:nvSpPr>
          <p:cNvPr id="31" name="TextBox 30">
            <a:extLst>
              <a:ext uri="{FF2B5EF4-FFF2-40B4-BE49-F238E27FC236}">
                <a16:creationId xmlns:a16="http://schemas.microsoft.com/office/drawing/2014/main" id="{0215CB54-EB48-4999-AA86-5E2B175FD1D1}"/>
              </a:ext>
            </a:extLst>
          </p:cNvPr>
          <p:cNvSpPr txBox="1"/>
          <p:nvPr/>
        </p:nvSpPr>
        <p:spPr>
          <a:xfrm>
            <a:off x="647412" y="6614251"/>
            <a:ext cx="9258588" cy="284693"/>
          </a:xfrm>
          <a:prstGeom prst="rect">
            <a:avLst/>
          </a:prstGeom>
          <a:noFill/>
        </p:spPr>
        <p:txBody>
          <a:bodyPr wrap="square" rtlCol="0">
            <a:spAutoFit/>
          </a:bodyPr>
          <a:lstStyle/>
          <a:p>
            <a:pPr>
              <a:lnSpc>
                <a:spcPts val="1500"/>
              </a:lnSpc>
            </a:pPr>
            <a:r>
              <a:rPr lang="en-US" sz="1400" baseline="30000" dirty="0">
                <a:solidFill>
                  <a:schemeClr val="tx2"/>
                </a:solidFill>
                <a:latin typeface="Arial" panose="020B0604020202020204" pitchFamily="34" charset="0"/>
                <a:cs typeface="Arial" panose="020B0604020202020204" pitchFamily="34" charset="0"/>
              </a:rPr>
              <a:t>‡</a:t>
            </a:r>
            <a:r>
              <a:rPr lang="zh-CN" altLang="en-US" sz="1400" dirty="0">
                <a:ln w="0"/>
                <a:solidFill>
                  <a:schemeClr val="tx2"/>
                </a:solidFill>
                <a:latin typeface="Arial" panose="020B0604020202020204" pitchFamily="34" charset="0"/>
                <a:cs typeface="Arial" panose="020B0604020202020204" pitchFamily="34" charset="0"/>
              </a:rPr>
              <a:t>针对饲料用途的限制、建议和指导水平</a:t>
            </a:r>
            <a:r>
              <a:rPr lang="en-US" sz="1400" dirty="0">
                <a:ln w="0"/>
                <a:solidFill>
                  <a:schemeClr val="tx2"/>
                </a:solidFill>
                <a:latin typeface="Arial" panose="020B0604020202020204" pitchFamily="34" charset="0"/>
                <a:cs typeface="Arial" panose="020B0604020202020204" pitchFamily="34" charset="0"/>
              </a:rPr>
              <a:t>Action, advisory and guidance levels for corn intended for feed use</a:t>
            </a:r>
          </a:p>
        </p:txBody>
      </p:sp>
      <p:sp>
        <p:nvSpPr>
          <p:cNvPr id="39" name="Rectangle 38">
            <a:extLst>
              <a:ext uri="{FF2B5EF4-FFF2-40B4-BE49-F238E27FC236}">
                <a16:creationId xmlns:a16="http://schemas.microsoft.com/office/drawing/2014/main" id="{470ECCCA-719F-4A6F-AAF6-C31A99D917B3}"/>
              </a:ext>
            </a:extLst>
          </p:cNvPr>
          <p:cNvSpPr/>
          <p:nvPr/>
        </p:nvSpPr>
        <p:spPr bwMode="gray">
          <a:xfrm>
            <a:off x="2696354" y="2463516"/>
            <a:ext cx="1980000" cy="3826550"/>
          </a:xfrm>
          <a:prstGeom prst="rect">
            <a:avLst/>
          </a:prstGeom>
          <a:solidFill>
            <a:schemeClr val="bg1">
              <a:alpha val="4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lstStyle/>
          <a:p>
            <a:pPr algn="ctr">
              <a:lnSpc>
                <a:spcPts val="1900"/>
              </a:lnSpc>
              <a:spcAft>
                <a:spcPts val="1000"/>
              </a:spcAft>
            </a:pPr>
            <a:r>
              <a:rPr lang="zh-CN" altLang="en-US" sz="1700" dirty="0">
                <a:solidFill>
                  <a:schemeClr val="tx2"/>
                </a:solidFill>
              </a:rPr>
              <a:t>容重 </a:t>
            </a:r>
            <a:r>
              <a:rPr lang="en-US" sz="1700" dirty="0">
                <a:solidFill>
                  <a:schemeClr val="tx2"/>
                </a:solidFill>
              </a:rPr>
              <a:t>Test Weight</a:t>
            </a:r>
            <a:br>
              <a:rPr lang="en-US" sz="1700" dirty="0">
                <a:solidFill>
                  <a:schemeClr val="tx1"/>
                </a:solidFill>
              </a:rPr>
            </a:br>
            <a:r>
              <a:rPr lang="zh-CN" altLang="en-US" sz="2000" b="1" dirty="0">
                <a:solidFill>
                  <a:srgbClr val="D18316"/>
                </a:solidFill>
              </a:rPr>
              <a:t>更高 </a:t>
            </a:r>
            <a:r>
              <a:rPr lang="en-US" sz="2000" b="1" dirty="0">
                <a:solidFill>
                  <a:srgbClr val="D18316"/>
                </a:solidFill>
              </a:rPr>
              <a:t>Higher</a:t>
            </a:r>
          </a:p>
          <a:p>
            <a:pPr algn="ctr">
              <a:lnSpc>
                <a:spcPts val="1900"/>
              </a:lnSpc>
              <a:spcAft>
                <a:spcPts val="1000"/>
              </a:spcAft>
            </a:pPr>
            <a:r>
              <a:rPr lang="zh-CN" altLang="en-US" sz="1700" dirty="0">
                <a:solidFill>
                  <a:schemeClr val="tx2"/>
                </a:solidFill>
              </a:rPr>
              <a:t>破碎粒和杂质</a:t>
            </a:r>
            <a:r>
              <a:rPr lang="en-US" sz="1700" dirty="0">
                <a:solidFill>
                  <a:schemeClr val="tx2"/>
                </a:solidFill>
              </a:rPr>
              <a:t>BCFM</a:t>
            </a:r>
            <a:br>
              <a:rPr lang="en-US" sz="1700" dirty="0">
                <a:solidFill>
                  <a:schemeClr val="tx1"/>
                </a:solidFill>
              </a:rPr>
            </a:br>
            <a:r>
              <a:rPr lang="zh-CN" altLang="en-US" sz="2000" b="1" dirty="0">
                <a:solidFill>
                  <a:srgbClr val="D18316"/>
                </a:solidFill>
              </a:rPr>
              <a:t>更低</a:t>
            </a:r>
            <a:r>
              <a:rPr lang="en-US" sz="2000" b="1" dirty="0">
                <a:solidFill>
                  <a:srgbClr val="D18316"/>
                </a:solidFill>
              </a:rPr>
              <a:t>Lower</a:t>
            </a:r>
          </a:p>
          <a:p>
            <a:pPr algn="ctr">
              <a:lnSpc>
                <a:spcPts val="1900"/>
              </a:lnSpc>
              <a:spcAft>
                <a:spcPts val="1000"/>
              </a:spcAft>
            </a:pPr>
            <a:r>
              <a:rPr lang="zh-CN" altLang="en-US" sz="1700" dirty="0">
                <a:solidFill>
                  <a:schemeClr val="tx2"/>
                </a:solidFill>
              </a:rPr>
              <a:t>总损 </a:t>
            </a:r>
            <a:r>
              <a:rPr lang="en-US" sz="1700" dirty="0">
                <a:solidFill>
                  <a:schemeClr val="tx2"/>
                </a:solidFill>
              </a:rPr>
              <a:t>Total Damage</a:t>
            </a:r>
            <a:br>
              <a:rPr lang="en-US" sz="1700" dirty="0">
                <a:solidFill>
                  <a:schemeClr val="tx1"/>
                </a:solidFill>
              </a:rPr>
            </a:br>
            <a:r>
              <a:rPr lang="zh-CN" altLang="en-US" sz="2000" b="1" dirty="0">
                <a:solidFill>
                  <a:srgbClr val="D18316"/>
                </a:solidFill>
              </a:rPr>
              <a:t>相同</a:t>
            </a:r>
            <a:r>
              <a:rPr lang="en-US" sz="2000" b="1" dirty="0">
                <a:solidFill>
                  <a:srgbClr val="D18316"/>
                </a:solidFill>
              </a:rPr>
              <a:t>Same</a:t>
            </a:r>
          </a:p>
          <a:p>
            <a:pPr marL="0" lvl="1" algn="ctr">
              <a:lnSpc>
                <a:spcPts val="1900"/>
              </a:lnSpc>
              <a:spcAft>
                <a:spcPts val="1000"/>
              </a:spcAft>
            </a:pPr>
            <a:r>
              <a:rPr lang="en-US" sz="2000" b="1" dirty="0">
                <a:solidFill>
                  <a:srgbClr val="003E7E"/>
                </a:solidFill>
              </a:rPr>
              <a:t> </a:t>
            </a:r>
            <a:endParaRPr lang="en-US" sz="2000" b="1" dirty="0">
              <a:solidFill>
                <a:srgbClr val="D18316"/>
              </a:solidFill>
            </a:endParaRPr>
          </a:p>
        </p:txBody>
      </p:sp>
      <p:sp>
        <p:nvSpPr>
          <p:cNvPr id="42" name="Freeform: Shape 41">
            <a:extLst>
              <a:ext uri="{FF2B5EF4-FFF2-40B4-BE49-F238E27FC236}">
                <a16:creationId xmlns:a16="http://schemas.microsoft.com/office/drawing/2014/main" id="{104EFE62-D8BC-46EC-9E1B-1C533B0A2493}"/>
              </a:ext>
            </a:extLst>
          </p:cNvPr>
          <p:cNvSpPr/>
          <p:nvPr/>
        </p:nvSpPr>
        <p:spPr bwMode="gray">
          <a:xfrm>
            <a:off x="2696355" y="1688885"/>
            <a:ext cx="1980000" cy="1103981"/>
          </a:xfrm>
          <a:custGeom>
            <a:avLst/>
            <a:gdLst>
              <a:gd name="connsiteX0" fmla="*/ 0 w 1800000"/>
              <a:gd name="connsiteY0" fmla="*/ 0 h 1155190"/>
              <a:gd name="connsiteX1" fmla="*/ 1800000 w 1800000"/>
              <a:gd name="connsiteY1" fmla="*/ 0 h 1155190"/>
              <a:gd name="connsiteX2" fmla="*/ 1800000 w 1800000"/>
              <a:gd name="connsiteY2" fmla="*/ 914400 h 1155190"/>
              <a:gd name="connsiteX3" fmla="*/ 1338308 w 1800000"/>
              <a:gd name="connsiteY3" fmla="*/ 914400 h 1155190"/>
              <a:gd name="connsiteX4" fmla="*/ 900000 w 1800000"/>
              <a:gd name="connsiteY4" fmla="*/ 1155190 h 1155190"/>
              <a:gd name="connsiteX5" fmla="*/ 461693 w 1800000"/>
              <a:gd name="connsiteY5" fmla="*/ 914400 h 1155190"/>
              <a:gd name="connsiteX6" fmla="*/ 0 w 1800000"/>
              <a:gd name="connsiteY6" fmla="*/ 914400 h 11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0" h="1155190">
                <a:moveTo>
                  <a:pt x="0" y="0"/>
                </a:moveTo>
                <a:lnTo>
                  <a:pt x="1800000" y="0"/>
                </a:lnTo>
                <a:lnTo>
                  <a:pt x="1800000" y="914400"/>
                </a:lnTo>
                <a:lnTo>
                  <a:pt x="1338308" y="914400"/>
                </a:lnTo>
                <a:lnTo>
                  <a:pt x="900000" y="1155190"/>
                </a:lnTo>
                <a:lnTo>
                  <a:pt x="461693" y="914400"/>
                </a:lnTo>
                <a:lnTo>
                  <a:pt x="0" y="914400"/>
                </a:lnTo>
                <a:close/>
              </a:path>
            </a:pathLst>
          </a:custGeom>
          <a:solidFill>
            <a:srgbClr val="D1831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zh-CN" altLang="en-US" sz="1400" dirty="0"/>
              <a:t>定等指标</a:t>
            </a:r>
            <a:r>
              <a:rPr lang="en-US" altLang="zh-CN" sz="1400" dirty="0"/>
              <a:t>/</a:t>
            </a:r>
            <a:r>
              <a:rPr lang="zh-CN" altLang="en-US" sz="1400" dirty="0"/>
              <a:t>水分对应五年平均</a:t>
            </a:r>
            <a:r>
              <a:rPr lang="en-US" sz="1400" dirty="0"/>
              <a:t>Grade Factors/</a:t>
            </a:r>
            <a:br>
              <a:rPr lang="en-US" sz="1400" dirty="0"/>
            </a:br>
            <a:r>
              <a:rPr lang="en-US" sz="1400" dirty="0"/>
              <a:t>Moisture vs. 5YA</a:t>
            </a:r>
          </a:p>
          <a:p>
            <a:pPr algn="ctr">
              <a:lnSpc>
                <a:spcPts val="2100"/>
              </a:lnSpc>
            </a:pPr>
            <a:endParaRPr lang="en-US" sz="1600" dirty="0"/>
          </a:p>
        </p:txBody>
      </p:sp>
      <p:sp>
        <p:nvSpPr>
          <p:cNvPr id="43" name="Rectangle 42">
            <a:extLst>
              <a:ext uri="{FF2B5EF4-FFF2-40B4-BE49-F238E27FC236}">
                <a16:creationId xmlns:a16="http://schemas.microsoft.com/office/drawing/2014/main" id="{EDF41BD8-25F5-41AA-AF7B-0D0BEEFFCBEC}"/>
              </a:ext>
            </a:extLst>
          </p:cNvPr>
          <p:cNvSpPr/>
          <p:nvPr/>
        </p:nvSpPr>
        <p:spPr bwMode="gray">
          <a:xfrm>
            <a:off x="4745297" y="2463515"/>
            <a:ext cx="1980000" cy="3826550"/>
          </a:xfrm>
          <a:prstGeom prst="rect">
            <a:avLst/>
          </a:prstGeom>
          <a:solidFill>
            <a:schemeClr val="bg1">
              <a:alpha val="4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lstStyle/>
          <a:p>
            <a:pPr marL="0" lvl="1" algn="ctr">
              <a:lnSpc>
                <a:spcPts val="2000"/>
              </a:lnSpc>
            </a:pPr>
            <a:r>
              <a:rPr lang="zh-CN" altLang="en-US" sz="1700" dirty="0">
                <a:solidFill>
                  <a:schemeClr val="tx2"/>
                </a:solidFill>
              </a:rPr>
              <a:t>蛋白</a:t>
            </a:r>
            <a:r>
              <a:rPr lang="en-US" sz="1700" dirty="0">
                <a:solidFill>
                  <a:schemeClr val="tx2"/>
                </a:solidFill>
              </a:rPr>
              <a:t>Protein</a:t>
            </a:r>
            <a:br>
              <a:rPr lang="en-US" sz="2800" dirty="0">
                <a:solidFill>
                  <a:schemeClr val="tx2"/>
                </a:solidFill>
              </a:rPr>
            </a:br>
            <a:r>
              <a:rPr lang="zh-CN" altLang="en-US" sz="2000" b="1" dirty="0">
                <a:solidFill>
                  <a:srgbClr val="D18316"/>
                </a:solidFill>
              </a:rPr>
              <a:t>更高</a:t>
            </a:r>
            <a:r>
              <a:rPr lang="en-US" sz="2000" b="1" dirty="0">
                <a:solidFill>
                  <a:srgbClr val="D18316"/>
                </a:solidFill>
              </a:rPr>
              <a:t>Higher</a:t>
            </a:r>
          </a:p>
          <a:p>
            <a:pPr marL="0" lvl="1" algn="ctr">
              <a:lnSpc>
                <a:spcPts val="2000"/>
              </a:lnSpc>
              <a:spcBef>
                <a:spcPts val="1200"/>
              </a:spcBef>
            </a:pPr>
            <a:r>
              <a:rPr lang="zh-CN" altLang="en-US" sz="1700" dirty="0">
                <a:solidFill>
                  <a:schemeClr val="tx2"/>
                </a:solidFill>
              </a:rPr>
              <a:t>淀粉</a:t>
            </a:r>
            <a:r>
              <a:rPr lang="en-US" sz="1700" dirty="0">
                <a:solidFill>
                  <a:schemeClr val="tx2"/>
                </a:solidFill>
              </a:rPr>
              <a:t>Starch</a:t>
            </a:r>
            <a:br>
              <a:rPr lang="en-US" sz="2800" dirty="0">
                <a:solidFill>
                  <a:schemeClr val="tx1"/>
                </a:solidFill>
              </a:rPr>
            </a:br>
            <a:r>
              <a:rPr lang="zh-CN" altLang="en-US" sz="2000" b="1" dirty="0">
                <a:solidFill>
                  <a:srgbClr val="D18316"/>
                </a:solidFill>
              </a:rPr>
              <a:t>更低</a:t>
            </a:r>
            <a:r>
              <a:rPr lang="en-US" sz="2000" b="1" dirty="0">
                <a:solidFill>
                  <a:srgbClr val="D18316"/>
                </a:solidFill>
              </a:rPr>
              <a:t>Lower</a:t>
            </a:r>
          </a:p>
          <a:p>
            <a:pPr marL="0" lvl="1" algn="ctr">
              <a:lnSpc>
                <a:spcPts val="2000"/>
              </a:lnSpc>
              <a:spcBef>
                <a:spcPts val="1200"/>
              </a:spcBef>
            </a:pPr>
            <a:r>
              <a:rPr lang="zh-CN" altLang="en-US" sz="1700" dirty="0">
                <a:solidFill>
                  <a:schemeClr val="tx2"/>
                </a:solidFill>
              </a:rPr>
              <a:t>油含量</a:t>
            </a:r>
            <a:r>
              <a:rPr lang="en-US" sz="1700" dirty="0">
                <a:solidFill>
                  <a:schemeClr val="tx2"/>
                </a:solidFill>
              </a:rPr>
              <a:t>Oil</a:t>
            </a:r>
            <a:br>
              <a:rPr lang="en-US" sz="2800" dirty="0">
                <a:solidFill>
                  <a:schemeClr val="tx1"/>
                </a:solidFill>
              </a:rPr>
            </a:br>
            <a:r>
              <a:rPr lang="zh-CN" altLang="en-US" sz="2000" b="1" dirty="0">
                <a:solidFill>
                  <a:srgbClr val="D18316"/>
                </a:solidFill>
              </a:rPr>
              <a:t>更低</a:t>
            </a:r>
            <a:r>
              <a:rPr lang="zh-CN" altLang="en-US" sz="2000" dirty="0">
                <a:solidFill>
                  <a:schemeClr val="tx1"/>
                </a:solidFill>
              </a:rPr>
              <a:t> </a:t>
            </a:r>
            <a:r>
              <a:rPr lang="en-US" sz="2000" b="1" dirty="0">
                <a:solidFill>
                  <a:srgbClr val="D18316"/>
                </a:solidFill>
              </a:rPr>
              <a:t>Lower</a:t>
            </a:r>
          </a:p>
        </p:txBody>
      </p:sp>
      <p:sp>
        <p:nvSpPr>
          <p:cNvPr id="45" name="Freeform: Shape 44">
            <a:extLst>
              <a:ext uri="{FF2B5EF4-FFF2-40B4-BE49-F238E27FC236}">
                <a16:creationId xmlns:a16="http://schemas.microsoft.com/office/drawing/2014/main" id="{A25B6DE3-EB15-4D37-A0C8-32DD815FCD17}"/>
              </a:ext>
            </a:extLst>
          </p:cNvPr>
          <p:cNvSpPr/>
          <p:nvPr/>
        </p:nvSpPr>
        <p:spPr bwMode="gray">
          <a:xfrm>
            <a:off x="4745298" y="1688885"/>
            <a:ext cx="1980000" cy="1103981"/>
          </a:xfrm>
          <a:custGeom>
            <a:avLst/>
            <a:gdLst>
              <a:gd name="connsiteX0" fmla="*/ 0 w 1800000"/>
              <a:gd name="connsiteY0" fmla="*/ 0 h 1155190"/>
              <a:gd name="connsiteX1" fmla="*/ 1800000 w 1800000"/>
              <a:gd name="connsiteY1" fmla="*/ 0 h 1155190"/>
              <a:gd name="connsiteX2" fmla="*/ 1800000 w 1800000"/>
              <a:gd name="connsiteY2" fmla="*/ 914400 h 1155190"/>
              <a:gd name="connsiteX3" fmla="*/ 1338308 w 1800000"/>
              <a:gd name="connsiteY3" fmla="*/ 914400 h 1155190"/>
              <a:gd name="connsiteX4" fmla="*/ 900000 w 1800000"/>
              <a:gd name="connsiteY4" fmla="*/ 1155190 h 1155190"/>
              <a:gd name="connsiteX5" fmla="*/ 461693 w 1800000"/>
              <a:gd name="connsiteY5" fmla="*/ 914400 h 1155190"/>
              <a:gd name="connsiteX6" fmla="*/ 0 w 1800000"/>
              <a:gd name="connsiteY6" fmla="*/ 914400 h 11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0" h="1155190">
                <a:moveTo>
                  <a:pt x="0" y="0"/>
                </a:moveTo>
                <a:lnTo>
                  <a:pt x="1800000" y="0"/>
                </a:lnTo>
                <a:lnTo>
                  <a:pt x="1800000" y="914400"/>
                </a:lnTo>
                <a:lnTo>
                  <a:pt x="1338308" y="914400"/>
                </a:lnTo>
                <a:lnTo>
                  <a:pt x="900000" y="1155190"/>
                </a:lnTo>
                <a:lnTo>
                  <a:pt x="461693" y="914400"/>
                </a:lnTo>
                <a:lnTo>
                  <a:pt x="0" y="914400"/>
                </a:lnTo>
                <a:close/>
              </a:path>
            </a:pathLst>
          </a:custGeom>
          <a:solidFill>
            <a:srgbClr val="D1831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zh-CN" altLang="en-US" sz="1400" dirty="0"/>
              <a:t>化学成分对应五年平均</a:t>
            </a:r>
            <a:r>
              <a:rPr lang="en-US" sz="1400" dirty="0"/>
              <a:t>Chemical Composition vs. 5YA</a:t>
            </a:r>
          </a:p>
          <a:p>
            <a:pPr algn="ctr">
              <a:lnSpc>
                <a:spcPts val="2100"/>
              </a:lnSpc>
            </a:pPr>
            <a:endParaRPr lang="en-US" sz="2000" dirty="0"/>
          </a:p>
        </p:txBody>
      </p:sp>
      <p:sp>
        <p:nvSpPr>
          <p:cNvPr id="55" name="Rectangle 54">
            <a:extLst>
              <a:ext uri="{FF2B5EF4-FFF2-40B4-BE49-F238E27FC236}">
                <a16:creationId xmlns:a16="http://schemas.microsoft.com/office/drawing/2014/main" id="{C39119C2-E5D1-476C-86F8-8CA245F0CB3B}"/>
              </a:ext>
            </a:extLst>
          </p:cNvPr>
          <p:cNvSpPr/>
          <p:nvPr/>
        </p:nvSpPr>
        <p:spPr bwMode="gray">
          <a:xfrm>
            <a:off x="6777765" y="2381625"/>
            <a:ext cx="1980000" cy="3908440"/>
          </a:xfrm>
          <a:prstGeom prst="rect">
            <a:avLst/>
          </a:prstGeom>
          <a:solidFill>
            <a:schemeClr val="bg1">
              <a:alpha val="4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32000" rIns="0" rtlCol="0" anchor="ctr"/>
          <a:lstStyle/>
          <a:p>
            <a:pPr marL="0" lvl="1" algn="ctr">
              <a:lnSpc>
                <a:spcPts val="1600"/>
              </a:lnSpc>
              <a:spcBef>
                <a:spcPts val="400"/>
              </a:spcBef>
            </a:pPr>
            <a:endParaRPr lang="en-US" sz="1700" dirty="0">
              <a:solidFill>
                <a:schemeClr val="tx1"/>
              </a:solidFill>
            </a:endParaRPr>
          </a:p>
          <a:p>
            <a:pPr marL="0" lvl="1" algn="ctr">
              <a:lnSpc>
                <a:spcPts val="1600"/>
              </a:lnSpc>
              <a:spcBef>
                <a:spcPts val="400"/>
              </a:spcBef>
            </a:pPr>
            <a:r>
              <a:rPr lang="zh-CN" altLang="en-US" sz="1700" dirty="0">
                <a:solidFill>
                  <a:schemeClr val="tx2"/>
                </a:solidFill>
              </a:rPr>
              <a:t>应力裂纹 </a:t>
            </a:r>
            <a:r>
              <a:rPr lang="en-US" sz="1700" dirty="0">
                <a:solidFill>
                  <a:schemeClr val="tx2"/>
                </a:solidFill>
              </a:rPr>
              <a:t>Stress Cracks </a:t>
            </a:r>
          </a:p>
          <a:p>
            <a:pPr marL="0" lvl="1" algn="ctr">
              <a:lnSpc>
                <a:spcPts val="1600"/>
              </a:lnSpc>
              <a:spcBef>
                <a:spcPts val="400"/>
              </a:spcBef>
            </a:pPr>
            <a:r>
              <a:rPr lang="zh-CN" altLang="en-US" sz="2000" b="1" dirty="0">
                <a:solidFill>
                  <a:srgbClr val="D18316"/>
                </a:solidFill>
              </a:rPr>
              <a:t>更低</a:t>
            </a:r>
            <a:r>
              <a:rPr lang="en-US" sz="2000" b="1" dirty="0">
                <a:solidFill>
                  <a:srgbClr val="D18316"/>
                </a:solidFill>
              </a:rPr>
              <a:t>Lower</a:t>
            </a:r>
          </a:p>
          <a:p>
            <a:pPr marL="0" lvl="1" algn="ctr">
              <a:lnSpc>
                <a:spcPts val="1600"/>
              </a:lnSpc>
              <a:spcBef>
                <a:spcPts val="1200"/>
              </a:spcBef>
            </a:pPr>
            <a:r>
              <a:rPr lang="zh-CN" altLang="en-US" sz="1700" dirty="0">
                <a:solidFill>
                  <a:schemeClr val="tx2"/>
                </a:solidFill>
              </a:rPr>
              <a:t>百粒重</a:t>
            </a:r>
            <a:r>
              <a:rPr lang="en-US" sz="1700" dirty="0">
                <a:solidFill>
                  <a:schemeClr val="tx2"/>
                </a:solidFill>
              </a:rPr>
              <a:t>100-Kernel Weight</a:t>
            </a:r>
          </a:p>
          <a:p>
            <a:pPr marL="0" lvl="1" algn="ctr">
              <a:lnSpc>
                <a:spcPts val="1600"/>
              </a:lnSpc>
              <a:spcBef>
                <a:spcPts val="400"/>
              </a:spcBef>
              <a:spcAft>
                <a:spcPts val="600"/>
              </a:spcAft>
            </a:pPr>
            <a:r>
              <a:rPr lang="zh-CN" altLang="en-US" sz="2000" b="1" dirty="0">
                <a:solidFill>
                  <a:srgbClr val="D18316"/>
                </a:solidFill>
              </a:rPr>
              <a:t>更低</a:t>
            </a:r>
            <a:r>
              <a:rPr lang="en-US" sz="2000" b="1" dirty="0">
                <a:solidFill>
                  <a:srgbClr val="D18316"/>
                </a:solidFill>
              </a:rPr>
              <a:t>Lower</a:t>
            </a:r>
          </a:p>
          <a:p>
            <a:pPr marL="0" lvl="1" algn="ctr">
              <a:lnSpc>
                <a:spcPts val="1600"/>
              </a:lnSpc>
              <a:spcBef>
                <a:spcPts val="1200"/>
              </a:spcBef>
            </a:pPr>
            <a:r>
              <a:rPr lang="zh-CN" altLang="en-US" sz="1700" dirty="0">
                <a:solidFill>
                  <a:schemeClr val="tx2"/>
                </a:solidFill>
              </a:rPr>
              <a:t>真密度</a:t>
            </a:r>
            <a:r>
              <a:rPr lang="en-US" sz="1700" dirty="0">
                <a:solidFill>
                  <a:schemeClr val="tx2"/>
                </a:solidFill>
              </a:rPr>
              <a:t>True Density</a:t>
            </a:r>
          </a:p>
          <a:p>
            <a:pPr marL="0" lvl="1" algn="ctr">
              <a:lnSpc>
                <a:spcPts val="1600"/>
              </a:lnSpc>
            </a:pPr>
            <a:r>
              <a:rPr lang="zh-CN" altLang="en-US" sz="2000" b="1" dirty="0">
                <a:solidFill>
                  <a:srgbClr val="D18316"/>
                </a:solidFill>
              </a:rPr>
              <a:t>更低</a:t>
            </a:r>
            <a:r>
              <a:rPr lang="en-US" sz="2000" b="1" dirty="0">
                <a:solidFill>
                  <a:srgbClr val="D18316"/>
                </a:solidFill>
              </a:rPr>
              <a:t>Lower</a:t>
            </a:r>
          </a:p>
          <a:p>
            <a:pPr marL="0" lvl="1" algn="ctr">
              <a:lnSpc>
                <a:spcPts val="1600"/>
              </a:lnSpc>
            </a:pPr>
            <a:endParaRPr lang="en-US" sz="1050" dirty="0">
              <a:solidFill>
                <a:srgbClr val="D18316"/>
              </a:solidFill>
            </a:endParaRPr>
          </a:p>
          <a:p>
            <a:pPr marL="0" lvl="1" algn="ctr">
              <a:lnSpc>
                <a:spcPts val="1600"/>
              </a:lnSpc>
            </a:pPr>
            <a:r>
              <a:rPr lang="zh-CN" altLang="en-US" sz="1700" dirty="0">
                <a:solidFill>
                  <a:schemeClr val="tx2"/>
                </a:solidFill>
              </a:rPr>
              <a:t>完整颗粒</a:t>
            </a:r>
            <a:r>
              <a:rPr lang="en-US" sz="1700" dirty="0">
                <a:solidFill>
                  <a:schemeClr val="tx2"/>
                </a:solidFill>
              </a:rPr>
              <a:t>Whole Kernels</a:t>
            </a:r>
          </a:p>
          <a:p>
            <a:pPr marL="0" lvl="1" algn="ctr">
              <a:lnSpc>
                <a:spcPts val="1600"/>
              </a:lnSpc>
              <a:spcAft>
                <a:spcPts val="400"/>
              </a:spcAft>
            </a:pPr>
            <a:r>
              <a:rPr lang="zh-CN" altLang="en-US" sz="2000" b="1" dirty="0">
                <a:solidFill>
                  <a:srgbClr val="D18316"/>
                </a:solidFill>
              </a:rPr>
              <a:t>更高</a:t>
            </a:r>
            <a:r>
              <a:rPr lang="en-US" sz="2000" b="1" dirty="0">
                <a:solidFill>
                  <a:srgbClr val="D18316"/>
                </a:solidFill>
              </a:rPr>
              <a:t>Higher</a:t>
            </a:r>
          </a:p>
          <a:p>
            <a:pPr algn="ctr"/>
            <a:endParaRPr lang="en-US" sz="1050" dirty="0">
              <a:solidFill>
                <a:schemeClr val="tx1"/>
              </a:solidFill>
            </a:endParaRPr>
          </a:p>
        </p:txBody>
      </p:sp>
      <p:sp>
        <p:nvSpPr>
          <p:cNvPr id="56" name="Freeform: Shape 55">
            <a:extLst>
              <a:ext uri="{FF2B5EF4-FFF2-40B4-BE49-F238E27FC236}">
                <a16:creationId xmlns:a16="http://schemas.microsoft.com/office/drawing/2014/main" id="{7C5931CA-4AE7-486C-B0EA-265985804DA2}"/>
              </a:ext>
            </a:extLst>
          </p:cNvPr>
          <p:cNvSpPr/>
          <p:nvPr/>
        </p:nvSpPr>
        <p:spPr bwMode="gray">
          <a:xfrm>
            <a:off x="6777766" y="1688885"/>
            <a:ext cx="1980000" cy="1103981"/>
          </a:xfrm>
          <a:custGeom>
            <a:avLst/>
            <a:gdLst>
              <a:gd name="connsiteX0" fmla="*/ 0 w 1800000"/>
              <a:gd name="connsiteY0" fmla="*/ 0 h 1155190"/>
              <a:gd name="connsiteX1" fmla="*/ 1800000 w 1800000"/>
              <a:gd name="connsiteY1" fmla="*/ 0 h 1155190"/>
              <a:gd name="connsiteX2" fmla="*/ 1800000 w 1800000"/>
              <a:gd name="connsiteY2" fmla="*/ 914400 h 1155190"/>
              <a:gd name="connsiteX3" fmla="*/ 1338308 w 1800000"/>
              <a:gd name="connsiteY3" fmla="*/ 914400 h 1155190"/>
              <a:gd name="connsiteX4" fmla="*/ 900000 w 1800000"/>
              <a:gd name="connsiteY4" fmla="*/ 1155190 h 1155190"/>
              <a:gd name="connsiteX5" fmla="*/ 461693 w 1800000"/>
              <a:gd name="connsiteY5" fmla="*/ 914400 h 1155190"/>
              <a:gd name="connsiteX6" fmla="*/ 0 w 1800000"/>
              <a:gd name="connsiteY6" fmla="*/ 914400 h 11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0" h="1155190">
                <a:moveTo>
                  <a:pt x="0" y="0"/>
                </a:moveTo>
                <a:lnTo>
                  <a:pt x="1800000" y="0"/>
                </a:lnTo>
                <a:lnTo>
                  <a:pt x="1800000" y="914400"/>
                </a:lnTo>
                <a:lnTo>
                  <a:pt x="1338308" y="914400"/>
                </a:lnTo>
                <a:lnTo>
                  <a:pt x="900000" y="1155190"/>
                </a:lnTo>
                <a:lnTo>
                  <a:pt x="461693" y="914400"/>
                </a:lnTo>
                <a:lnTo>
                  <a:pt x="0" y="914400"/>
                </a:lnTo>
                <a:close/>
              </a:path>
            </a:pathLst>
          </a:custGeom>
          <a:solidFill>
            <a:srgbClr val="D1831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zh-CN" altLang="en-US" sz="1400" dirty="0"/>
              <a:t>物理指标对应五年平均</a:t>
            </a:r>
            <a:r>
              <a:rPr lang="en-US" sz="1400" dirty="0"/>
              <a:t>Physical Factors vs. 5YA</a:t>
            </a:r>
          </a:p>
          <a:p>
            <a:pPr algn="ctr">
              <a:lnSpc>
                <a:spcPts val="2100"/>
              </a:lnSpc>
            </a:pPr>
            <a:endParaRPr lang="en-US" sz="1600" dirty="0"/>
          </a:p>
        </p:txBody>
      </p:sp>
      <p:sp>
        <p:nvSpPr>
          <p:cNvPr id="57" name="Rectangle 56">
            <a:extLst>
              <a:ext uri="{FF2B5EF4-FFF2-40B4-BE49-F238E27FC236}">
                <a16:creationId xmlns:a16="http://schemas.microsoft.com/office/drawing/2014/main" id="{A6FBB0C5-0245-433C-BAF0-3A7A6DC0323C}"/>
              </a:ext>
            </a:extLst>
          </p:cNvPr>
          <p:cNvSpPr/>
          <p:nvPr/>
        </p:nvSpPr>
        <p:spPr bwMode="gray">
          <a:xfrm>
            <a:off x="8836667" y="1688885"/>
            <a:ext cx="2688788" cy="4601180"/>
          </a:xfrm>
          <a:prstGeom prst="rect">
            <a:avLst/>
          </a:prstGeom>
          <a:solidFill>
            <a:schemeClr val="bg1">
              <a:alpha val="4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lstStyle/>
          <a:p>
            <a:pPr marL="0" lvl="1" algn="ctr">
              <a:lnSpc>
                <a:spcPts val="1900"/>
              </a:lnSpc>
              <a:spcBef>
                <a:spcPts val="1200"/>
              </a:spcBef>
              <a:spcAft>
                <a:spcPts val="1200"/>
              </a:spcAft>
            </a:pPr>
            <a:r>
              <a:rPr lang="en-US" altLang="zh-CN" b="1" dirty="0">
                <a:solidFill>
                  <a:srgbClr val="D18316"/>
                </a:solidFill>
              </a:rPr>
              <a:t>100%</a:t>
            </a:r>
            <a:r>
              <a:rPr lang="zh-CN" altLang="en-US" sz="1400" kern="0" dirty="0">
                <a:solidFill>
                  <a:schemeClr val="tx2"/>
                </a:solidFill>
                <a:latin typeface="Arial" panose="020B0604020202020204" pitchFamily="34" charset="0"/>
                <a:cs typeface="Arial" panose="020B0604020202020204" pitchFamily="34" charset="0"/>
              </a:rPr>
              <a:t>样本的呕吐毒素低于</a:t>
            </a:r>
            <a:r>
              <a:rPr lang="en-US" altLang="zh-CN" sz="1400" kern="0" dirty="0">
                <a:solidFill>
                  <a:schemeClr val="tx2"/>
                </a:solidFill>
                <a:latin typeface="Arial" panose="020B0604020202020204" pitchFamily="34" charset="0"/>
                <a:cs typeface="Arial" panose="020B0604020202020204" pitchFamily="34" charset="0"/>
              </a:rPr>
              <a:t>FDA</a:t>
            </a:r>
            <a:r>
              <a:rPr lang="zh-CN" altLang="en-US" sz="1400" kern="0" dirty="0">
                <a:solidFill>
                  <a:schemeClr val="tx2"/>
                </a:solidFill>
                <a:latin typeface="Arial" panose="020B0604020202020204" pitchFamily="34" charset="0"/>
                <a:cs typeface="Arial" panose="020B0604020202020204" pitchFamily="34" charset="0"/>
              </a:rPr>
              <a:t> </a:t>
            </a:r>
            <a:r>
              <a:rPr lang="en-US" altLang="zh-CN" sz="1400" kern="0" dirty="0">
                <a:solidFill>
                  <a:schemeClr val="tx2"/>
                </a:solidFill>
                <a:latin typeface="Arial" panose="020B0604020202020204" pitchFamily="34" charset="0"/>
                <a:cs typeface="Arial" panose="020B0604020202020204" pitchFamily="34" charset="0"/>
              </a:rPr>
              <a:t>5ppm</a:t>
            </a:r>
            <a:r>
              <a:rPr lang="zh-CN" altLang="en-US" sz="1400" kern="0" dirty="0">
                <a:solidFill>
                  <a:schemeClr val="tx2"/>
                </a:solidFill>
                <a:latin typeface="Arial" panose="020B0604020202020204" pitchFamily="34" charset="0"/>
                <a:cs typeface="Arial" panose="020B0604020202020204" pitchFamily="34" charset="0"/>
              </a:rPr>
              <a:t>的建议水平 </a:t>
            </a:r>
            <a:r>
              <a:rPr lang="en-US" sz="1400" kern="0" dirty="0">
                <a:solidFill>
                  <a:schemeClr val="tx2"/>
                </a:solidFill>
                <a:latin typeface="Arial" panose="020B0604020202020204" pitchFamily="34" charset="0"/>
                <a:cs typeface="Arial" panose="020B0604020202020204" pitchFamily="34" charset="0"/>
              </a:rPr>
              <a:t>100.0</a:t>
            </a:r>
            <a:r>
              <a:rPr lang="en-US" sz="1400" dirty="0">
                <a:solidFill>
                  <a:schemeClr val="tx2"/>
                </a:solidFill>
                <a:latin typeface="Arial" panose="020B0604020202020204" pitchFamily="34" charset="0"/>
                <a:cs typeface="Arial" panose="020B0604020202020204" pitchFamily="34" charset="0"/>
              </a:rPr>
              <a:t>% </a:t>
            </a:r>
            <a:r>
              <a:rPr lang="en-US" sz="1400" kern="0" dirty="0">
                <a:solidFill>
                  <a:schemeClr val="tx2"/>
                </a:solidFill>
                <a:latin typeface="Arial" panose="020B0604020202020204" pitchFamily="34" charset="0"/>
                <a:cs typeface="Arial" panose="020B0604020202020204" pitchFamily="34" charset="0"/>
              </a:rPr>
              <a:t>of samples below FDA advisory level for DON of 5.0 ppm</a:t>
            </a:r>
            <a:r>
              <a:rPr lang="en-US" sz="1400" baseline="30000" dirty="0">
                <a:solidFill>
                  <a:schemeClr val="tx2"/>
                </a:solidFill>
                <a:latin typeface="Arial" panose="020B0604020202020204" pitchFamily="34" charset="0"/>
                <a:cs typeface="Arial" panose="020B0604020202020204" pitchFamily="34" charset="0"/>
              </a:rPr>
              <a:t> ‡</a:t>
            </a:r>
            <a:endParaRPr lang="en-US" sz="1400" dirty="0">
              <a:solidFill>
                <a:schemeClr val="tx2"/>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6E720053-CC95-47FC-9554-5622D1190A9A}"/>
              </a:ext>
            </a:extLst>
          </p:cNvPr>
          <p:cNvSpPr/>
          <p:nvPr/>
        </p:nvSpPr>
        <p:spPr bwMode="gray">
          <a:xfrm>
            <a:off x="8895652" y="1688885"/>
            <a:ext cx="2688784" cy="979160"/>
          </a:xfrm>
          <a:custGeom>
            <a:avLst/>
            <a:gdLst>
              <a:gd name="connsiteX0" fmla="*/ 0 w 1800000"/>
              <a:gd name="connsiteY0" fmla="*/ 0 h 1155190"/>
              <a:gd name="connsiteX1" fmla="*/ 1800000 w 1800000"/>
              <a:gd name="connsiteY1" fmla="*/ 0 h 1155190"/>
              <a:gd name="connsiteX2" fmla="*/ 1800000 w 1800000"/>
              <a:gd name="connsiteY2" fmla="*/ 914400 h 1155190"/>
              <a:gd name="connsiteX3" fmla="*/ 1338308 w 1800000"/>
              <a:gd name="connsiteY3" fmla="*/ 914400 h 1155190"/>
              <a:gd name="connsiteX4" fmla="*/ 900000 w 1800000"/>
              <a:gd name="connsiteY4" fmla="*/ 1155190 h 1155190"/>
              <a:gd name="connsiteX5" fmla="*/ 461693 w 1800000"/>
              <a:gd name="connsiteY5" fmla="*/ 914400 h 1155190"/>
              <a:gd name="connsiteX6" fmla="*/ 0 w 1800000"/>
              <a:gd name="connsiteY6" fmla="*/ 914400 h 11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0" h="1155190">
                <a:moveTo>
                  <a:pt x="0" y="0"/>
                </a:moveTo>
                <a:lnTo>
                  <a:pt x="1800000" y="0"/>
                </a:lnTo>
                <a:lnTo>
                  <a:pt x="1800000" y="914400"/>
                </a:lnTo>
                <a:lnTo>
                  <a:pt x="1338308" y="914400"/>
                </a:lnTo>
                <a:lnTo>
                  <a:pt x="900000" y="1155190"/>
                </a:lnTo>
                <a:lnTo>
                  <a:pt x="461693" y="914400"/>
                </a:lnTo>
                <a:lnTo>
                  <a:pt x="0" y="914400"/>
                </a:lnTo>
                <a:close/>
              </a:path>
            </a:pathLst>
          </a:custGeom>
          <a:solidFill>
            <a:srgbClr val="D1831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br>
              <a:rPr lang="en-US" sz="1600" dirty="0"/>
            </a:br>
            <a:r>
              <a:rPr lang="zh-CN" altLang="en-US" sz="1400" dirty="0"/>
              <a:t>霉菌毒素 </a:t>
            </a:r>
            <a:r>
              <a:rPr lang="en-US" sz="1400" dirty="0"/>
              <a:t>Mycotoxins</a:t>
            </a:r>
          </a:p>
          <a:p>
            <a:pPr algn="ctr">
              <a:lnSpc>
                <a:spcPts val="2100"/>
              </a:lnSpc>
            </a:pPr>
            <a:endParaRPr lang="en-US" sz="1600" dirty="0"/>
          </a:p>
          <a:p>
            <a:pPr algn="ctr">
              <a:lnSpc>
                <a:spcPts val="2100"/>
              </a:lnSpc>
            </a:pPr>
            <a:endParaRPr lang="en-US" sz="1600" dirty="0"/>
          </a:p>
        </p:txBody>
      </p:sp>
      <p:sp>
        <p:nvSpPr>
          <p:cNvPr id="59" name="Rectangle 58">
            <a:extLst>
              <a:ext uri="{FF2B5EF4-FFF2-40B4-BE49-F238E27FC236}">
                <a16:creationId xmlns:a16="http://schemas.microsoft.com/office/drawing/2014/main" id="{5B1B4BA6-4017-45D4-B769-4D47AEF31CD8}"/>
              </a:ext>
            </a:extLst>
          </p:cNvPr>
          <p:cNvSpPr/>
          <p:nvPr/>
        </p:nvSpPr>
        <p:spPr bwMode="gray">
          <a:xfrm>
            <a:off x="8836667" y="2648928"/>
            <a:ext cx="2688788" cy="1046890"/>
          </a:xfrm>
          <a:prstGeom prst="rect">
            <a:avLst/>
          </a:prstGeom>
        </p:spPr>
        <p:txBody>
          <a:bodyPr wrap="square">
            <a:spAutoFit/>
          </a:bodyPr>
          <a:lstStyle/>
          <a:p>
            <a:pPr marL="0" lvl="1" algn="ctr">
              <a:lnSpc>
                <a:spcPts val="1900"/>
              </a:lnSpc>
              <a:spcBef>
                <a:spcPts val="1200"/>
              </a:spcBef>
              <a:spcAft>
                <a:spcPts val="1200"/>
              </a:spcAft>
            </a:pPr>
            <a:r>
              <a:rPr lang="en-US" altLang="zh-CN" b="1" dirty="0">
                <a:solidFill>
                  <a:srgbClr val="D18316"/>
                </a:solidFill>
              </a:rPr>
              <a:t>100.0</a:t>
            </a:r>
            <a:r>
              <a:rPr lang="en-US" altLang="zh-CN" dirty="0">
                <a:solidFill>
                  <a:schemeClr val="tx2"/>
                </a:solidFill>
              </a:rPr>
              <a:t>% </a:t>
            </a:r>
            <a:r>
              <a:rPr lang="zh-CN" altLang="en-US" sz="1400" dirty="0">
                <a:solidFill>
                  <a:schemeClr val="tx2"/>
                </a:solidFill>
              </a:rPr>
              <a:t>样本的黄曲霉毒素低于</a:t>
            </a:r>
            <a:r>
              <a:rPr lang="en-US" altLang="zh-CN" sz="1400" dirty="0">
                <a:solidFill>
                  <a:schemeClr val="tx2"/>
                </a:solidFill>
              </a:rPr>
              <a:t>FDA</a:t>
            </a:r>
            <a:r>
              <a:rPr lang="zh-CN" altLang="en-US" sz="1400" dirty="0">
                <a:solidFill>
                  <a:schemeClr val="tx2"/>
                </a:solidFill>
              </a:rPr>
              <a:t>的限制水平 </a:t>
            </a:r>
            <a:r>
              <a:rPr lang="en-US" sz="1400" b="1" dirty="0">
                <a:solidFill>
                  <a:srgbClr val="D18316"/>
                </a:solidFill>
              </a:rPr>
              <a:t>100.0</a:t>
            </a:r>
            <a:r>
              <a:rPr lang="en-US" sz="1400" dirty="0">
                <a:solidFill>
                  <a:schemeClr val="tx2"/>
                </a:solidFill>
              </a:rPr>
              <a:t>% of </a:t>
            </a:r>
            <a:br>
              <a:rPr lang="en-US" sz="1400" dirty="0">
                <a:solidFill>
                  <a:schemeClr val="tx2"/>
                </a:solidFill>
              </a:rPr>
            </a:br>
            <a:r>
              <a:rPr lang="en-US" sz="1400" dirty="0">
                <a:solidFill>
                  <a:schemeClr val="tx2"/>
                </a:solidFill>
              </a:rPr>
              <a:t>samples ≤ FDA action level for Aflatoxin</a:t>
            </a:r>
            <a:r>
              <a:rPr lang="en-US" sz="1400" baseline="30000" dirty="0">
                <a:solidFill>
                  <a:schemeClr val="tx2"/>
                </a:solidFill>
              </a:rPr>
              <a:t>‡</a:t>
            </a:r>
            <a:endParaRPr lang="en-US" sz="1400" dirty="0">
              <a:solidFill>
                <a:schemeClr val="tx2"/>
              </a:solidFill>
            </a:endParaRPr>
          </a:p>
        </p:txBody>
      </p:sp>
      <p:sp>
        <p:nvSpPr>
          <p:cNvPr id="60" name="Rectangle 59">
            <a:extLst>
              <a:ext uri="{FF2B5EF4-FFF2-40B4-BE49-F238E27FC236}">
                <a16:creationId xmlns:a16="http://schemas.microsoft.com/office/drawing/2014/main" id="{61436811-CE8B-46F5-B72B-E5CAA5C55F4B}"/>
              </a:ext>
            </a:extLst>
          </p:cNvPr>
          <p:cNvSpPr/>
          <p:nvPr/>
        </p:nvSpPr>
        <p:spPr bwMode="gray">
          <a:xfrm>
            <a:off x="647412" y="2439475"/>
            <a:ext cx="1980000" cy="3850591"/>
          </a:xfrm>
          <a:prstGeom prst="rect">
            <a:avLst/>
          </a:prstGeom>
          <a:solidFill>
            <a:schemeClr val="bg1">
              <a:alpha val="40000"/>
            </a:schemeClr>
          </a:solidFill>
          <a:ln w="28575">
            <a:solidFill>
              <a:srgbClr val="003E7E"/>
            </a:solidFill>
          </a:ln>
        </p:spPr>
        <p:style>
          <a:lnRef idx="2">
            <a:schemeClr val="accent1">
              <a:shade val="50000"/>
            </a:schemeClr>
          </a:lnRef>
          <a:fillRef idx="1">
            <a:schemeClr val="accent1"/>
          </a:fillRef>
          <a:effectRef idx="0">
            <a:schemeClr val="accent1"/>
          </a:effectRef>
          <a:fontRef idx="minor">
            <a:schemeClr val="lt1"/>
          </a:fontRef>
        </p:style>
        <p:txBody>
          <a:bodyPr lIns="91440" tIns="432000" rIns="91440" rtlCol="0" anchor="ctr"/>
          <a:lstStyle/>
          <a:p>
            <a:pPr algn="ctr">
              <a:lnSpc>
                <a:spcPts val="1900"/>
              </a:lnSpc>
              <a:spcBef>
                <a:spcPts val="1200"/>
              </a:spcBef>
            </a:pPr>
            <a:endParaRPr lang="en-US" sz="1600" dirty="0">
              <a:solidFill>
                <a:schemeClr val="tx2"/>
              </a:solidFill>
            </a:endParaRPr>
          </a:p>
          <a:p>
            <a:pPr algn="ctr">
              <a:lnSpc>
                <a:spcPts val="1900"/>
              </a:lnSpc>
              <a:spcBef>
                <a:spcPts val="1200"/>
              </a:spcBef>
            </a:pPr>
            <a:r>
              <a:rPr lang="zh-CN" altLang="en-US" sz="1400" dirty="0">
                <a:solidFill>
                  <a:schemeClr val="tx2"/>
                </a:solidFill>
              </a:rPr>
              <a:t>破碎粒和杂质总体平均低于美国二级玉米最高限值 </a:t>
            </a:r>
            <a:r>
              <a:rPr lang="en-US" sz="1400" dirty="0">
                <a:solidFill>
                  <a:schemeClr val="tx2"/>
                </a:solidFill>
              </a:rPr>
              <a:t>Aggregate average</a:t>
            </a:r>
            <a:r>
              <a:rPr lang="zh-CN" altLang="en-US" sz="1400" dirty="0">
                <a:solidFill>
                  <a:schemeClr val="tx2"/>
                </a:solidFill>
              </a:rPr>
              <a:t> </a:t>
            </a:r>
            <a:r>
              <a:rPr lang="en-US" sz="1400" dirty="0">
                <a:solidFill>
                  <a:schemeClr val="tx2"/>
                </a:solidFill>
              </a:rPr>
              <a:t>BCFM lower than maximum limit for U.S. No. 2</a:t>
            </a:r>
          </a:p>
          <a:p>
            <a:pPr algn="ctr">
              <a:lnSpc>
                <a:spcPts val="1900"/>
              </a:lnSpc>
              <a:spcBef>
                <a:spcPts val="1200"/>
              </a:spcBef>
            </a:pPr>
            <a:r>
              <a:rPr lang="zh-CN" altLang="en-US" sz="1400" dirty="0">
                <a:solidFill>
                  <a:schemeClr val="tx2"/>
                </a:solidFill>
              </a:rPr>
              <a:t>容重、总损和热损总体平均为一级或更好</a:t>
            </a:r>
            <a:r>
              <a:rPr lang="en-US" sz="1400" dirty="0">
                <a:solidFill>
                  <a:schemeClr val="tx2"/>
                </a:solidFill>
              </a:rPr>
              <a:t>Aggregate average Test Weight, Total Damage and </a:t>
            </a:r>
            <a:br>
              <a:rPr lang="en-US" sz="1400" dirty="0">
                <a:solidFill>
                  <a:schemeClr val="tx2"/>
                </a:solidFill>
              </a:rPr>
            </a:br>
            <a:r>
              <a:rPr lang="en-US" sz="1400" dirty="0">
                <a:solidFill>
                  <a:schemeClr val="tx2"/>
                </a:solidFill>
              </a:rPr>
              <a:t>Heat Damage</a:t>
            </a:r>
            <a:br>
              <a:rPr lang="en-US" sz="1400" dirty="0">
                <a:solidFill>
                  <a:schemeClr val="tx2"/>
                </a:solidFill>
              </a:rPr>
            </a:br>
            <a:r>
              <a:rPr lang="en-US" sz="1400" dirty="0">
                <a:solidFill>
                  <a:schemeClr val="tx2"/>
                </a:solidFill>
              </a:rPr>
              <a:t>rated U.S. No. 1 or better</a:t>
            </a:r>
          </a:p>
          <a:p>
            <a:pPr algn="ctr">
              <a:lnSpc>
                <a:spcPts val="1900"/>
              </a:lnSpc>
              <a:spcBef>
                <a:spcPts val="1200"/>
              </a:spcBef>
            </a:pPr>
            <a:endParaRPr lang="en-US" sz="1600" dirty="0">
              <a:solidFill>
                <a:schemeClr val="tx2"/>
              </a:solidFill>
            </a:endParaRPr>
          </a:p>
        </p:txBody>
      </p:sp>
      <p:sp>
        <p:nvSpPr>
          <p:cNvPr id="61" name="Freeform: Shape 60">
            <a:extLst>
              <a:ext uri="{FF2B5EF4-FFF2-40B4-BE49-F238E27FC236}">
                <a16:creationId xmlns:a16="http://schemas.microsoft.com/office/drawing/2014/main" id="{DB75A687-DE69-4B8C-BE36-30FC8FC2F230}"/>
              </a:ext>
            </a:extLst>
          </p:cNvPr>
          <p:cNvSpPr/>
          <p:nvPr/>
        </p:nvSpPr>
        <p:spPr bwMode="gray">
          <a:xfrm>
            <a:off x="647412" y="1688885"/>
            <a:ext cx="1980000" cy="1103981"/>
          </a:xfrm>
          <a:custGeom>
            <a:avLst/>
            <a:gdLst>
              <a:gd name="connsiteX0" fmla="*/ 0 w 1800000"/>
              <a:gd name="connsiteY0" fmla="*/ 0 h 1155190"/>
              <a:gd name="connsiteX1" fmla="*/ 1800000 w 1800000"/>
              <a:gd name="connsiteY1" fmla="*/ 0 h 1155190"/>
              <a:gd name="connsiteX2" fmla="*/ 1800000 w 1800000"/>
              <a:gd name="connsiteY2" fmla="*/ 914400 h 1155190"/>
              <a:gd name="connsiteX3" fmla="*/ 1338308 w 1800000"/>
              <a:gd name="connsiteY3" fmla="*/ 914400 h 1155190"/>
              <a:gd name="connsiteX4" fmla="*/ 900000 w 1800000"/>
              <a:gd name="connsiteY4" fmla="*/ 1155190 h 1155190"/>
              <a:gd name="connsiteX5" fmla="*/ 461693 w 1800000"/>
              <a:gd name="connsiteY5" fmla="*/ 914400 h 1155190"/>
              <a:gd name="connsiteX6" fmla="*/ 0 w 1800000"/>
              <a:gd name="connsiteY6" fmla="*/ 914400 h 11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0" h="1155190">
                <a:moveTo>
                  <a:pt x="0" y="0"/>
                </a:moveTo>
                <a:lnTo>
                  <a:pt x="1800000" y="0"/>
                </a:lnTo>
                <a:lnTo>
                  <a:pt x="1800000" y="914400"/>
                </a:lnTo>
                <a:lnTo>
                  <a:pt x="1338308" y="914400"/>
                </a:lnTo>
                <a:lnTo>
                  <a:pt x="900000" y="1155190"/>
                </a:lnTo>
                <a:lnTo>
                  <a:pt x="461693" y="914400"/>
                </a:lnTo>
                <a:lnTo>
                  <a:pt x="0" y="914400"/>
                </a:lnTo>
                <a:close/>
              </a:path>
            </a:pathLst>
          </a:custGeom>
          <a:solidFill>
            <a:srgbClr val="003E7E"/>
          </a:solidFill>
          <a:ln w="28575">
            <a:solidFill>
              <a:srgbClr val="003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zh-CN" altLang="en-US" sz="1600" dirty="0"/>
              <a:t>总体情况</a:t>
            </a:r>
            <a:endParaRPr lang="en-US" altLang="zh-CN" sz="1600" dirty="0"/>
          </a:p>
          <a:p>
            <a:pPr algn="ctr">
              <a:lnSpc>
                <a:spcPts val="2100"/>
              </a:lnSpc>
            </a:pPr>
            <a:r>
              <a:rPr lang="en-US" sz="1600" dirty="0"/>
              <a:t>Overall Crop</a:t>
            </a:r>
          </a:p>
          <a:p>
            <a:pPr algn="ctr">
              <a:lnSpc>
                <a:spcPts val="2100"/>
              </a:lnSpc>
            </a:pPr>
            <a:endParaRPr lang="en-US" sz="1600" dirty="0"/>
          </a:p>
        </p:txBody>
      </p:sp>
      <p:sp>
        <p:nvSpPr>
          <p:cNvPr id="62" name="Rectangle 61">
            <a:extLst>
              <a:ext uri="{FF2B5EF4-FFF2-40B4-BE49-F238E27FC236}">
                <a16:creationId xmlns:a16="http://schemas.microsoft.com/office/drawing/2014/main" id="{6755CCFD-0B0D-466C-B2F3-68EF70602ECA}"/>
              </a:ext>
            </a:extLst>
          </p:cNvPr>
          <p:cNvSpPr/>
          <p:nvPr/>
        </p:nvSpPr>
        <p:spPr bwMode="gray">
          <a:xfrm>
            <a:off x="8863102" y="4761524"/>
            <a:ext cx="2635917" cy="1290546"/>
          </a:xfrm>
          <a:prstGeom prst="rect">
            <a:avLst/>
          </a:prstGeom>
        </p:spPr>
        <p:txBody>
          <a:bodyPr wrap="square">
            <a:spAutoFit/>
          </a:bodyPr>
          <a:lstStyle/>
          <a:p>
            <a:pPr marL="0" lvl="1" algn="ctr">
              <a:lnSpc>
                <a:spcPts val="1900"/>
              </a:lnSpc>
              <a:spcBef>
                <a:spcPts val="1200"/>
              </a:spcBef>
              <a:spcAft>
                <a:spcPts val="1200"/>
              </a:spcAft>
            </a:pPr>
            <a:r>
              <a:rPr lang="en-US" altLang="zh-CN" b="1" dirty="0">
                <a:solidFill>
                  <a:srgbClr val="D18316"/>
                </a:solidFill>
              </a:rPr>
              <a:t>94.3 %</a:t>
            </a:r>
            <a:r>
              <a:rPr lang="zh-CN" altLang="en-US" sz="1400" kern="0" dirty="0">
                <a:solidFill>
                  <a:schemeClr val="tx2"/>
                </a:solidFill>
                <a:latin typeface="Arial" panose="020B0604020202020204" pitchFamily="34" charset="0"/>
                <a:cs typeface="Arial" panose="020B0604020202020204" pitchFamily="34" charset="0"/>
              </a:rPr>
              <a:t>样本的伏马菌素低于</a:t>
            </a:r>
            <a:r>
              <a:rPr lang="en-US" altLang="zh-CN" sz="1400" kern="0" dirty="0">
                <a:solidFill>
                  <a:schemeClr val="tx2"/>
                </a:solidFill>
                <a:latin typeface="Arial" panose="020B0604020202020204" pitchFamily="34" charset="0"/>
                <a:cs typeface="Arial" panose="020B0604020202020204" pitchFamily="34" charset="0"/>
              </a:rPr>
              <a:t>FDA5ppm</a:t>
            </a:r>
            <a:r>
              <a:rPr lang="zh-CN" altLang="en-US" sz="1400" kern="0" dirty="0">
                <a:solidFill>
                  <a:schemeClr val="tx2"/>
                </a:solidFill>
                <a:latin typeface="Arial" panose="020B0604020202020204" pitchFamily="34" charset="0"/>
                <a:cs typeface="Arial" panose="020B0604020202020204" pitchFamily="34" charset="0"/>
              </a:rPr>
              <a:t>的建议水平         </a:t>
            </a:r>
            <a:r>
              <a:rPr lang="en-US" sz="1400" b="1" dirty="0">
                <a:solidFill>
                  <a:srgbClr val="D18316"/>
                </a:solidFill>
              </a:rPr>
              <a:t>94.3</a:t>
            </a:r>
            <a:r>
              <a:rPr lang="en-US" sz="1400" dirty="0">
                <a:solidFill>
                  <a:schemeClr val="tx2"/>
                </a:solidFill>
              </a:rPr>
              <a:t>% of samples ≤ the lowest FDA Fumonisin advisory level of 5 ppm</a:t>
            </a:r>
            <a:r>
              <a:rPr lang="en-US" sz="1400" baseline="30000" dirty="0">
                <a:solidFill>
                  <a:schemeClr val="tx2"/>
                </a:solidFill>
              </a:rPr>
              <a:t>‡</a:t>
            </a:r>
          </a:p>
        </p:txBody>
      </p:sp>
    </p:spTree>
    <p:custDataLst>
      <p:tags r:id="rId1"/>
    </p:custDataLst>
    <p:extLst>
      <p:ext uri="{BB962C8B-B14F-4D97-AF65-F5344CB8AC3E}">
        <p14:creationId xmlns:p14="http://schemas.microsoft.com/office/powerpoint/2010/main" val="3523725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USGC BRANDED PPT TEMPLATE FINAL 01 04 21" val="VZgw3whe"/>
  <p:tag name="ARTICULATE_DESIGN_ID_USGC2016" val="xd8VYvTI"/>
  <p:tag name="ARTICULATE_DESIGN_ID_1_USGC2016" val="8nFxLcaj"/>
  <p:tag name="ARTICULATE_PROJECT_OPEN" val="0"/>
  <p:tag name="ARTICULATE_SLIDE_COUNT" val="7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POWER_USER_ID_TEMPLATES" val="Split_slide_3"/>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analysis_POWER_USER_SEPARATOR_ICONS_activity_POWER_USER_SEPARATOR_ICONS_chart_POWER_USER_SEPARATOR_ICONS_data_POWER_USER_SEPARATOR_ICONS_gap-analysis_POWER_USER_SEPARATOR_ICONS_humanitarian_POWER_USER_SEPARATOR_ICONS_pie_POWER_USER_SEPARATOR_ICONS_statistic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bar-chart_POWER_USER_SEPARATOR_ICONS_graph_POWER_USER_SEPARATOR_ICONS_statistics"/>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SGC Branded PPT Template FINAL 01 04 21">
  <a:themeElements>
    <a:clrScheme name="USGC Brand Colors 1">
      <a:dk1>
        <a:srgbClr val="000000"/>
      </a:dk1>
      <a:lt1>
        <a:srgbClr val="FFFFFF"/>
      </a:lt1>
      <a:dk2>
        <a:srgbClr val="44546A"/>
      </a:dk2>
      <a:lt2>
        <a:srgbClr val="3C7DCA"/>
      </a:lt2>
      <a:accent1>
        <a:srgbClr val="D18316"/>
      </a:accent1>
      <a:accent2>
        <a:srgbClr val="003E69"/>
      </a:accent2>
      <a:accent3>
        <a:srgbClr val="694130"/>
      </a:accent3>
      <a:accent4>
        <a:srgbClr val="762057"/>
      </a:accent4>
      <a:accent5>
        <a:srgbClr val="AA2C2A"/>
      </a:accent5>
      <a:accent6>
        <a:srgbClr val="6BA53A"/>
      </a:accent6>
      <a:hlink>
        <a:srgbClr val="3C7DCA"/>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USGC Brand Colors 1">
    <a:dk1>
      <a:srgbClr val="000000"/>
    </a:dk1>
    <a:lt1>
      <a:srgbClr val="FFFFFF"/>
    </a:lt1>
    <a:dk2>
      <a:srgbClr val="44546A"/>
    </a:dk2>
    <a:lt2>
      <a:srgbClr val="3C7DCA"/>
    </a:lt2>
    <a:accent1>
      <a:srgbClr val="D18316"/>
    </a:accent1>
    <a:accent2>
      <a:srgbClr val="003E69"/>
    </a:accent2>
    <a:accent3>
      <a:srgbClr val="694130"/>
    </a:accent3>
    <a:accent4>
      <a:srgbClr val="762057"/>
    </a:accent4>
    <a:accent5>
      <a:srgbClr val="AA2C2A"/>
    </a:accent5>
    <a:accent6>
      <a:srgbClr val="6BA53A"/>
    </a:accent6>
    <a:hlink>
      <a:srgbClr val="3C7DCA"/>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USGC Brand Colors 1">
    <a:dk1>
      <a:srgbClr val="000000"/>
    </a:dk1>
    <a:lt1>
      <a:srgbClr val="FFFFFF"/>
    </a:lt1>
    <a:dk2>
      <a:srgbClr val="44546A"/>
    </a:dk2>
    <a:lt2>
      <a:srgbClr val="3C7DCA"/>
    </a:lt2>
    <a:accent1>
      <a:srgbClr val="D18316"/>
    </a:accent1>
    <a:accent2>
      <a:srgbClr val="003E69"/>
    </a:accent2>
    <a:accent3>
      <a:srgbClr val="694130"/>
    </a:accent3>
    <a:accent4>
      <a:srgbClr val="762057"/>
    </a:accent4>
    <a:accent5>
      <a:srgbClr val="AA2C2A"/>
    </a:accent5>
    <a:accent6>
      <a:srgbClr val="6BA53A"/>
    </a:accent6>
    <a:hlink>
      <a:srgbClr val="3C7DCA"/>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1718 USGC Corn Prelim Harvest Report 171125</Template>
  <TotalTime>14503</TotalTime>
  <Words>5068</Words>
  <Application>Microsoft Office PowerPoint</Application>
  <PresentationFormat>Widescreen</PresentationFormat>
  <Paragraphs>457</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 Narrow</vt:lpstr>
      <vt:lpstr>Arial</vt:lpstr>
      <vt:lpstr>Calibri</vt:lpstr>
      <vt:lpstr>Wingdings</vt:lpstr>
      <vt:lpstr>USGC Branded PPT Template FINAL 01 04 21</vt:lpstr>
      <vt:lpstr>  2022/2023  美国玉米出口品质报告2022/2023  U.S. Corn Export Cargo Quality Report</vt:lpstr>
      <vt:lpstr>优质、可靠、透明 Quality, Reliability, Transparency</vt:lpstr>
      <vt:lpstr>美国谷物运输旅程 How Does U.S. Grain Move?</vt:lpstr>
      <vt:lpstr>收获品质报告  Harvest Quality Report</vt:lpstr>
      <vt:lpstr>出口货物品质报告  Export Cargo Quality Report</vt:lpstr>
      <vt:lpstr>美国谷物协会玉米品质报告 USGC Corn Quality Reports</vt:lpstr>
      <vt:lpstr>出口集中区 “Export Catchment Areas” (ECA)</vt:lpstr>
      <vt:lpstr>品质指标检测Quality Factors Tested</vt:lpstr>
      <vt:lpstr>2022/2023玉米出口品质报告亮点 2022/2023 Corn Export Cargo Quality Report Highlights</vt:lpstr>
      <vt:lpstr>美国农业部玉米品质等级 USDA Corn Quality Grades</vt:lpstr>
      <vt:lpstr>等级和等级要求 Grades and Grade Requirements</vt:lpstr>
      <vt:lpstr>等级指标 Grade Factors</vt:lpstr>
      <vt:lpstr>化学成分 Chemical Composition</vt:lpstr>
      <vt:lpstr>化学成分 Chemical Composition</vt:lpstr>
      <vt:lpstr>出口货物霉菌毒素检测 Export Cargo Mycotoxin Testing</vt:lpstr>
      <vt:lpstr>黄曲霉毒素检测结果  Aflatoxin Testing Results (ppb)</vt:lpstr>
      <vt:lpstr>呕吐毒素检测结果 DON (Vomitoxin) Testing Results (ppm)</vt:lpstr>
      <vt:lpstr>伏马菌素检测结果 Fumonisin Testing Results (ppm)</vt:lpstr>
      <vt:lpstr>赭曲霉毒素 A 的检测结果 Ochratoxin A Testing Results (ppb)</vt:lpstr>
      <vt:lpstr>T-2 的检测结果 T-2 Testing Results (ppm)</vt:lpstr>
      <vt:lpstr>玉米赤霉烯酮检测结果  Zearalenone Testing Results (ppm)</vt:lpstr>
      <vt:lpstr>出口货物报告结论 Export Cargo Report Conclusions</vt:lpstr>
      <vt:lpstr>本报告其他部分 Other Components of the Report</vt:lpstr>
      <vt:lpstr>建立传统Building a Tradition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Grains Council  2016/2017 Corn Harvest Quality Report</dc:title>
  <dc:creator>Lisa Eckel</dc:creator>
  <cp:lastModifiedBy>Yantian Zeng</cp:lastModifiedBy>
  <cp:revision>990</cp:revision>
  <cp:lastPrinted>2022-02-15T19:55:41Z</cp:lastPrinted>
  <dcterms:created xsi:type="dcterms:W3CDTF">2017-11-29T19:37:46Z</dcterms:created>
  <dcterms:modified xsi:type="dcterms:W3CDTF">2023-08-02T04:07:09Z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D28E1DEC-FC51-432C-8CF2-46210FBA423D</vt:lpwstr>
  </property>
  <property fmtid="{D5CDD505-2E9C-101B-9397-08002B2CF9AE}" pid="3" name="ArticulatePath">
    <vt:lpwstr>21 22 USGC Export Cargo Report Presentation</vt:lpwstr>
  </property>
</Properties>
</file>