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257" r:id="rId2"/>
    <p:sldId id="266" r:id="rId3"/>
    <p:sldId id="284" r:id="rId4"/>
    <p:sldId id="370" r:id="rId5"/>
    <p:sldId id="330" r:id="rId6"/>
    <p:sldId id="367" r:id="rId7"/>
    <p:sldId id="368" r:id="rId8"/>
    <p:sldId id="320" r:id="rId9"/>
    <p:sldId id="371" r:id="rId10"/>
    <p:sldId id="372" r:id="rId11"/>
    <p:sldId id="373" r:id="rId12"/>
    <p:sldId id="374" r:id="rId13"/>
    <p:sldId id="375" r:id="rId14"/>
    <p:sldId id="376" r:id="rId15"/>
    <p:sldId id="377" r:id="rId16"/>
    <p:sldId id="378" r:id="rId17"/>
    <p:sldId id="379" r:id="rId18"/>
    <p:sldId id="409" r:id="rId19"/>
    <p:sldId id="380" r:id="rId20"/>
    <p:sldId id="381" r:id="rId21"/>
    <p:sldId id="382" r:id="rId22"/>
    <p:sldId id="398" r:id="rId23"/>
    <p:sldId id="399" r:id="rId24"/>
    <p:sldId id="385" r:id="rId25"/>
    <p:sldId id="391" r:id="rId26"/>
    <p:sldId id="401" r:id="rId27"/>
    <p:sldId id="393" r:id="rId28"/>
    <p:sldId id="392" r:id="rId29"/>
    <p:sldId id="386" r:id="rId30"/>
    <p:sldId id="387" r:id="rId31"/>
    <p:sldId id="388" r:id="rId32"/>
    <p:sldId id="389" r:id="rId33"/>
    <p:sldId id="394" r:id="rId34"/>
    <p:sldId id="390" r:id="rId35"/>
    <p:sldId id="400" r:id="rId36"/>
    <p:sldId id="408" r:id="rId37"/>
    <p:sldId id="395" r:id="rId3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C7C7"/>
    <a:srgbClr val="E17F75"/>
    <a:srgbClr val="DE7368"/>
    <a:srgbClr val="E59289"/>
    <a:srgbClr val="F58279"/>
    <a:srgbClr val="BF781D"/>
    <a:srgbClr val="09275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34615" autoAdjust="0"/>
    <p:restoredTop sz="93002" autoAdjust="0"/>
  </p:normalViewPr>
  <p:slideViewPr>
    <p:cSldViewPr snapToGrid="0" snapToObjects="1" showGuides="1">
      <p:cViewPr varScale="1">
        <p:scale>
          <a:sx n="97" d="100"/>
          <a:sy n="97" d="100"/>
        </p:scale>
        <p:origin x="-114" y="-174"/>
      </p:cViewPr>
      <p:guideLst>
        <p:guide orient="horz" pos="1533"/>
        <p:guide pos="246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51" d="100"/>
          <a:sy n="51" d="100"/>
        </p:scale>
        <p:origin x="-2720" y="-92"/>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F:\USCP\USGC\Book1.xls"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Florentino\Desktop\SORGHUM-PricesReceivedMonthly-2014-08-06%20(version%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34"/>
  <c:chart>
    <c:view3D>
      <c:rotX val="60"/>
      <c:rotY val="30"/>
      <c:depthPercent val="100"/>
      <c:perspective val="0"/>
    </c:view3D>
    <c:plotArea>
      <c:layout>
        <c:manualLayout>
          <c:layoutTarget val="inner"/>
          <c:xMode val="edge"/>
          <c:yMode val="edge"/>
          <c:x val="1.2325491771024799E-2"/>
          <c:y val="1.2189498946182303E-2"/>
          <c:w val="0.82300965084155908"/>
          <c:h val="0.9869949606315811"/>
        </c:manualLayout>
      </c:layout>
      <c:pie3DChart>
        <c:varyColors val="1"/>
        <c:dLbls/>
      </c:pie3DChart>
      <c:spPr>
        <a:noFill/>
        <a:ln>
          <a:noFill/>
        </a:ln>
      </c:spPr>
    </c:plotArea>
    <c:plotVisOnly val="1"/>
    <c:dispBlanksAs val="zero"/>
  </c:chart>
  <c:spPr>
    <a:noFill/>
    <a:ln>
      <a:noFill/>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plotArea>
      <c:layout/>
      <c:areaChart>
        <c:grouping val="stacked"/>
        <c:ser>
          <c:idx val="0"/>
          <c:order val="0"/>
          <c:spPr>
            <a:solidFill>
              <a:schemeClr val="accent3">
                <a:lumMod val="75000"/>
              </a:schemeClr>
            </a:solidFill>
          </c:spPr>
          <c:cat>
            <c:strRef>
              <c:f>'SORGHUM-PricesReceivedMonthly-2'!$F$4:$BT$4</c:f>
              <c:strCache>
                <c:ptCount val="67"/>
                <c:pt idx="0">
                  <c:v>JAN 09</c:v>
                </c:pt>
                <c:pt idx="1">
                  <c:v>FEB</c:v>
                </c:pt>
                <c:pt idx="2">
                  <c:v>MAR</c:v>
                </c:pt>
                <c:pt idx="3">
                  <c:v>APR</c:v>
                </c:pt>
                <c:pt idx="4">
                  <c:v>MAY</c:v>
                </c:pt>
                <c:pt idx="5">
                  <c:v>JUN</c:v>
                </c:pt>
                <c:pt idx="6">
                  <c:v>JUL</c:v>
                </c:pt>
                <c:pt idx="7">
                  <c:v>AUG</c:v>
                </c:pt>
                <c:pt idx="8">
                  <c:v>SEP</c:v>
                </c:pt>
                <c:pt idx="9">
                  <c:v>OCT</c:v>
                </c:pt>
                <c:pt idx="10">
                  <c:v>NOV</c:v>
                </c:pt>
                <c:pt idx="11">
                  <c:v>DEC</c:v>
                </c:pt>
                <c:pt idx="12">
                  <c:v>JAN 10</c:v>
                </c:pt>
                <c:pt idx="13">
                  <c:v>FEB</c:v>
                </c:pt>
                <c:pt idx="14">
                  <c:v>MAR</c:v>
                </c:pt>
                <c:pt idx="15">
                  <c:v>APR</c:v>
                </c:pt>
                <c:pt idx="16">
                  <c:v>MAY</c:v>
                </c:pt>
                <c:pt idx="17">
                  <c:v>JUN</c:v>
                </c:pt>
                <c:pt idx="18">
                  <c:v>JUL</c:v>
                </c:pt>
                <c:pt idx="19">
                  <c:v>AUG</c:v>
                </c:pt>
                <c:pt idx="20">
                  <c:v>SEP</c:v>
                </c:pt>
                <c:pt idx="21">
                  <c:v>OCT</c:v>
                </c:pt>
                <c:pt idx="22">
                  <c:v>NOV</c:v>
                </c:pt>
                <c:pt idx="23">
                  <c:v>DEC</c:v>
                </c:pt>
                <c:pt idx="24">
                  <c:v>JAN 11</c:v>
                </c:pt>
                <c:pt idx="25">
                  <c:v>FEB</c:v>
                </c:pt>
                <c:pt idx="26">
                  <c:v>MAR</c:v>
                </c:pt>
                <c:pt idx="27">
                  <c:v>APR</c:v>
                </c:pt>
                <c:pt idx="28">
                  <c:v>MAY</c:v>
                </c:pt>
                <c:pt idx="29">
                  <c:v>JUN</c:v>
                </c:pt>
                <c:pt idx="30">
                  <c:v>JUL</c:v>
                </c:pt>
                <c:pt idx="31">
                  <c:v>AUG</c:v>
                </c:pt>
                <c:pt idx="32">
                  <c:v>SEP</c:v>
                </c:pt>
                <c:pt idx="33">
                  <c:v>OCT</c:v>
                </c:pt>
                <c:pt idx="34">
                  <c:v>NOV</c:v>
                </c:pt>
                <c:pt idx="35">
                  <c:v>DEC</c:v>
                </c:pt>
                <c:pt idx="36">
                  <c:v>JAN 12</c:v>
                </c:pt>
                <c:pt idx="37">
                  <c:v>FEB</c:v>
                </c:pt>
                <c:pt idx="38">
                  <c:v>MAR</c:v>
                </c:pt>
                <c:pt idx="39">
                  <c:v>APR</c:v>
                </c:pt>
                <c:pt idx="40">
                  <c:v>MAY</c:v>
                </c:pt>
                <c:pt idx="41">
                  <c:v>JUN</c:v>
                </c:pt>
                <c:pt idx="42">
                  <c:v>JUL</c:v>
                </c:pt>
                <c:pt idx="43">
                  <c:v>AUG</c:v>
                </c:pt>
                <c:pt idx="44">
                  <c:v>SEP</c:v>
                </c:pt>
                <c:pt idx="45">
                  <c:v>OCT</c:v>
                </c:pt>
                <c:pt idx="46">
                  <c:v>NOV</c:v>
                </c:pt>
                <c:pt idx="47">
                  <c:v>DEC</c:v>
                </c:pt>
                <c:pt idx="48">
                  <c:v>JAN 13</c:v>
                </c:pt>
                <c:pt idx="49">
                  <c:v>FEB</c:v>
                </c:pt>
                <c:pt idx="50">
                  <c:v>MAR</c:v>
                </c:pt>
                <c:pt idx="51">
                  <c:v>APR</c:v>
                </c:pt>
                <c:pt idx="52">
                  <c:v>MAY</c:v>
                </c:pt>
                <c:pt idx="53">
                  <c:v>JUN</c:v>
                </c:pt>
                <c:pt idx="54">
                  <c:v>JUL</c:v>
                </c:pt>
                <c:pt idx="55">
                  <c:v>AUG</c:v>
                </c:pt>
                <c:pt idx="56">
                  <c:v>SEP</c:v>
                </c:pt>
                <c:pt idx="57">
                  <c:v>OCT</c:v>
                </c:pt>
                <c:pt idx="58">
                  <c:v>NOV</c:v>
                </c:pt>
                <c:pt idx="59">
                  <c:v>DEC</c:v>
                </c:pt>
                <c:pt idx="60">
                  <c:v>JAN 14</c:v>
                </c:pt>
                <c:pt idx="61">
                  <c:v>FEB</c:v>
                </c:pt>
                <c:pt idx="62">
                  <c:v>MAR</c:v>
                </c:pt>
                <c:pt idx="63">
                  <c:v>APR</c:v>
                </c:pt>
                <c:pt idx="64">
                  <c:v>MAY</c:v>
                </c:pt>
                <c:pt idx="65">
                  <c:v>JUN</c:v>
                </c:pt>
                <c:pt idx="66">
                  <c:v>JUL</c:v>
                </c:pt>
              </c:strCache>
            </c:strRef>
          </c:cat>
          <c:val>
            <c:numRef>
              <c:f>'SORGHUM-PricesReceivedMonthly-2'!$F$7:$BT$7</c:f>
              <c:numCache>
                <c:formatCode>0%</c:formatCode>
                <c:ptCount val="67"/>
                <c:pt idx="0">
                  <c:v>0.72954128440367016</c:v>
                </c:pt>
                <c:pt idx="1">
                  <c:v>0.72930232558139496</c:v>
                </c:pt>
                <c:pt idx="2">
                  <c:v>0.78109090909090884</c:v>
                </c:pt>
                <c:pt idx="3">
                  <c:v>0.81018181818182311</c:v>
                </c:pt>
                <c:pt idx="4">
                  <c:v>0.84565656565656599</c:v>
                </c:pt>
                <c:pt idx="5">
                  <c:v>0.87840399002493696</c:v>
                </c:pt>
                <c:pt idx="6">
                  <c:v>0.80733333333333301</c:v>
                </c:pt>
                <c:pt idx="7">
                  <c:v>0.90138138138138091</c:v>
                </c:pt>
                <c:pt idx="8">
                  <c:v>0.97009230769230792</c:v>
                </c:pt>
                <c:pt idx="9">
                  <c:v>0.85939058171744587</c:v>
                </c:pt>
                <c:pt idx="10">
                  <c:v>0.86991780821918618</c:v>
                </c:pt>
                <c:pt idx="11">
                  <c:v>0.88822222222222202</c:v>
                </c:pt>
                <c:pt idx="12">
                  <c:v>0.89355191256831323</c:v>
                </c:pt>
                <c:pt idx="13">
                  <c:v>0.8581408450704231</c:v>
                </c:pt>
                <c:pt idx="14">
                  <c:v>0.89600000000000113</c:v>
                </c:pt>
                <c:pt idx="15">
                  <c:v>0.88516129032258306</c:v>
                </c:pt>
                <c:pt idx="16">
                  <c:v>0.9156321839080459</c:v>
                </c:pt>
                <c:pt idx="17">
                  <c:v>0.88351906158358018</c:v>
                </c:pt>
                <c:pt idx="18">
                  <c:v>0.95793696275071594</c:v>
                </c:pt>
                <c:pt idx="19">
                  <c:v>0.97578082191780791</c:v>
                </c:pt>
                <c:pt idx="20">
                  <c:v>0.99647058823529089</c:v>
                </c:pt>
                <c:pt idx="21">
                  <c:v>1.0111111111111111</c:v>
                </c:pt>
                <c:pt idx="22">
                  <c:v>1.0387692307692298</c:v>
                </c:pt>
                <c:pt idx="23">
                  <c:v>1.0212448132780079</c:v>
                </c:pt>
                <c:pt idx="24">
                  <c:v>1.07578947368421</c:v>
                </c:pt>
                <c:pt idx="25">
                  <c:v>1.0803539823008861</c:v>
                </c:pt>
                <c:pt idx="26">
                  <c:v>1.0734177215189973</c:v>
                </c:pt>
                <c:pt idx="27">
                  <c:v>1.0301886792452841</c:v>
                </c:pt>
                <c:pt idx="28">
                  <c:v>1.0278481012658229</c:v>
                </c:pt>
                <c:pt idx="29">
                  <c:v>0.92163009404389407</c:v>
                </c:pt>
                <c:pt idx="30">
                  <c:v>0.92006319115323287</c:v>
                </c:pt>
                <c:pt idx="31">
                  <c:v>0.87093023255815127</c:v>
                </c:pt>
                <c:pt idx="32">
                  <c:v>0.92163009404389407</c:v>
                </c:pt>
                <c:pt idx="33">
                  <c:v>1.0457242582896764</c:v>
                </c:pt>
                <c:pt idx="34">
                  <c:v>1.0277873070325898</c:v>
                </c:pt>
                <c:pt idx="35">
                  <c:v>1.0034129692832883</c:v>
                </c:pt>
                <c:pt idx="36">
                  <c:v>0.99637561779242201</c:v>
                </c:pt>
                <c:pt idx="37">
                  <c:v>0.9630573248407639</c:v>
                </c:pt>
                <c:pt idx="38">
                  <c:v>0.96125984251969421</c:v>
                </c:pt>
                <c:pt idx="39">
                  <c:v>0.9362776025236641</c:v>
                </c:pt>
                <c:pt idx="40">
                  <c:v>0.91861198738170402</c:v>
                </c:pt>
                <c:pt idx="41">
                  <c:v>0.84043956043956103</c:v>
                </c:pt>
                <c:pt idx="42">
                  <c:v>0.83137254901960589</c:v>
                </c:pt>
                <c:pt idx="43">
                  <c:v>0.82935779816513799</c:v>
                </c:pt>
                <c:pt idx="44">
                  <c:v>0.93468795355588619</c:v>
                </c:pt>
                <c:pt idx="45">
                  <c:v>1.0241887905604719</c:v>
                </c:pt>
                <c:pt idx="46">
                  <c:v>0.99058487874464485</c:v>
                </c:pt>
                <c:pt idx="47">
                  <c:v>0.9944687045123729</c:v>
                </c:pt>
                <c:pt idx="48">
                  <c:v>0.96551724137930994</c:v>
                </c:pt>
                <c:pt idx="49">
                  <c:v>0.96250000000000002</c:v>
                </c:pt>
                <c:pt idx="50">
                  <c:v>0.95820476858345105</c:v>
                </c:pt>
                <c:pt idx="51">
                  <c:v>0.93199426111908712</c:v>
                </c:pt>
                <c:pt idx="52">
                  <c:v>0.9159253945480641</c:v>
                </c:pt>
                <c:pt idx="53">
                  <c:v>0.89182209469153806</c:v>
                </c:pt>
                <c:pt idx="54">
                  <c:v>0.79422680412371205</c:v>
                </c:pt>
                <c:pt idx="55">
                  <c:v>0.79536231884057884</c:v>
                </c:pt>
                <c:pt idx="56">
                  <c:v>0.84000000000000108</c:v>
                </c:pt>
                <c:pt idx="57">
                  <c:v>0.93414316702820011</c:v>
                </c:pt>
                <c:pt idx="58">
                  <c:v>0.95006896551723585</c:v>
                </c:pt>
                <c:pt idx="59">
                  <c:v>0.94984126984126893</c:v>
                </c:pt>
                <c:pt idx="60">
                  <c:v>0.95276018099547499</c:v>
                </c:pt>
                <c:pt idx="61">
                  <c:v>0.98482758620689703</c:v>
                </c:pt>
                <c:pt idx="62">
                  <c:v>1.0231485587583149</c:v>
                </c:pt>
                <c:pt idx="63">
                  <c:v>1.0165605095541399</c:v>
                </c:pt>
                <c:pt idx="64">
                  <c:v>0.97613588110403293</c:v>
                </c:pt>
                <c:pt idx="65">
                  <c:v>0.93915367483295686</c:v>
                </c:pt>
                <c:pt idx="66">
                  <c:v>1.0551578947368563</c:v>
                </c:pt>
              </c:numCache>
            </c:numRef>
          </c:val>
        </c:ser>
        <c:dLbls/>
        <c:axId val="71255936"/>
        <c:axId val="71257472"/>
      </c:areaChart>
      <c:catAx>
        <c:axId val="71255936"/>
        <c:scaling>
          <c:orientation val="minMax"/>
        </c:scaling>
        <c:axPos val="b"/>
        <c:tickLblPos val="nextTo"/>
        <c:txPr>
          <a:bodyPr/>
          <a:lstStyle/>
          <a:p>
            <a:pPr>
              <a:defRPr lang="zh-CN"/>
            </a:pPr>
            <a:endParaRPr lang="en-US"/>
          </a:p>
        </c:txPr>
        <c:crossAx val="71257472"/>
        <c:crosses val="autoZero"/>
        <c:auto val="1"/>
        <c:lblAlgn val="ctr"/>
        <c:lblOffset val="100"/>
      </c:catAx>
      <c:valAx>
        <c:axId val="71257472"/>
        <c:scaling>
          <c:orientation val="minMax"/>
          <c:min val="0.70000000000000095"/>
        </c:scaling>
        <c:axPos val="l"/>
        <c:majorGridlines/>
        <c:numFmt formatCode="0%" sourceLinked="1"/>
        <c:tickLblPos val="nextTo"/>
        <c:txPr>
          <a:bodyPr/>
          <a:lstStyle/>
          <a:p>
            <a:pPr>
              <a:defRPr lang="zh-CN" sz="1000" b="1"/>
            </a:pPr>
            <a:endParaRPr lang="en-US"/>
          </a:p>
        </c:txPr>
        <c:crossAx val="71255936"/>
        <c:crosses val="autoZero"/>
        <c:crossBetween val="midCat"/>
      </c:valAx>
    </c:plotArea>
    <c:plotVisOnly val="1"/>
    <c:dispBlanksAs val="zero"/>
  </c:chart>
  <c:externalData r:id="rId1"/>
  <c:userShapes r:id="rId2"/>
</c:chartSpace>
</file>

<file path=ppt/drawings/drawing1.xml><?xml version="1.0" encoding="utf-8"?>
<c:userShapes xmlns:c="http://schemas.openxmlformats.org/drawingml/2006/chart">
  <cdr:relSizeAnchor xmlns:cdr="http://schemas.openxmlformats.org/drawingml/2006/chartDrawing">
    <cdr:from>
      <cdr:x>0.04901</cdr:x>
      <cdr:y>0.24633</cdr:y>
    </cdr:from>
    <cdr:to>
      <cdr:x>0.97497</cdr:x>
      <cdr:y>0.24633</cdr:y>
    </cdr:to>
    <cdr:sp macro="" textlink="">
      <cdr:nvSpPr>
        <cdr:cNvPr id="3" name="Straight Connector 2"/>
        <cdr:cNvSpPr/>
      </cdr:nvSpPr>
      <cdr:spPr>
        <a:xfrm xmlns:a="http://schemas.openxmlformats.org/drawingml/2006/main">
          <a:off x="447675" y="1173162"/>
          <a:ext cx="8458200" cy="0"/>
        </a:xfrm>
        <a:prstGeom xmlns:a="http://schemas.openxmlformats.org/drawingml/2006/main" prst="line">
          <a:avLst/>
        </a:prstGeom>
        <a:ln xmlns:a="http://schemas.openxmlformats.org/drawingml/2006/main" w="76200"/>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a:defRPr sz="1200"/>
            </a:lvl1pPr>
          </a:lstStyle>
          <a:p>
            <a:fld id="{0503E509-33CB-8843-AE37-4AF41534FCAF}" type="datetimeFigureOut">
              <a:rPr lang="en-US" smtClean="0"/>
              <a:pPr/>
              <a:t>1/20/2015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5" tIns="46587" rIns="93175" bIns="46587" rtlCol="0" anchor="b"/>
          <a:lstStyle>
            <a:lvl1pPr algn="r">
              <a:defRPr sz="1200"/>
            </a:lvl1pPr>
          </a:lstStyle>
          <a:p>
            <a:fld id="{C66970FE-BD0F-934A-A418-0AEB461C6E9A}" type="slidenum">
              <a:rPr lang="en-US" smtClean="0"/>
              <a:pPr/>
              <a:t>‹#›</a:t>
            </a:fld>
            <a:endParaRPr lang="en-US"/>
          </a:p>
        </p:txBody>
      </p:sp>
    </p:spTree>
    <p:extLst>
      <p:ext uri="{BB962C8B-B14F-4D97-AF65-F5344CB8AC3E}">
        <p14:creationId xmlns:p14="http://schemas.microsoft.com/office/powerpoint/2010/main" xmlns="" val="26682151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vl1pPr>
          </a:lstStyle>
          <a:p>
            <a:fld id="{9AD526CC-C29B-4447-B5D7-6D5B110EE8D7}" type="datetimeFigureOut">
              <a:rPr lang="en-US" smtClean="0"/>
              <a:pPr/>
              <a:t>1/20/2015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5" tIns="46587" rIns="93175" bIns="46587"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5" tIns="46587" rIns="93175" bIns="4658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5" tIns="46587" rIns="93175" bIns="46587" rtlCol="0" anchor="b"/>
          <a:lstStyle>
            <a:lvl1pPr algn="r">
              <a:defRPr sz="1200"/>
            </a:lvl1pPr>
          </a:lstStyle>
          <a:p>
            <a:fld id="{F324C73A-DAE7-5742-8441-5129FD22EDD1}" type="slidenum">
              <a:rPr lang="en-US" smtClean="0"/>
              <a:pPr/>
              <a:t>‹#›</a:t>
            </a:fld>
            <a:endParaRPr lang="en-US"/>
          </a:p>
        </p:txBody>
      </p:sp>
    </p:spTree>
    <p:extLst>
      <p:ext uri="{BB962C8B-B14F-4D97-AF65-F5344CB8AC3E}">
        <p14:creationId xmlns:p14="http://schemas.microsoft.com/office/powerpoint/2010/main" xmlns="" val="371684359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24C73A-DAE7-5742-8441-5129FD22EDD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24C73A-DAE7-5742-8441-5129FD22EDD1}" type="slidenum">
              <a:rPr lang="en-US" smtClean="0"/>
              <a:pPr/>
              <a:t>37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24C73A-DAE7-5742-8441-5129FD22EDD1}"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24C73A-DAE7-5742-8441-5129FD22EDD1}"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24C73A-DAE7-5742-8441-5129FD22EDD1}"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24C73A-DAE7-5742-8441-5129FD22EDD1}"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NRCS…Pre-Proposals at this stage for funding purposes.</a:t>
            </a:r>
            <a:r>
              <a:rPr lang="en-US" baseline="0" dirty="0" smtClean="0"/>
              <a:t>   (RCPP – NRCS)</a:t>
            </a:r>
          </a:p>
          <a:p>
            <a:r>
              <a:rPr lang="en-US" sz="1200" b="1" i="0" kern="1200" dirty="0" smtClean="0">
                <a:solidFill>
                  <a:schemeClr val="tx1"/>
                </a:solidFill>
                <a:latin typeface="+mn-lt"/>
                <a:ea typeface="+mn-ea"/>
                <a:cs typeface="+mn-cs"/>
              </a:rPr>
              <a:t>Resource Concern Priorities</a:t>
            </a:r>
          </a:p>
          <a:p>
            <a:r>
              <a:rPr lang="en-US" sz="1200" b="1" i="0" kern="1200" dirty="0" smtClean="0">
                <a:solidFill>
                  <a:schemeClr val="tx1"/>
                </a:solidFill>
                <a:latin typeface="+mn-lt"/>
                <a:ea typeface="+mn-ea"/>
                <a:cs typeface="+mn-cs"/>
              </a:rPr>
              <a:t>Inadequate Habitat for Fish and Wildlife</a:t>
            </a:r>
            <a:r>
              <a:rPr lang="en-US" sz="1200" b="0" i="0" kern="1200" dirty="0" smtClean="0">
                <a:solidFill>
                  <a:schemeClr val="tx1"/>
                </a:solidFill>
                <a:latin typeface="+mn-lt"/>
                <a:ea typeface="+mn-ea"/>
                <a:cs typeface="+mn-cs"/>
              </a:rPr>
              <a:t>: Habitat degradation</a:t>
            </a:r>
          </a:p>
          <a:p>
            <a:r>
              <a:rPr lang="en-US" sz="1200" b="1" i="0" kern="1200" dirty="0" smtClean="0">
                <a:solidFill>
                  <a:schemeClr val="tx1"/>
                </a:solidFill>
                <a:latin typeface="+mn-lt"/>
                <a:ea typeface="+mn-ea"/>
                <a:cs typeface="+mn-cs"/>
              </a:rPr>
              <a:t>Insufficient Water:</a:t>
            </a:r>
            <a:r>
              <a:rPr lang="en-US" sz="1200" b="0" i="0" kern="1200" dirty="0" smtClean="0">
                <a:solidFill>
                  <a:schemeClr val="tx1"/>
                </a:solidFill>
                <a:latin typeface="+mn-lt"/>
                <a:ea typeface="+mn-ea"/>
                <a:cs typeface="+mn-cs"/>
              </a:rPr>
              <a:t> Inefficient use of irrigation water</a:t>
            </a:r>
          </a:p>
          <a:p>
            <a:r>
              <a:rPr lang="en-US" sz="1200" b="1" i="0" kern="1200" dirty="0" smtClean="0">
                <a:solidFill>
                  <a:schemeClr val="tx1"/>
                </a:solidFill>
                <a:latin typeface="+mn-lt"/>
                <a:ea typeface="+mn-ea"/>
                <a:cs typeface="+mn-cs"/>
              </a:rPr>
              <a:t>Excess Water:</a:t>
            </a:r>
            <a:r>
              <a:rPr lang="en-US" sz="1200" b="0" i="0" kern="1200" dirty="0" smtClean="0">
                <a:solidFill>
                  <a:schemeClr val="tx1"/>
                </a:solidFill>
                <a:latin typeface="+mn-lt"/>
                <a:ea typeface="+mn-ea"/>
                <a:cs typeface="+mn-cs"/>
              </a:rPr>
              <a:t> Runoff, flooding or </a:t>
            </a:r>
            <a:r>
              <a:rPr lang="en-US" sz="1200" b="0" i="0" kern="1200" dirty="0" err="1" smtClean="0">
                <a:solidFill>
                  <a:schemeClr val="tx1"/>
                </a:solidFill>
                <a:latin typeface="+mn-lt"/>
                <a:ea typeface="+mn-ea"/>
                <a:cs typeface="+mn-cs"/>
              </a:rPr>
              <a:t>ponding</a:t>
            </a:r>
            <a:endParaRPr lang="en-US" sz="1200" b="0" i="0" kern="1200" dirty="0" smtClean="0">
              <a:solidFill>
                <a:schemeClr val="tx1"/>
              </a:solidFill>
              <a:latin typeface="+mn-lt"/>
              <a:ea typeface="+mn-ea"/>
              <a:cs typeface="+mn-cs"/>
            </a:endParaRPr>
          </a:p>
          <a:p>
            <a:r>
              <a:rPr lang="en-US" sz="1200" b="1" i="0" kern="1200" dirty="0" smtClean="0">
                <a:solidFill>
                  <a:schemeClr val="tx1"/>
                </a:solidFill>
                <a:latin typeface="+mn-lt"/>
                <a:ea typeface="+mn-ea"/>
                <a:cs typeface="+mn-cs"/>
              </a:rPr>
              <a:t>Degraded Plant Condition:</a:t>
            </a:r>
            <a:r>
              <a:rPr lang="en-US" sz="1200" b="0" i="0" kern="1200" dirty="0" smtClean="0">
                <a:solidFill>
                  <a:schemeClr val="tx1"/>
                </a:solidFill>
                <a:latin typeface="+mn-lt"/>
                <a:ea typeface="+mn-ea"/>
                <a:cs typeface="+mn-cs"/>
              </a:rPr>
              <a:t> Excessive plant pest pressure</a:t>
            </a:r>
          </a:p>
          <a:p>
            <a:endParaRPr lang="en-US" baseline="0" dirty="0" smtClean="0"/>
          </a:p>
          <a:p>
            <a:r>
              <a:rPr lang="en-US" baseline="0" dirty="0" smtClean="0"/>
              <a:t> </a:t>
            </a:r>
          </a:p>
        </p:txBody>
      </p:sp>
      <p:sp>
        <p:nvSpPr>
          <p:cNvPr id="4" name="Slide Number Placeholder 3"/>
          <p:cNvSpPr>
            <a:spLocks noGrp="1"/>
          </p:cNvSpPr>
          <p:nvPr>
            <p:ph type="sldNum" sz="quarter" idx="10"/>
          </p:nvPr>
        </p:nvSpPr>
        <p:spPr/>
        <p:txBody>
          <a:bodyPr/>
          <a:lstStyle/>
          <a:p>
            <a:fld id="{F324C73A-DAE7-5742-8441-5129FD22EDD1}" type="slidenum">
              <a:rPr lang="en-US" smtClean="0"/>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24C73A-DAE7-5742-8441-5129FD22EDD1}" type="slidenum">
              <a:rPr lang="en-US" smtClean="0"/>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24C73A-DAE7-5742-8441-5129FD22EDD1}" type="slidenum">
              <a:rPr lang="en-US" smtClean="0"/>
              <a:pPr/>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24C73A-DAE7-5742-8441-5129FD22EDD1}" type="slidenum">
              <a:rPr lang="en-US" smtClean="0"/>
              <a:pPr/>
              <a:t>28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descr="USGC_PPT_Temp_1-23-12-01.eps"/>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7062" y="0"/>
            <a:ext cx="9144000" cy="7065818"/>
          </a:xfrm>
          <a:prstGeom prst="rect">
            <a:avLst/>
          </a:prstGeom>
        </p:spPr>
      </p:pic>
      <p:sp>
        <p:nvSpPr>
          <p:cNvPr id="2" name="Title 1"/>
          <p:cNvSpPr>
            <a:spLocks noGrp="1"/>
          </p:cNvSpPr>
          <p:nvPr>
            <p:ph type="ctrTitle" hasCustomPrompt="1"/>
          </p:nvPr>
        </p:nvSpPr>
        <p:spPr>
          <a:xfrm>
            <a:off x="299806" y="2528893"/>
            <a:ext cx="4792818" cy="1470025"/>
          </a:xfrm>
        </p:spPr>
        <p:txBody>
          <a:bodyPr>
            <a:normAutofit/>
          </a:bodyPr>
          <a:lstStyle>
            <a:lvl1pPr algn="l">
              <a:defRPr sz="2800">
                <a:solidFill>
                  <a:schemeClr val="bg1"/>
                </a:solidFill>
                <a:latin typeface="Helvetica"/>
                <a:cs typeface="Helvetica"/>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512513" y="3998917"/>
            <a:ext cx="2563413" cy="723085"/>
          </a:xfrm>
        </p:spPr>
        <p:txBody>
          <a:bodyPr>
            <a:normAutofit/>
          </a:bodyPr>
          <a:lstStyle>
            <a:lvl1pPr marL="0" indent="0" algn="l">
              <a:buNone/>
              <a:defRPr sz="140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xmlns="" val="389621214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0981918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U.S. Sorghum Production</a:t>
            </a:r>
            <a:endParaRPr lang="en-US" dirty="0"/>
          </a:p>
        </p:txBody>
      </p:sp>
    </p:spTree>
    <p:extLst>
      <p:ext uri="{BB962C8B-B14F-4D97-AF65-F5344CB8AC3E}">
        <p14:creationId xmlns:p14="http://schemas.microsoft.com/office/powerpoint/2010/main" xmlns="" val="333199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lvl1pPr>
              <a:defRPr b="1">
                <a:solidFill>
                  <a:schemeClr val="accent6"/>
                </a:solidFill>
              </a:defRPr>
            </a:lvl1pPr>
          </a:lstStyle>
          <a:p>
            <a:r>
              <a:rPr kumimoji="0" lang="en-US" dirty="0" smtClean="0"/>
              <a:t>Click to edit Master title style</a:t>
            </a:r>
            <a:endParaRPr kumimoji="0" lang="en-US" dirty="0"/>
          </a:p>
        </p:txBody>
      </p:sp>
      <p:sp>
        <p:nvSpPr>
          <p:cNvPr id="6" name="Slide Number Placeholder 5"/>
          <p:cNvSpPr>
            <a:spLocks noGrp="1"/>
          </p:cNvSpPr>
          <p:nvPr>
            <p:ph type="sldNum" sz="quarter" idx="12"/>
          </p:nvPr>
        </p:nvSpPr>
        <p:spPr>
          <a:xfrm>
            <a:off x="0" y="1272222"/>
            <a:ext cx="533400" cy="244476"/>
          </a:xfrm>
          <a:prstGeom prst="rect">
            <a:avLst/>
          </a:prstGeom>
        </p:spPr>
        <p:txBody>
          <a:bodyPr/>
          <a:lstStyle>
            <a:lvl1pPr>
              <a:defRPr>
                <a:solidFill>
                  <a:srgbClr val="FFFFFF"/>
                </a:solidFill>
              </a:defRPr>
            </a:lvl1pPr>
          </a:lstStyle>
          <a:p>
            <a:fld id="{F0C94032-CD4C-4C25-B0C2-CEC720522D92}" type="slidenum">
              <a:rPr kumimoji="0" lang="en-US" smtClean="0"/>
              <a:pPr/>
              <a:t>‹#›</a:t>
            </a:fld>
            <a:endParaRPr kumimoji="0" lang="en-US" dirty="0">
              <a:solidFill>
                <a:srgbClr val="FFFFFF"/>
              </a:solidFill>
            </a:endParaRPr>
          </a:p>
        </p:txBody>
      </p:sp>
      <p:sp>
        <p:nvSpPr>
          <p:cNvPr id="8" name="Content Placeholder 7"/>
          <p:cNvSpPr>
            <a:spLocks noGrp="1"/>
          </p:cNvSpPr>
          <p:nvPr>
            <p:ph sz="quarter" idx="1"/>
          </p:nvPr>
        </p:nvSpPr>
        <p:spPr>
          <a:xfrm>
            <a:off x="612648" y="1600200"/>
            <a:ext cx="8153400" cy="4114800"/>
          </a:xfrm>
        </p:spPr>
        <p:txBody>
          <a:bodyPr/>
          <a:lstStyle>
            <a:lvl2pPr>
              <a:defRPr i="1"/>
            </a:lvl2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Rectangle 9"/>
          <p:cNvSpPr/>
          <p:nvPr userDrawn="1"/>
        </p:nvSpPr>
        <p:spPr>
          <a:xfrm>
            <a:off x="2819400" y="5943600"/>
            <a:ext cx="6324600" cy="762000"/>
          </a:xfrm>
          <a:prstGeom prst="rect">
            <a:avLst/>
          </a:prstGeom>
          <a:solidFill>
            <a:schemeClr val="accent6"/>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ubtitle 8"/>
          <p:cNvSpPr>
            <a:spLocks noGrp="1"/>
          </p:cNvSpPr>
          <p:nvPr>
            <p:ph type="subTitle" idx="13"/>
          </p:nvPr>
        </p:nvSpPr>
        <p:spPr>
          <a:xfrm>
            <a:off x="2819400" y="6019800"/>
            <a:ext cx="6096000" cy="6096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pic>
        <p:nvPicPr>
          <p:cNvPr id="12" name="Picture 11" descr="SorghumSmartChoice.jpg"/>
          <p:cNvPicPr>
            <a:picLocks noChangeAspect="1"/>
          </p:cNvPicPr>
          <p:nvPr userDrawn="1"/>
        </p:nvPicPr>
        <p:blipFill>
          <a:blip r:embed="rId2" cstate="print"/>
          <a:stretch>
            <a:fillRect/>
          </a:stretch>
        </p:blipFill>
        <p:spPr>
          <a:xfrm>
            <a:off x="152401" y="6019800"/>
            <a:ext cx="2500724" cy="59055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lvl1pPr>
              <a:defRPr b="1">
                <a:solidFill>
                  <a:schemeClr val="accent6"/>
                </a:solidFill>
              </a:defRPr>
            </a:lvl1pPr>
          </a:lstStyle>
          <a:p>
            <a:r>
              <a:rPr kumimoji="0" lang="en-US" dirty="0" smtClean="0"/>
              <a:t>Click to edit Master title style</a:t>
            </a:r>
            <a:endParaRPr kumimoji="0" lang="en-US" dirty="0"/>
          </a:p>
        </p:txBody>
      </p:sp>
      <p:sp>
        <p:nvSpPr>
          <p:cNvPr id="6" name="Slide Number Placeholder 5"/>
          <p:cNvSpPr>
            <a:spLocks noGrp="1"/>
          </p:cNvSpPr>
          <p:nvPr>
            <p:ph type="sldNum" sz="quarter" idx="12"/>
          </p:nvPr>
        </p:nvSpPr>
        <p:spPr>
          <a:xfrm>
            <a:off x="0" y="1272222"/>
            <a:ext cx="533400" cy="244476"/>
          </a:xfrm>
          <a:prstGeom prst="rect">
            <a:avLst/>
          </a:prstGeom>
        </p:spPr>
        <p:txBody>
          <a:bodyPr/>
          <a:lstStyle>
            <a:lvl1pPr>
              <a:defRPr>
                <a:solidFill>
                  <a:srgbClr val="FFFFFF"/>
                </a:solidFill>
              </a:defRPr>
            </a:lvl1pPr>
          </a:lstStyle>
          <a:p>
            <a:fld id="{F0C94032-CD4C-4C25-B0C2-CEC720522D92}" type="slidenum">
              <a:rPr kumimoji="0" lang="en-US" smtClean="0"/>
              <a:pPr/>
              <a:t>‹#›</a:t>
            </a:fld>
            <a:endParaRPr kumimoji="0" lang="en-US" dirty="0">
              <a:solidFill>
                <a:srgbClr val="FFFFFF"/>
              </a:solidFill>
            </a:endParaRPr>
          </a:p>
        </p:txBody>
      </p:sp>
      <p:sp>
        <p:nvSpPr>
          <p:cNvPr id="8" name="Content Placeholder 7"/>
          <p:cNvSpPr>
            <a:spLocks noGrp="1"/>
          </p:cNvSpPr>
          <p:nvPr>
            <p:ph sz="quarter" idx="1"/>
          </p:nvPr>
        </p:nvSpPr>
        <p:spPr>
          <a:xfrm>
            <a:off x="612648" y="1600200"/>
            <a:ext cx="8153400" cy="4114800"/>
          </a:xfrm>
        </p:spPr>
        <p:txBody>
          <a:bodyPr/>
          <a:lstStyle>
            <a:lvl2pPr>
              <a:defRPr i="1"/>
            </a:lvl2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Rectangle 9"/>
          <p:cNvSpPr/>
          <p:nvPr userDrawn="1"/>
        </p:nvSpPr>
        <p:spPr>
          <a:xfrm>
            <a:off x="2819400" y="5943600"/>
            <a:ext cx="6324600" cy="762000"/>
          </a:xfrm>
          <a:prstGeom prst="rect">
            <a:avLst/>
          </a:prstGeom>
          <a:solidFill>
            <a:schemeClr val="accent6"/>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ubtitle 8"/>
          <p:cNvSpPr>
            <a:spLocks noGrp="1"/>
          </p:cNvSpPr>
          <p:nvPr>
            <p:ph type="subTitle" idx="13"/>
          </p:nvPr>
        </p:nvSpPr>
        <p:spPr>
          <a:xfrm>
            <a:off x="2819400" y="6019800"/>
            <a:ext cx="6096000" cy="6096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pic>
        <p:nvPicPr>
          <p:cNvPr id="12" name="Picture 11" descr="SorghumSmartChoice.jpg"/>
          <p:cNvPicPr>
            <a:picLocks noChangeAspect="1"/>
          </p:cNvPicPr>
          <p:nvPr userDrawn="1"/>
        </p:nvPicPr>
        <p:blipFill>
          <a:blip r:embed="rId2" cstate="print"/>
          <a:stretch>
            <a:fillRect/>
          </a:stretch>
        </p:blipFill>
        <p:spPr>
          <a:xfrm>
            <a:off x="152401" y="6019800"/>
            <a:ext cx="2500724" cy="59055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lvl1pPr>
              <a:defRPr b="1">
                <a:solidFill>
                  <a:schemeClr val="accent6"/>
                </a:solidFill>
              </a:defRPr>
            </a:lvl1pPr>
          </a:lstStyle>
          <a:p>
            <a:r>
              <a:rPr kumimoji="0" lang="en-US" dirty="0" smtClean="0"/>
              <a:t>Click to edit Master title style</a:t>
            </a:r>
            <a:endParaRPr kumimoji="0" lang="en-US" dirty="0"/>
          </a:p>
        </p:txBody>
      </p:sp>
      <p:sp>
        <p:nvSpPr>
          <p:cNvPr id="6" name="Slide Number Placeholder 5"/>
          <p:cNvSpPr>
            <a:spLocks noGrp="1"/>
          </p:cNvSpPr>
          <p:nvPr>
            <p:ph type="sldNum" sz="quarter" idx="12"/>
          </p:nvPr>
        </p:nvSpPr>
        <p:spPr>
          <a:xfrm>
            <a:off x="0" y="1272222"/>
            <a:ext cx="533400" cy="244476"/>
          </a:xfrm>
          <a:prstGeom prst="rect">
            <a:avLst/>
          </a:prstGeom>
        </p:spPr>
        <p:txBody>
          <a:bodyPr/>
          <a:lstStyle>
            <a:lvl1pPr>
              <a:defRPr>
                <a:solidFill>
                  <a:srgbClr val="FFFFFF"/>
                </a:solidFill>
              </a:defRPr>
            </a:lvl1pPr>
          </a:lstStyle>
          <a:p>
            <a:fld id="{F0C94032-CD4C-4C25-B0C2-CEC720522D92}" type="slidenum">
              <a:rPr kumimoji="0" lang="en-US" smtClean="0"/>
              <a:pPr/>
              <a:t>‹#›</a:t>
            </a:fld>
            <a:endParaRPr kumimoji="0" lang="en-US" dirty="0">
              <a:solidFill>
                <a:srgbClr val="FFFFFF"/>
              </a:solidFill>
            </a:endParaRPr>
          </a:p>
        </p:txBody>
      </p:sp>
      <p:sp>
        <p:nvSpPr>
          <p:cNvPr id="8" name="Content Placeholder 7"/>
          <p:cNvSpPr>
            <a:spLocks noGrp="1"/>
          </p:cNvSpPr>
          <p:nvPr>
            <p:ph sz="quarter" idx="1"/>
          </p:nvPr>
        </p:nvSpPr>
        <p:spPr>
          <a:xfrm>
            <a:off x="612648" y="1600200"/>
            <a:ext cx="8153400" cy="4114800"/>
          </a:xfrm>
        </p:spPr>
        <p:txBody>
          <a:bodyPr/>
          <a:lstStyle>
            <a:lvl2pPr>
              <a:defRPr i="1"/>
            </a:lvl2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Rectangle 9"/>
          <p:cNvSpPr/>
          <p:nvPr userDrawn="1"/>
        </p:nvSpPr>
        <p:spPr>
          <a:xfrm>
            <a:off x="2819400" y="5943600"/>
            <a:ext cx="6324600" cy="762000"/>
          </a:xfrm>
          <a:prstGeom prst="rect">
            <a:avLst/>
          </a:prstGeom>
          <a:solidFill>
            <a:schemeClr val="accent6"/>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ubtitle 8"/>
          <p:cNvSpPr>
            <a:spLocks noGrp="1"/>
          </p:cNvSpPr>
          <p:nvPr>
            <p:ph type="subTitle" idx="13"/>
          </p:nvPr>
        </p:nvSpPr>
        <p:spPr>
          <a:xfrm>
            <a:off x="2819400" y="6019800"/>
            <a:ext cx="6096000" cy="6096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pic>
        <p:nvPicPr>
          <p:cNvPr id="12" name="Picture 11" descr="SorghumSmartChoice.jpg"/>
          <p:cNvPicPr>
            <a:picLocks noChangeAspect="1"/>
          </p:cNvPicPr>
          <p:nvPr userDrawn="1"/>
        </p:nvPicPr>
        <p:blipFill>
          <a:blip r:embed="rId2" cstate="print"/>
          <a:stretch>
            <a:fillRect/>
          </a:stretch>
        </p:blipFill>
        <p:spPr>
          <a:xfrm>
            <a:off x="152401" y="6019800"/>
            <a:ext cx="2500724" cy="59055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69" y="1151930"/>
            <a:ext cx="7358063" cy="2321719"/>
          </a:xfrm>
          <a:prstGeom prst="rect">
            <a:avLst/>
          </a:prstGeom>
        </p:spPr>
        <p:txBody>
          <a:bodyPr anchor="b"/>
          <a:lstStyle/>
          <a:p>
            <a:pPr lvl="0">
              <a:defRPr sz="1800"/>
            </a:pPr>
            <a:r>
              <a:rPr sz="5600"/>
              <a:t>Title Text</a:t>
            </a:r>
          </a:p>
        </p:txBody>
      </p:sp>
      <p:sp>
        <p:nvSpPr>
          <p:cNvPr id="6" name="Shape 6"/>
          <p:cNvSpPr>
            <a:spLocks noGrp="1"/>
          </p:cNvSpPr>
          <p:nvPr>
            <p:ph type="body" idx="1"/>
          </p:nvPr>
        </p:nvSpPr>
        <p:spPr>
          <a:xfrm>
            <a:off x="892969" y="3536156"/>
            <a:ext cx="7358063" cy="794742"/>
          </a:xfrm>
          <a:prstGeom prst="rect">
            <a:avLst/>
          </a:prstGeom>
        </p:spPr>
        <p:txBody>
          <a:bodyPr anchor="t"/>
          <a:lstStyle>
            <a:lvl1pPr marL="0" indent="0" algn="ctr">
              <a:spcBef>
                <a:spcPts val="0"/>
              </a:spcBef>
              <a:buSzTx/>
              <a:buNone/>
              <a:defRPr sz="2200"/>
            </a:lvl1pPr>
            <a:lvl2pPr marL="0" indent="160729" algn="ctr">
              <a:spcBef>
                <a:spcPts val="0"/>
              </a:spcBef>
              <a:buSzTx/>
              <a:buNone/>
              <a:defRPr sz="2200"/>
            </a:lvl2pPr>
            <a:lvl3pPr marL="0" indent="321457" algn="ctr">
              <a:spcBef>
                <a:spcPts val="0"/>
              </a:spcBef>
              <a:buSzTx/>
              <a:buNone/>
              <a:defRPr sz="2200"/>
            </a:lvl3pPr>
            <a:lvl4pPr marL="0" indent="482186" algn="ctr">
              <a:spcBef>
                <a:spcPts val="0"/>
              </a:spcBef>
              <a:buSzTx/>
              <a:buNone/>
              <a:defRPr sz="2200"/>
            </a:lvl4pPr>
            <a:lvl5pPr marL="0" indent="642915" algn="ctr">
              <a:spcBef>
                <a:spcPts val="0"/>
              </a:spcBef>
              <a:buSzTx/>
              <a:buNone/>
              <a:defRPr sz="2200"/>
            </a:lvl5p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extLst>
      <p:ext uri="{BB962C8B-B14F-4D97-AF65-F5344CB8AC3E}">
        <p14:creationId xmlns:p14="http://schemas.microsoft.com/office/powerpoint/2010/main" xmlns="" val="108874108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Helvetica"/>
                <a:cs typeface="Helvetica"/>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84762236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34643" y="3057589"/>
            <a:ext cx="7772400" cy="609571"/>
          </a:xfrm>
        </p:spPr>
        <p:txBody>
          <a:bodyPr anchor="b">
            <a:normAutofit/>
          </a:bodyPr>
          <a:lstStyle>
            <a:lvl1pPr marL="0" indent="0" algn="r">
              <a:buNone/>
              <a:defRPr sz="2800">
                <a:solidFill>
                  <a:srgbClr val="09275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xmlns="" val="266408589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Helvetica"/>
                <a:cs typeface="Helvetica"/>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4688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688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47718379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015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412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3015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9412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74033886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sz="2800">
                <a:latin typeface="Helvetica"/>
                <a:cs typeface="Helvetica"/>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300435937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4372469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pic>
        <p:nvPicPr>
          <p:cNvPr id="10" name="Picture 9" descr="USGC_PPT_Temp_1-23-12#379CB.eps"/>
          <p:cNvPicPr>
            <a:picLocks noChangeAspect="1"/>
          </p:cNvPicPr>
          <p:nvPr userDrawn="1"/>
        </p:nvPicPr>
        <p:blipFill rotWithShape="1">
          <a:blip r:embed="rId2">
            <a:extLst>
              <a:ext uri="{28A0092B-C50C-407E-A947-70E740481C1C}">
                <a14:useLocalDpi xmlns:a14="http://schemas.microsoft.com/office/drawing/2010/main" xmlns="" val="0"/>
              </a:ext>
            </a:extLst>
          </a:blip>
          <a:srcRect t="88084"/>
          <a:stretch/>
        </p:blipFill>
        <p:spPr>
          <a:xfrm>
            <a:off x="187373" y="5991311"/>
            <a:ext cx="8753865" cy="793693"/>
          </a:xfrm>
          <a:prstGeom prst="rect">
            <a:avLst/>
          </a:prstGeom>
        </p:spPr>
      </p:pic>
      <p:sp>
        <p:nvSpPr>
          <p:cNvPr id="2" name="Title 1"/>
          <p:cNvSpPr>
            <a:spLocks noGrp="1"/>
          </p:cNvSpPr>
          <p:nvPr>
            <p:ph type="title" hasCustomPrompt="1"/>
          </p:nvPr>
        </p:nvSpPr>
        <p:spPr>
          <a:xfrm>
            <a:off x="1792288" y="172121"/>
            <a:ext cx="6921406" cy="731521"/>
          </a:xfrm>
        </p:spPr>
        <p:txBody>
          <a:bodyPr anchor="b">
            <a:normAutofit/>
          </a:bodyPr>
          <a:lstStyle>
            <a:lvl1pPr algn="l">
              <a:defRPr sz="4200" b="1">
                <a:solidFill>
                  <a:schemeClr val="tx1"/>
                </a:solidFill>
              </a:defRPr>
            </a:lvl1pPr>
          </a:lstStyle>
          <a:p>
            <a:r>
              <a:rPr lang="en-US" dirty="0" smtClean="0"/>
              <a:t>ck to edit Master title style</a:t>
            </a:r>
            <a:endParaRPr lang="en-US" dirty="0"/>
          </a:p>
        </p:txBody>
      </p:sp>
      <p:sp>
        <p:nvSpPr>
          <p:cNvPr id="4" name="Text Placeholder 3"/>
          <p:cNvSpPr>
            <a:spLocks noGrp="1"/>
          </p:cNvSpPr>
          <p:nvPr>
            <p:ph type="body" sz="half" idx="2"/>
          </p:nvPr>
        </p:nvSpPr>
        <p:spPr>
          <a:xfrm>
            <a:off x="559398" y="1269402"/>
            <a:ext cx="8154296" cy="46838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pic>
        <p:nvPicPr>
          <p:cNvPr id="8" name="Picture 7" descr="SorghumSmartChoice.jpg"/>
          <p:cNvPicPr>
            <a:picLocks noChangeAspect="1"/>
          </p:cNvPicPr>
          <p:nvPr userDrawn="1"/>
        </p:nvPicPr>
        <p:blipFill>
          <a:blip r:embed="rId3"/>
          <a:stretch>
            <a:fillRect/>
          </a:stretch>
        </p:blipFill>
        <p:spPr>
          <a:xfrm>
            <a:off x="82328" y="315603"/>
            <a:ext cx="1645920" cy="398278"/>
          </a:xfrm>
          <a:prstGeom prst="rect">
            <a:avLst/>
          </a:prstGeom>
        </p:spPr>
      </p:pic>
    </p:spTree>
    <p:extLst>
      <p:ext uri="{BB962C8B-B14F-4D97-AF65-F5344CB8AC3E}">
        <p14:creationId xmlns:p14="http://schemas.microsoft.com/office/powerpoint/2010/main" xmlns="" val="219439486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pic>
        <p:nvPicPr>
          <p:cNvPr id="10" name="Picture 9" descr="USGC_PPT_Temp_1-23-12#379CB.eps"/>
          <p:cNvPicPr>
            <a:picLocks noChangeAspect="1"/>
          </p:cNvPicPr>
          <p:nvPr userDrawn="1"/>
        </p:nvPicPr>
        <p:blipFill rotWithShape="1">
          <a:blip r:embed="rId2">
            <a:extLst>
              <a:ext uri="{28A0092B-C50C-407E-A947-70E740481C1C}">
                <a14:useLocalDpi xmlns:a14="http://schemas.microsoft.com/office/drawing/2010/main" xmlns="" val="0"/>
              </a:ext>
            </a:extLst>
          </a:blip>
          <a:srcRect t="88084"/>
          <a:stretch/>
        </p:blipFill>
        <p:spPr>
          <a:xfrm>
            <a:off x="187373" y="5991311"/>
            <a:ext cx="8753865" cy="793693"/>
          </a:xfrm>
          <a:prstGeom prst="rect">
            <a:avLst/>
          </a:prstGeom>
        </p:spPr>
      </p:pic>
      <p:sp>
        <p:nvSpPr>
          <p:cNvPr id="2" name="Title 1"/>
          <p:cNvSpPr>
            <a:spLocks noGrp="1"/>
          </p:cNvSpPr>
          <p:nvPr>
            <p:ph type="title" hasCustomPrompt="1"/>
          </p:nvPr>
        </p:nvSpPr>
        <p:spPr>
          <a:xfrm>
            <a:off x="1792288" y="172121"/>
            <a:ext cx="6921406" cy="731521"/>
          </a:xfrm>
        </p:spPr>
        <p:txBody>
          <a:bodyPr anchor="b">
            <a:normAutofit/>
          </a:bodyPr>
          <a:lstStyle>
            <a:lvl1pPr algn="l">
              <a:defRPr sz="4200" b="1">
                <a:solidFill>
                  <a:schemeClr val="tx1"/>
                </a:solidFill>
              </a:defRPr>
            </a:lvl1pPr>
          </a:lstStyle>
          <a:p>
            <a:r>
              <a:rPr lang="en-US" dirty="0" smtClean="0"/>
              <a:t>ck to edit Master title style</a:t>
            </a:r>
            <a:endParaRPr lang="en-US" dirty="0"/>
          </a:p>
        </p:txBody>
      </p:sp>
      <p:pic>
        <p:nvPicPr>
          <p:cNvPr id="8" name="Picture 7" descr="SorghumSmartChoice.jpg"/>
          <p:cNvPicPr>
            <a:picLocks noChangeAspect="1"/>
          </p:cNvPicPr>
          <p:nvPr userDrawn="1"/>
        </p:nvPicPr>
        <p:blipFill>
          <a:blip r:embed="rId3"/>
          <a:stretch>
            <a:fillRect/>
          </a:stretch>
        </p:blipFill>
        <p:spPr>
          <a:xfrm>
            <a:off x="82328" y="315603"/>
            <a:ext cx="1645920" cy="398278"/>
          </a:xfrm>
          <a:prstGeom prst="rect">
            <a:avLst/>
          </a:prstGeom>
        </p:spPr>
      </p:pic>
      <p:sp>
        <p:nvSpPr>
          <p:cNvPr id="6" name="Text Placeholder 2"/>
          <p:cNvSpPr>
            <a:spLocks noGrp="1"/>
          </p:cNvSpPr>
          <p:nvPr>
            <p:ph type="body" idx="1"/>
          </p:nvPr>
        </p:nvSpPr>
        <p:spPr>
          <a:xfrm>
            <a:off x="457200" y="1301529"/>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Content Placeholder 3"/>
          <p:cNvSpPr>
            <a:spLocks noGrp="1"/>
          </p:cNvSpPr>
          <p:nvPr>
            <p:ph sz="half" idx="2"/>
          </p:nvPr>
        </p:nvSpPr>
        <p:spPr>
          <a:xfrm>
            <a:off x="457200" y="19412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3"/>
          </p:nvPr>
        </p:nvSpPr>
        <p:spPr>
          <a:xfrm>
            <a:off x="4645025" y="1301529"/>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Content Placeholder 5"/>
          <p:cNvSpPr>
            <a:spLocks noGrp="1"/>
          </p:cNvSpPr>
          <p:nvPr>
            <p:ph sz="quarter" idx="4"/>
          </p:nvPr>
        </p:nvSpPr>
        <p:spPr>
          <a:xfrm>
            <a:off x="4645025" y="19412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19439486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USGC_PPT_Temp_1-23-12#379CB.eps"/>
          <p:cNvPicPr>
            <a:picLocks noChangeAspect="1"/>
          </p:cNvPicPr>
          <p:nvPr userDrawn="1"/>
        </p:nvPicPr>
        <p:blipFill>
          <a:blip r:embed="rId17">
            <a:extLst>
              <a:ext uri="{28A0092B-C50C-407E-A947-70E740481C1C}">
                <a14:useLocalDpi xmlns:a14="http://schemas.microsoft.com/office/drawing/2010/main" xmlns="" val="0"/>
              </a:ext>
            </a:extLst>
          </a:blip>
          <a:stretch>
            <a:fillRect/>
          </a:stretch>
        </p:blipFill>
        <p:spPr>
          <a:xfrm>
            <a:off x="194883" y="157527"/>
            <a:ext cx="8710070" cy="6627478"/>
          </a:xfrm>
          <a:prstGeom prst="rect">
            <a:avLst/>
          </a:prstGeom>
        </p:spPr>
      </p:pic>
      <p:sp>
        <p:nvSpPr>
          <p:cNvPr id="2" name="Title Placeholder 1"/>
          <p:cNvSpPr>
            <a:spLocks noGrp="1"/>
          </p:cNvSpPr>
          <p:nvPr>
            <p:ph type="title"/>
          </p:nvPr>
        </p:nvSpPr>
        <p:spPr>
          <a:xfrm>
            <a:off x="311220" y="157846"/>
            <a:ext cx="5251443" cy="67413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31466"/>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386887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61" r:id="rId9"/>
    <p:sldLayoutId id="2147483658" r:id="rId10"/>
    <p:sldLayoutId id="2147483660" r:id="rId11"/>
    <p:sldLayoutId id="2147483662" r:id="rId12"/>
    <p:sldLayoutId id="2147483663" r:id="rId13"/>
    <p:sldLayoutId id="2147483664" r:id="rId14"/>
    <p:sldLayoutId id="2147483665" r:id="rId15"/>
  </p:sldLayoutIdLst>
  <p:timing>
    <p:tnLst>
      <p:par>
        <p:cTn id="1" dur="indefinite" restart="never" nodeType="tmRoot"/>
      </p:par>
    </p:tnLst>
  </p:timing>
  <p:hf hdr="0" ftr="0" dt="0"/>
  <p:txStyles>
    <p:titleStyle>
      <a:lvl1pPr algn="l" defTabSz="457200" rtl="0" eaLnBrk="1" latinLnBrk="0" hangingPunct="1">
        <a:spcBef>
          <a:spcPct val="0"/>
        </a:spcBef>
        <a:buNone/>
        <a:defRPr sz="2800" kern="1200">
          <a:solidFill>
            <a:srgbClr val="FFFFFF"/>
          </a:solidFill>
          <a:latin typeface="+mj-lt"/>
          <a:ea typeface="+mj-ea"/>
          <a:cs typeface="+mj-cs"/>
        </a:defRPr>
      </a:lvl1pPr>
    </p:titleStyle>
    <p:bodyStyle>
      <a:lvl1pPr marL="0" indent="0" algn="l" defTabSz="457200" rtl="0" eaLnBrk="1" latinLnBrk="0" hangingPunct="1">
        <a:spcBef>
          <a:spcPct val="20000"/>
        </a:spcBef>
        <a:buFont typeface="Arial"/>
        <a:buNone/>
        <a:defRPr sz="28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4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18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1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NUL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18" Type="http://schemas.openxmlformats.org/officeDocument/2006/relationships/image" Target="../media/image39.jpeg"/><Relationship Id="rId3" Type="http://schemas.openxmlformats.org/officeDocument/2006/relationships/image" Target="../media/image24.jpeg"/><Relationship Id="rId7" Type="http://schemas.openxmlformats.org/officeDocument/2006/relationships/image" Target="../media/image28.png"/><Relationship Id="rId12" Type="http://schemas.openxmlformats.org/officeDocument/2006/relationships/image" Target="../media/image33.jpeg"/><Relationship Id="rId17" Type="http://schemas.openxmlformats.org/officeDocument/2006/relationships/image" Target="../media/image38.jpeg"/><Relationship Id="rId2" Type="http://schemas.openxmlformats.org/officeDocument/2006/relationships/image" Target="../media/image23.jpeg"/><Relationship Id="rId16" Type="http://schemas.openxmlformats.org/officeDocument/2006/relationships/image" Target="../media/image37.jpeg"/><Relationship Id="rId20" Type="http://schemas.openxmlformats.org/officeDocument/2006/relationships/image" Target="../media/image41.jpeg"/><Relationship Id="rId1" Type="http://schemas.openxmlformats.org/officeDocument/2006/relationships/slideLayout" Target="../slideLayouts/slideLayout8.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png"/><Relationship Id="rId15" Type="http://schemas.openxmlformats.org/officeDocument/2006/relationships/image" Target="../media/image36.jpeg"/><Relationship Id="rId10" Type="http://schemas.openxmlformats.org/officeDocument/2006/relationships/image" Target="../media/image31.jpe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jpeg"/><Relationship Id="rId1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hyperlink" Target="http://nutritiondata.self.com/tools/calories-burned" TargetMode="External"/><Relationship Id="rId2" Type="http://schemas.openxmlformats.org/officeDocument/2006/relationships/image" Target="../media/image42.png"/><Relationship Id="rId1" Type="http://schemas.openxmlformats.org/officeDocument/2006/relationships/slideLayout" Target="../slideLayouts/slideLayout8.xml"/><Relationship Id="rId4" Type="http://schemas.openxmlformats.org/officeDocument/2006/relationships/image" Target="../media/image43.gif"/></Relationships>
</file>

<file path=ppt/slides/_rels/slide1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7.jpeg"/><Relationship Id="rId7" Type="http://schemas.openxmlformats.org/officeDocument/2006/relationships/image" Target="../media/image50.png"/><Relationship Id="rId2" Type="http://schemas.openxmlformats.org/officeDocument/2006/relationships/image" Target="../media/image46.jpeg"/><Relationship Id="rId1" Type="http://schemas.openxmlformats.org/officeDocument/2006/relationships/slideLayout" Target="../slideLayouts/slideLayout8.xml"/><Relationship Id="rId6" Type="http://schemas.openxmlformats.org/officeDocument/2006/relationships/image" Target="../media/image49.jpeg"/><Relationship Id="rId5" Type="http://schemas.openxmlformats.org/officeDocument/2006/relationships/hyperlink" Target="https://shopping.yahoo.com/1175109669-proactive-health-adult-large-breed-dry-dog-food-30-lb-bag/;_ylt=Av6oVjWXSlzvnzhiewPRHfIbTxoF?bfr=50.0" TargetMode="Externa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hyperlink" Target="http://www.texassorghum.com" TargetMode="External"/><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hyperlink" Target="http://www.sorghumcheckoff.co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512513" y="3476852"/>
            <a:ext cx="2563413" cy="1362114"/>
          </a:xfrm>
        </p:spPr>
        <p:txBody>
          <a:bodyPr>
            <a:normAutofit lnSpcReduction="10000"/>
          </a:bodyPr>
          <a:lstStyle/>
          <a:p>
            <a:r>
              <a:rPr lang="en-US" b="1" dirty="0" smtClean="0"/>
              <a:t>Douglas Bice</a:t>
            </a:r>
            <a:br>
              <a:rPr lang="en-US" b="1" dirty="0" smtClean="0"/>
            </a:br>
            <a:r>
              <a:rPr lang="zh-CN" altLang="en-US" b="1" dirty="0" smtClean="0"/>
              <a:t>道格拉斯</a:t>
            </a:r>
            <a:r>
              <a:rPr lang="en-US" altLang="zh-CN" b="1" dirty="0" smtClean="0"/>
              <a:t>.</a:t>
            </a:r>
            <a:r>
              <a:rPr lang="zh-CN" altLang="en-US" b="1" dirty="0" smtClean="0"/>
              <a:t>柏斯</a:t>
            </a:r>
            <a:endParaRPr lang="en-US" b="1" dirty="0" smtClean="0"/>
          </a:p>
          <a:p>
            <a:r>
              <a:rPr lang="en-US" b="1" dirty="0" smtClean="0"/>
              <a:t>United Sorghum </a:t>
            </a:r>
            <a:r>
              <a:rPr lang="en-US" b="1" dirty="0" err="1" smtClean="0"/>
              <a:t>Checkoff</a:t>
            </a:r>
            <a:r>
              <a:rPr lang="en-US" b="1" dirty="0" smtClean="0"/>
              <a:t> </a:t>
            </a:r>
            <a:br>
              <a:rPr lang="en-US" b="1" dirty="0" smtClean="0"/>
            </a:br>
            <a:r>
              <a:rPr lang="zh-CN" altLang="en-US" b="1" dirty="0" smtClean="0"/>
              <a:t>美国高粱基金会</a:t>
            </a:r>
            <a:endParaRPr lang="en-US" b="1" dirty="0" smtClean="0"/>
          </a:p>
          <a:p>
            <a:r>
              <a:rPr lang="en-US" b="1" dirty="0" smtClean="0"/>
              <a:t>January, 2015 – China</a:t>
            </a:r>
            <a:r>
              <a:rPr lang="en-US" b="1" dirty="0"/>
              <a:t/>
            </a:r>
            <a:br>
              <a:rPr lang="en-US" b="1" dirty="0"/>
            </a:br>
            <a:r>
              <a:rPr lang="en-US" b="1" dirty="0" smtClean="0"/>
              <a:t>2015</a:t>
            </a:r>
            <a:r>
              <a:rPr lang="zh-CN" altLang="en-US" b="1" dirty="0" smtClean="0"/>
              <a:t>年</a:t>
            </a:r>
            <a:r>
              <a:rPr lang="en-US" altLang="zh-CN" b="1" dirty="0" smtClean="0"/>
              <a:t>1</a:t>
            </a:r>
            <a:r>
              <a:rPr lang="zh-CN" altLang="en-US" b="1" dirty="0" smtClean="0"/>
              <a:t>月</a:t>
            </a:r>
            <a:r>
              <a:rPr lang="en-US" altLang="zh-CN" b="1" dirty="0" smtClean="0"/>
              <a:t>—</a:t>
            </a:r>
            <a:r>
              <a:rPr lang="zh-CN" altLang="en-US" b="1" dirty="0" smtClean="0"/>
              <a:t>中国</a:t>
            </a:r>
            <a:endParaRPr lang="en-US" b="1" dirty="0" smtClean="0"/>
          </a:p>
        </p:txBody>
      </p:sp>
      <p:pic>
        <p:nvPicPr>
          <p:cNvPr id="6" name="Picture 5" descr="SorghumSmartChoice.jpg"/>
          <p:cNvPicPr>
            <a:picLocks noChangeAspect="1"/>
          </p:cNvPicPr>
          <p:nvPr/>
        </p:nvPicPr>
        <p:blipFill>
          <a:blip r:embed="rId3"/>
          <a:stretch>
            <a:fillRect/>
          </a:stretch>
        </p:blipFill>
        <p:spPr>
          <a:xfrm>
            <a:off x="55755" y="110980"/>
            <a:ext cx="1554480" cy="376151"/>
          </a:xfrm>
          <a:prstGeom prst="rect">
            <a:avLst/>
          </a:prstGeom>
        </p:spPr>
      </p:pic>
      <p:pic>
        <p:nvPicPr>
          <p:cNvPr id="4" name="Picture 3" descr="F:\Communications\USCP GRAPHICS\Logos\Regular Logo\new logo.tif"/>
          <p:cNvPicPr>
            <a:picLocks noChangeAspect="1" noChangeArrowheads="1"/>
          </p:cNvPicPr>
          <p:nvPr/>
        </p:nvPicPr>
        <p:blipFill>
          <a:blip r:embed="rId4" cstate="print"/>
          <a:srcRect/>
          <a:stretch>
            <a:fillRect/>
          </a:stretch>
        </p:blipFill>
        <p:spPr bwMode="auto">
          <a:xfrm>
            <a:off x="8182764" y="40963"/>
            <a:ext cx="914400" cy="527050"/>
          </a:xfrm>
          <a:prstGeom prst="rect">
            <a:avLst/>
          </a:prstGeom>
          <a:noFill/>
        </p:spPr>
      </p:pic>
      <p:sp>
        <p:nvSpPr>
          <p:cNvPr id="5" name="TextBox 4"/>
          <p:cNvSpPr txBox="1"/>
          <p:nvPr/>
        </p:nvSpPr>
        <p:spPr>
          <a:xfrm>
            <a:off x="55755" y="2530557"/>
            <a:ext cx="6259985" cy="1200329"/>
          </a:xfrm>
          <a:prstGeom prst="rect">
            <a:avLst/>
          </a:prstGeom>
          <a:noFill/>
        </p:spPr>
        <p:txBody>
          <a:bodyPr wrap="square" rtlCol="0">
            <a:spAutoFit/>
          </a:bodyPr>
          <a:lstStyle/>
          <a:p>
            <a:r>
              <a:rPr lang="en-US" altLang="zh-CN" sz="3600" b="1" dirty="0" smtClean="0">
                <a:solidFill>
                  <a:schemeClr val="bg1"/>
                </a:solidFill>
              </a:rPr>
              <a:t>U.S. Sorghum S&amp;D</a:t>
            </a:r>
          </a:p>
          <a:p>
            <a:r>
              <a:rPr lang="zh-CN" altLang="zh-CN" sz="3600" b="1" dirty="0" smtClean="0">
                <a:solidFill>
                  <a:schemeClr val="bg1"/>
                </a:solidFill>
              </a:rPr>
              <a:t>美国高粱供求情况及市场定价</a:t>
            </a:r>
            <a:endParaRPr lang="zh-CN" altLang="en-US" sz="3600" b="1" dirty="0">
              <a:solidFill>
                <a:schemeClr val="bg1"/>
              </a:solidFill>
            </a:endParaRPr>
          </a:p>
        </p:txBody>
      </p:sp>
    </p:spTree>
    <p:extLst>
      <p:ext uri="{BB962C8B-B14F-4D97-AF65-F5344CB8AC3E}">
        <p14:creationId xmlns:p14="http://schemas.microsoft.com/office/powerpoint/2010/main" xmlns="" val="28218355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94" y="558348"/>
            <a:ext cx="6921406" cy="731521"/>
          </a:xfrm>
        </p:spPr>
        <p:txBody>
          <a:bodyPr>
            <a:normAutofit fontScale="90000"/>
          </a:bodyPr>
          <a:lstStyle/>
          <a:p>
            <a:r>
              <a:rPr lang="en-US" dirty="0" smtClean="0"/>
              <a:t>Multi-Seed Development</a:t>
            </a:r>
            <a:br>
              <a:rPr lang="en-US" dirty="0" smtClean="0"/>
            </a:br>
            <a:r>
              <a:rPr lang="zh-CN" altLang="en-US" dirty="0" smtClean="0"/>
              <a:t>增加籽粒</a:t>
            </a:r>
            <a:endParaRPr lang="en-US" dirty="0"/>
          </a:p>
        </p:txBody>
      </p:sp>
      <p:pic>
        <p:nvPicPr>
          <p:cNvPr id="4" name="Picture 2"/>
          <p:cNvPicPr>
            <a:picLocks noChangeArrowheads="1"/>
          </p:cNvPicPr>
          <p:nvPr/>
        </p:nvPicPr>
        <p:blipFill>
          <a:blip r:embed="rId2" cstate="print"/>
          <a:srcRect/>
          <a:stretch>
            <a:fillRect/>
          </a:stretch>
        </p:blipFill>
        <p:spPr bwMode="auto">
          <a:xfrm>
            <a:off x="167268" y="1605776"/>
            <a:ext cx="4182482" cy="3652024"/>
          </a:xfrm>
          <a:prstGeom prst="rect">
            <a:avLst/>
          </a:prstGeom>
          <a:noFill/>
          <a:ln w="9525" cap="flat">
            <a:noFill/>
            <a:round/>
            <a:headEnd/>
            <a:tailEnd/>
          </a:ln>
        </p:spPr>
      </p:pic>
      <p:pic>
        <p:nvPicPr>
          <p:cNvPr id="5" name="Picture 3"/>
          <p:cNvPicPr>
            <a:picLocks noChangeArrowheads="1"/>
          </p:cNvPicPr>
          <p:nvPr/>
        </p:nvPicPr>
        <p:blipFill>
          <a:blip r:embed="rId3" cstate="print"/>
          <a:srcRect/>
          <a:stretch>
            <a:fillRect/>
          </a:stretch>
        </p:blipFill>
        <p:spPr bwMode="auto">
          <a:xfrm>
            <a:off x="4627756" y="1326995"/>
            <a:ext cx="4135244" cy="4540405"/>
          </a:xfrm>
          <a:prstGeom prst="rect">
            <a:avLst/>
          </a:prstGeom>
          <a:noFill/>
          <a:ln w="9525" cap="flat">
            <a:noFill/>
            <a:round/>
            <a:headEnd/>
            <a:tailEnd/>
          </a:ln>
        </p:spPr>
      </p:pic>
      <p:sp>
        <p:nvSpPr>
          <p:cNvPr id="6" name="Subtitle 3"/>
          <p:cNvSpPr txBox="1">
            <a:spLocks/>
          </p:cNvSpPr>
          <p:nvPr/>
        </p:nvSpPr>
        <p:spPr>
          <a:xfrm>
            <a:off x="1079810" y="6004020"/>
            <a:ext cx="5778190" cy="609600"/>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smtClean="0">
                <a:ln>
                  <a:noFill/>
                </a:ln>
                <a:solidFill>
                  <a:schemeClr val="tx1"/>
                </a:solidFill>
                <a:effectLst/>
                <a:uLnTx/>
                <a:uFillTx/>
                <a:latin typeface="Helvetica"/>
                <a:ea typeface="+mn-ea"/>
                <a:cs typeface="Helvetica"/>
              </a:rPr>
              <a:t>More Branches/Larger Flowers</a:t>
            </a:r>
            <a:br>
              <a:rPr kumimoji="0" lang="en-US" sz="2400" b="0" i="0" u="none" strike="noStrike" kern="1200" cap="none" spc="0" normalizeH="0" baseline="0" noProof="0" dirty="0" smtClean="0">
                <a:ln>
                  <a:noFill/>
                </a:ln>
                <a:solidFill>
                  <a:schemeClr val="tx1"/>
                </a:solidFill>
                <a:effectLst/>
                <a:uLnTx/>
                <a:uFillTx/>
                <a:latin typeface="Helvetica"/>
                <a:ea typeface="+mn-ea"/>
                <a:cs typeface="Helvetica"/>
              </a:rPr>
            </a:br>
            <a:r>
              <a:rPr kumimoji="0" lang="zh-CN" altLang="en-US" sz="2400" b="0" i="0" u="none" strike="noStrike" kern="1200" cap="none" spc="0" normalizeH="0" baseline="0" noProof="0" dirty="0" smtClean="0">
                <a:ln>
                  <a:noFill/>
                </a:ln>
                <a:solidFill>
                  <a:schemeClr val="tx1"/>
                </a:solidFill>
                <a:effectLst/>
                <a:uLnTx/>
                <a:uFillTx/>
                <a:latin typeface="Helvetica"/>
                <a:ea typeface="+mn-ea"/>
                <a:cs typeface="Helvetica"/>
              </a:rPr>
              <a:t>更多枝杈</a:t>
            </a:r>
            <a:r>
              <a:rPr kumimoji="0" lang="zh-CN" altLang="en-US" sz="2400" b="0" i="0" u="none" strike="noStrike" kern="1200" cap="none" spc="0" normalizeH="0" noProof="0" dirty="0" smtClean="0">
                <a:ln>
                  <a:noFill/>
                </a:ln>
                <a:solidFill>
                  <a:schemeClr val="tx1"/>
                </a:solidFill>
                <a:effectLst/>
                <a:uLnTx/>
                <a:uFillTx/>
                <a:latin typeface="Helvetica"/>
                <a:ea typeface="+mn-ea"/>
                <a:cs typeface="Helvetica"/>
              </a:rPr>
              <a:t> </a:t>
            </a:r>
            <a:r>
              <a:rPr kumimoji="0" lang="en-US" altLang="zh-CN" sz="2400" b="0" i="0" u="none" strike="noStrike" kern="1200" cap="none" spc="0" normalizeH="0" noProof="0" dirty="0" smtClean="0">
                <a:ln>
                  <a:noFill/>
                </a:ln>
                <a:solidFill>
                  <a:schemeClr val="tx1"/>
                </a:solidFill>
                <a:effectLst/>
                <a:uLnTx/>
                <a:uFillTx/>
                <a:latin typeface="Helvetica"/>
                <a:ea typeface="+mn-ea"/>
                <a:cs typeface="Helvetica"/>
              </a:rPr>
              <a:t>/ </a:t>
            </a:r>
            <a:r>
              <a:rPr kumimoji="0" lang="zh-CN" altLang="en-US" sz="2400" b="0" i="0" u="none" strike="noStrike" kern="1200" cap="none" spc="0" normalizeH="0" noProof="0" dirty="0" smtClean="0">
                <a:ln>
                  <a:noFill/>
                </a:ln>
                <a:solidFill>
                  <a:schemeClr val="tx1"/>
                </a:solidFill>
                <a:effectLst/>
                <a:uLnTx/>
                <a:uFillTx/>
                <a:latin typeface="Helvetica"/>
                <a:ea typeface="+mn-ea"/>
                <a:cs typeface="Helvetica"/>
              </a:rPr>
              <a:t>更大的穗</a:t>
            </a:r>
            <a:endParaRPr kumimoji="0" lang="en-US" sz="2400" b="0" i="0" u="none" strike="noStrike" kern="1200" cap="none" spc="0" normalizeH="0" baseline="0" noProof="0" dirty="0">
              <a:ln>
                <a:noFill/>
              </a:ln>
              <a:solidFill>
                <a:schemeClr val="tx1"/>
              </a:solidFill>
              <a:effectLst/>
              <a:uLnTx/>
              <a:uFillTx/>
              <a:latin typeface="Helvetica"/>
              <a:ea typeface="+mn-ea"/>
              <a:cs typeface="Helvetic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1756" y="491111"/>
            <a:ext cx="6371938" cy="731521"/>
          </a:xfrm>
        </p:spPr>
        <p:txBody>
          <a:bodyPr>
            <a:normAutofit fontScale="90000"/>
          </a:bodyPr>
          <a:lstStyle/>
          <a:p>
            <a:r>
              <a:rPr lang="en-US" dirty="0" smtClean="0"/>
              <a:t>Production Growing Zones</a:t>
            </a:r>
            <a:br>
              <a:rPr lang="en-US" dirty="0" smtClean="0"/>
            </a:br>
            <a:r>
              <a:rPr lang="zh-CN" altLang="en-US" dirty="0" smtClean="0"/>
              <a:t>高粱种植带</a:t>
            </a:r>
            <a:endParaRPr lang="en-US" dirty="0"/>
          </a:p>
        </p:txBody>
      </p:sp>
      <p:pic>
        <p:nvPicPr>
          <p:cNvPr id="4" name="Picture 3"/>
          <p:cNvPicPr>
            <a:picLocks noChangeAspect="1" noChangeArrowheads="1"/>
          </p:cNvPicPr>
          <p:nvPr/>
        </p:nvPicPr>
        <p:blipFill>
          <a:blip r:embed="rId2" cstate="print"/>
          <a:srcRect l="774" t="25601" r="74077" b="34417"/>
          <a:stretch>
            <a:fillRect/>
          </a:stretch>
        </p:blipFill>
        <p:spPr bwMode="auto">
          <a:xfrm>
            <a:off x="0" y="1524000"/>
            <a:ext cx="5669437" cy="3761678"/>
          </a:xfrm>
          <a:prstGeom prst="rect">
            <a:avLst/>
          </a:prstGeom>
          <a:noFill/>
          <a:ln w="1">
            <a:noFill/>
            <a:miter lim="800000"/>
            <a:headEnd/>
            <a:tailEnd type="none" w="med" len="med"/>
          </a:ln>
          <a:effectLst/>
        </p:spPr>
      </p:pic>
      <p:pic>
        <p:nvPicPr>
          <p:cNvPr id="5" name="Picture 4"/>
          <p:cNvPicPr>
            <a:picLocks noChangeAspect="1" noChangeArrowheads="1"/>
          </p:cNvPicPr>
          <p:nvPr/>
        </p:nvPicPr>
        <p:blipFill>
          <a:blip r:embed="rId3" cstate="print"/>
          <a:srcRect l="1875" t="38750" r="79970" b="20500"/>
          <a:stretch>
            <a:fillRect/>
          </a:stretch>
        </p:blipFill>
        <p:spPr bwMode="auto">
          <a:xfrm>
            <a:off x="5151681" y="1326995"/>
            <a:ext cx="3992319" cy="4616605"/>
          </a:xfrm>
          <a:prstGeom prst="rect">
            <a:avLst/>
          </a:prstGeom>
          <a:noFill/>
          <a:ln w="1">
            <a:noFill/>
            <a:miter lim="800000"/>
            <a:headEnd/>
            <a:tailEnd type="none" w="med" len="me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44549" y="1373718"/>
            <a:ext cx="3199692" cy="4527350"/>
          </a:xfrm>
          <a:prstGeom prst="rect">
            <a:avLst/>
          </a:prstGeom>
        </p:spPr>
        <p:txBody>
          <a:bodyPr>
            <a:noAutofit/>
          </a:bodyPr>
          <a:lstStyle/>
          <a:p>
            <a:pPr lvl="0">
              <a:spcBef>
                <a:spcPct val="20000"/>
              </a:spcBef>
              <a:buFont typeface="Arial" pitchFamily="34" charset="0"/>
              <a:buChar char="•"/>
              <a:defRPr/>
            </a:pPr>
            <a:r>
              <a:rPr kumimoji="0" lang="en-US" sz="1200" b="0" i="0" u="none" strike="noStrike" kern="1200" cap="none" spc="0" normalizeH="0" baseline="0" noProof="0" dirty="0" smtClean="0">
                <a:ln>
                  <a:noFill/>
                </a:ln>
                <a:solidFill>
                  <a:schemeClr val="tx1"/>
                </a:solidFill>
                <a:effectLst/>
                <a:uLnTx/>
                <a:uFillTx/>
                <a:latin typeface="Helvetica"/>
                <a:ea typeface="+mn-ea"/>
                <a:cs typeface="Helvetica"/>
              </a:rPr>
              <a:t> It takes only </a:t>
            </a:r>
            <a:r>
              <a:rPr kumimoji="0" lang="en-US" sz="1200" b="1" i="0" u="none" strike="noStrike" kern="1200" cap="none" spc="0" normalizeH="0" baseline="0" noProof="0" dirty="0" smtClean="0">
                <a:ln>
                  <a:noFill/>
                </a:ln>
                <a:solidFill>
                  <a:schemeClr val="tx1"/>
                </a:solidFill>
                <a:effectLst/>
                <a:uLnTx/>
                <a:uFillTx/>
                <a:latin typeface="Helvetica"/>
                <a:ea typeface="+mn-ea"/>
                <a:cs typeface="Helvetica"/>
              </a:rPr>
              <a:t>six inches of total water </a:t>
            </a:r>
            <a:r>
              <a:rPr kumimoji="0" lang="en-US" sz="1200" b="0" i="0" u="none" strike="noStrike" kern="1200" cap="none" spc="0" normalizeH="0" baseline="0" noProof="0" dirty="0" smtClean="0">
                <a:ln>
                  <a:noFill/>
                </a:ln>
                <a:solidFill>
                  <a:schemeClr val="tx1"/>
                </a:solidFill>
                <a:effectLst/>
                <a:uLnTx/>
                <a:uFillTx/>
                <a:latin typeface="Helvetica"/>
                <a:ea typeface="+mn-ea"/>
                <a:cs typeface="Helvetica"/>
              </a:rPr>
              <a:t>(soil, rainfall, irrigation) to produce the </a:t>
            </a:r>
            <a:r>
              <a:rPr kumimoji="0" lang="en-US" sz="1200" b="1" i="0" u="none" strike="noStrike" kern="1200" cap="none" spc="0" normalizeH="0" baseline="0" noProof="0" dirty="0" smtClean="0">
                <a:ln>
                  <a:noFill/>
                </a:ln>
                <a:solidFill>
                  <a:schemeClr val="tx1"/>
                </a:solidFill>
                <a:effectLst/>
                <a:uLnTx/>
                <a:uFillTx/>
                <a:latin typeface="Helvetica"/>
                <a:ea typeface="+mn-ea"/>
                <a:cs typeface="Helvetica"/>
              </a:rPr>
              <a:t>first bushel </a:t>
            </a:r>
            <a:r>
              <a:rPr kumimoji="0" lang="en-US" sz="1200" b="0" i="0" u="none" strike="noStrike" kern="1200" cap="none" spc="0" normalizeH="0" baseline="0" noProof="0" dirty="0" smtClean="0">
                <a:ln>
                  <a:noFill/>
                </a:ln>
                <a:solidFill>
                  <a:schemeClr val="tx1"/>
                </a:solidFill>
                <a:effectLst/>
                <a:uLnTx/>
                <a:uFillTx/>
                <a:latin typeface="Helvetica"/>
                <a:ea typeface="+mn-ea"/>
                <a:cs typeface="Helvetica"/>
              </a:rPr>
              <a:t>of grain sorghum.</a:t>
            </a:r>
            <a:br>
              <a:rPr kumimoji="0" lang="en-US" sz="1200" b="0" i="0" u="none" strike="noStrike" kern="1200" cap="none" spc="0" normalizeH="0" baseline="0" noProof="0" dirty="0" smtClean="0">
                <a:ln>
                  <a:noFill/>
                </a:ln>
                <a:solidFill>
                  <a:schemeClr val="tx1"/>
                </a:solidFill>
                <a:effectLst/>
                <a:uLnTx/>
                <a:uFillTx/>
                <a:latin typeface="Helvetica"/>
                <a:ea typeface="+mn-ea"/>
                <a:cs typeface="Helvetica"/>
              </a:rPr>
            </a:br>
            <a:r>
              <a:rPr kumimoji="0" lang="en-US" altLang="zh-CN" sz="1200" b="0" i="0" u="none" strike="noStrike" kern="1200" cap="none" spc="0" normalizeH="0" baseline="0" noProof="0" dirty="0" smtClean="0">
                <a:ln>
                  <a:noFill/>
                </a:ln>
                <a:solidFill>
                  <a:schemeClr val="tx1"/>
                </a:solidFill>
                <a:effectLst/>
                <a:uLnTx/>
                <a:uFillTx/>
                <a:latin typeface="Helvetica"/>
                <a:ea typeface="+mn-ea"/>
                <a:cs typeface="Helvetica"/>
              </a:rPr>
              <a:t>—</a:t>
            </a:r>
            <a:r>
              <a:rPr kumimoji="0" lang="zh-CN" altLang="en-US" sz="1200" b="0" i="0" u="none" strike="noStrike" kern="1200" cap="none" spc="0" normalizeH="0" baseline="0" noProof="0" dirty="0" smtClean="0">
                <a:ln>
                  <a:noFill/>
                </a:ln>
                <a:solidFill>
                  <a:schemeClr val="tx1"/>
                </a:solidFill>
                <a:effectLst/>
                <a:uLnTx/>
                <a:uFillTx/>
                <a:latin typeface="Helvetica"/>
                <a:ea typeface="+mn-ea"/>
                <a:cs typeface="Helvetica"/>
              </a:rPr>
              <a:t>生产出第一</a:t>
            </a:r>
            <a:r>
              <a:rPr lang="zh-CN" altLang="en-US" sz="1200" dirty="0" smtClean="0">
                <a:latin typeface="Helvetica"/>
                <a:cs typeface="Helvetica"/>
              </a:rPr>
              <a:t>蒲式耳谷物所</a:t>
            </a:r>
            <a:r>
              <a:rPr kumimoji="0" lang="zh-CN" altLang="en-US" sz="1200" b="0" i="0" u="none" strike="noStrike" kern="1200" cap="none" spc="0" normalizeH="0" baseline="0" noProof="0" dirty="0" smtClean="0">
                <a:ln>
                  <a:noFill/>
                </a:ln>
                <a:solidFill>
                  <a:schemeClr val="tx1"/>
                </a:solidFill>
                <a:effectLst/>
                <a:uLnTx/>
                <a:uFillTx/>
                <a:latin typeface="Helvetica"/>
                <a:ea typeface="+mn-ea"/>
                <a:cs typeface="Helvetica"/>
              </a:rPr>
              <a:t>消耗的总水量（土壤、降雨、灌溉）仅为六英寸。</a:t>
            </a:r>
            <a:endParaRPr kumimoji="0" lang="en-US" sz="1200" b="0" i="0" u="none" strike="noStrike" kern="1200" cap="none" spc="0" normalizeH="0" baseline="0" noProof="0" dirty="0" smtClean="0">
              <a:ln>
                <a:noFill/>
              </a:ln>
              <a:solidFill>
                <a:schemeClr val="tx1"/>
              </a:solidFill>
              <a:effectLst/>
              <a:uLnTx/>
              <a:uFillTx/>
              <a:latin typeface="Helvetica"/>
              <a:ea typeface="+mn-ea"/>
              <a:cs typeface="Helvetica"/>
            </a:endParaRPr>
          </a:p>
          <a:p>
            <a:pPr marL="0" marR="0" lvl="0" indent="0"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Helvetica"/>
                <a:ea typeface="+mn-ea"/>
                <a:cs typeface="Helvetica"/>
              </a:rPr>
              <a:t> Sorghum </a:t>
            </a:r>
            <a:r>
              <a:rPr kumimoji="0" lang="en-US" sz="1200" b="0" i="0" u="none" strike="noStrike" kern="1200" cap="none" spc="0" normalizeH="0" baseline="0" noProof="0" dirty="0" err="1" smtClean="0">
                <a:ln>
                  <a:noFill/>
                </a:ln>
                <a:solidFill>
                  <a:schemeClr val="tx1"/>
                </a:solidFill>
                <a:effectLst/>
                <a:uLnTx/>
                <a:uFillTx/>
                <a:latin typeface="Helvetica"/>
                <a:ea typeface="+mn-ea"/>
                <a:cs typeface="Helvetica"/>
              </a:rPr>
              <a:t>stover</a:t>
            </a:r>
            <a:r>
              <a:rPr kumimoji="0" lang="en-US" sz="1200" b="0" i="0" u="none" strike="noStrike" kern="1200" cap="none" spc="0" normalizeH="0" baseline="0" noProof="0" dirty="0" smtClean="0">
                <a:ln>
                  <a:noFill/>
                </a:ln>
                <a:solidFill>
                  <a:schemeClr val="tx1"/>
                </a:solidFill>
                <a:effectLst/>
                <a:uLnTx/>
                <a:uFillTx/>
                <a:latin typeface="Helvetica"/>
                <a:ea typeface="+mn-ea"/>
                <a:cs typeface="Helvetica"/>
              </a:rPr>
              <a:t> will increase soil water holding capacity and reduce runoff. </a:t>
            </a:r>
            <a:br>
              <a:rPr kumimoji="0" lang="en-US" sz="1200" b="0" i="0" u="none" strike="noStrike" kern="1200" cap="none" spc="0" normalizeH="0" baseline="0" noProof="0" dirty="0" smtClean="0">
                <a:ln>
                  <a:noFill/>
                </a:ln>
                <a:solidFill>
                  <a:schemeClr val="tx1"/>
                </a:solidFill>
                <a:effectLst/>
                <a:uLnTx/>
                <a:uFillTx/>
                <a:latin typeface="Helvetica"/>
                <a:ea typeface="+mn-ea"/>
                <a:cs typeface="Helvetica"/>
              </a:rPr>
            </a:br>
            <a:r>
              <a:rPr kumimoji="0" lang="en-US" altLang="zh-CN" sz="1200" b="0" i="0" u="none" strike="noStrike" kern="1200" cap="none" spc="0" normalizeH="0" baseline="0" noProof="0" dirty="0" smtClean="0">
                <a:ln>
                  <a:noFill/>
                </a:ln>
                <a:solidFill>
                  <a:schemeClr val="tx1"/>
                </a:solidFill>
                <a:effectLst/>
                <a:uLnTx/>
                <a:uFillTx/>
                <a:latin typeface="Helvetica"/>
                <a:ea typeface="+mn-ea"/>
                <a:cs typeface="Helvetica"/>
              </a:rPr>
              <a:t>— </a:t>
            </a:r>
            <a:r>
              <a:rPr kumimoji="0" lang="zh-CN" altLang="en-US" sz="1200" b="0" i="0" u="none" strike="noStrike" kern="1200" cap="none" spc="0" normalizeH="0" baseline="0" noProof="0" dirty="0" smtClean="0">
                <a:ln>
                  <a:noFill/>
                </a:ln>
                <a:solidFill>
                  <a:schemeClr val="tx1"/>
                </a:solidFill>
                <a:effectLst/>
                <a:uLnTx/>
                <a:uFillTx/>
                <a:latin typeface="Helvetica"/>
                <a:ea typeface="+mn-ea"/>
                <a:cs typeface="Helvetica"/>
              </a:rPr>
              <a:t>高粱秸秆会增加土壤保水能力，减少水土流失。</a:t>
            </a:r>
            <a:endParaRPr kumimoji="0" lang="en-US" sz="1200" b="0" i="0" u="none" strike="noStrike" kern="1200" cap="none" spc="0" normalizeH="0" baseline="0" noProof="0" dirty="0" smtClean="0">
              <a:ln>
                <a:noFill/>
              </a:ln>
              <a:solidFill>
                <a:schemeClr val="tx1"/>
              </a:solidFill>
              <a:effectLst/>
              <a:uLnTx/>
              <a:uFillTx/>
              <a:latin typeface="Helvetica"/>
              <a:ea typeface="+mn-ea"/>
              <a:cs typeface="Helvetica"/>
            </a:endParaRPr>
          </a:p>
          <a:p>
            <a:pPr marL="0" marR="0" lvl="0" indent="0"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Helvetica"/>
                <a:ea typeface="+mn-ea"/>
                <a:cs typeface="Helvetica"/>
              </a:rPr>
              <a:t> 8.5 bushels of grain production per acre for every inch of total water</a:t>
            </a:r>
            <a:br>
              <a:rPr kumimoji="0" lang="en-US" sz="1200" b="0" i="0" u="none" strike="noStrike" kern="1200" cap="none" spc="0" normalizeH="0" baseline="0" noProof="0" dirty="0" smtClean="0">
                <a:ln>
                  <a:noFill/>
                </a:ln>
                <a:solidFill>
                  <a:schemeClr val="tx1"/>
                </a:solidFill>
                <a:effectLst/>
                <a:uLnTx/>
                <a:uFillTx/>
                <a:latin typeface="Helvetica"/>
                <a:ea typeface="+mn-ea"/>
                <a:cs typeface="Helvetica"/>
              </a:rPr>
            </a:br>
            <a:r>
              <a:rPr kumimoji="0" lang="en-US" altLang="zh-CN" sz="1200" b="0" i="0" u="none" strike="noStrike" kern="1200" cap="none" spc="0" normalizeH="0" baseline="0" noProof="0" dirty="0" smtClean="0">
                <a:ln>
                  <a:noFill/>
                </a:ln>
                <a:solidFill>
                  <a:schemeClr val="tx1"/>
                </a:solidFill>
                <a:effectLst/>
                <a:uLnTx/>
                <a:uFillTx/>
                <a:latin typeface="Helvetica"/>
                <a:ea typeface="+mn-ea"/>
                <a:cs typeface="Helvetica"/>
              </a:rPr>
              <a:t>—</a:t>
            </a:r>
            <a:r>
              <a:rPr kumimoji="0" lang="en-US" altLang="zh-CN" sz="1200" b="0" i="0" u="none" strike="noStrike" kern="1200" cap="none" spc="0" normalizeH="0" noProof="0" dirty="0" smtClean="0">
                <a:ln>
                  <a:noFill/>
                </a:ln>
                <a:solidFill>
                  <a:schemeClr val="tx1"/>
                </a:solidFill>
                <a:effectLst/>
                <a:uLnTx/>
                <a:uFillTx/>
                <a:latin typeface="Helvetica"/>
                <a:ea typeface="+mn-ea"/>
                <a:cs typeface="Helvetica"/>
              </a:rPr>
              <a:t> </a:t>
            </a:r>
            <a:r>
              <a:rPr kumimoji="0" lang="zh-CN" altLang="en-US" sz="1200" b="0" i="0" u="none" strike="noStrike" kern="1200" cap="none" spc="0" normalizeH="0" noProof="0" dirty="0" smtClean="0">
                <a:ln>
                  <a:noFill/>
                </a:ln>
                <a:solidFill>
                  <a:schemeClr val="tx1"/>
                </a:solidFill>
                <a:effectLst/>
                <a:uLnTx/>
                <a:uFillTx/>
                <a:latin typeface="Helvetica"/>
                <a:ea typeface="+mn-ea"/>
                <a:cs typeface="Helvetica"/>
              </a:rPr>
              <a:t>每英亩土地上每英寸总水量消耗产出</a:t>
            </a:r>
            <a:r>
              <a:rPr kumimoji="0" lang="en-US" altLang="zh-CN" sz="1200" b="0" i="0" u="none" strike="noStrike" kern="1200" cap="none" spc="0" normalizeH="0" noProof="0" dirty="0" smtClean="0">
                <a:ln>
                  <a:noFill/>
                </a:ln>
                <a:solidFill>
                  <a:schemeClr val="tx1"/>
                </a:solidFill>
                <a:effectLst/>
                <a:uLnTx/>
                <a:uFillTx/>
                <a:latin typeface="Helvetica"/>
                <a:ea typeface="+mn-ea"/>
                <a:cs typeface="Helvetica"/>
              </a:rPr>
              <a:t>8.5</a:t>
            </a:r>
            <a:r>
              <a:rPr kumimoji="0" lang="zh-CN" altLang="en-US" sz="1200" b="0" i="0" u="none" strike="noStrike" kern="1200" cap="none" spc="0" normalizeH="0" noProof="0" dirty="0" smtClean="0">
                <a:ln>
                  <a:noFill/>
                </a:ln>
                <a:solidFill>
                  <a:schemeClr val="tx1"/>
                </a:solidFill>
                <a:effectLst/>
                <a:uLnTx/>
                <a:uFillTx/>
                <a:latin typeface="Helvetica"/>
                <a:ea typeface="+mn-ea"/>
                <a:cs typeface="Helvetica"/>
              </a:rPr>
              <a:t>蒲式耳谷物。</a:t>
            </a:r>
            <a:endParaRPr kumimoji="0" lang="en-US" sz="1200" b="0" i="0" u="none" strike="noStrike" kern="1200" cap="none" spc="0" normalizeH="0" baseline="0" noProof="0" dirty="0" smtClean="0">
              <a:ln>
                <a:noFill/>
              </a:ln>
              <a:solidFill>
                <a:schemeClr val="tx1"/>
              </a:solidFill>
              <a:effectLst/>
              <a:uLnTx/>
              <a:uFillTx/>
              <a:latin typeface="Helvetica"/>
              <a:ea typeface="+mn-ea"/>
              <a:cs typeface="Helvetica"/>
            </a:endParaRPr>
          </a:p>
          <a:p>
            <a:pPr marL="0" marR="0" lvl="0" indent="0"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Helvetica"/>
                <a:ea typeface="+mn-ea"/>
                <a:cs typeface="Helvetica"/>
              </a:rPr>
              <a:t> Sorghum has a </a:t>
            </a:r>
            <a:r>
              <a:rPr kumimoji="0" lang="en-US" sz="1200" b="1" i="0" u="none" strike="noStrike" kern="1200" cap="none" spc="0" normalizeH="0" baseline="0" noProof="0" dirty="0" smtClean="0">
                <a:ln>
                  <a:noFill/>
                </a:ln>
                <a:solidFill>
                  <a:schemeClr val="tx1"/>
                </a:solidFill>
                <a:effectLst/>
                <a:uLnTx/>
                <a:uFillTx/>
                <a:latin typeface="Helvetica"/>
                <a:ea typeface="+mn-ea"/>
                <a:cs typeface="Helvetica"/>
              </a:rPr>
              <a:t>long planting season </a:t>
            </a:r>
            <a:r>
              <a:rPr kumimoji="0" lang="en-US" sz="1200" b="0" i="0" u="none" strike="noStrike" kern="1200" cap="none" spc="0" normalizeH="0" baseline="0" noProof="0" dirty="0" smtClean="0">
                <a:ln>
                  <a:noFill/>
                </a:ln>
                <a:solidFill>
                  <a:schemeClr val="tx1"/>
                </a:solidFill>
                <a:effectLst/>
                <a:uLnTx/>
                <a:uFillTx/>
                <a:latin typeface="Helvetica"/>
                <a:ea typeface="+mn-ea"/>
                <a:cs typeface="Helvetica"/>
              </a:rPr>
              <a:t>and </a:t>
            </a:r>
            <a:r>
              <a:rPr kumimoji="0" lang="en-US" sz="1200" b="1" i="0" u="none" strike="noStrike" kern="1200" cap="none" spc="0" normalizeH="0" baseline="0" noProof="0" dirty="0" smtClean="0">
                <a:ln>
                  <a:noFill/>
                </a:ln>
                <a:solidFill>
                  <a:schemeClr val="tx1"/>
                </a:solidFill>
                <a:effectLst/>
                <a:uLnTx/>
                <a:uFillTx/>
                <a:latin typeface="Helvetica"/>
                <a:ea typeface="+mn-ea"/>
                <a:cs typeface="Helvetica"/>
              </a:rPr>
              <a:t>diverse hybrid portfolio</a:t>
            </a:r>
            <a:br>
              <a:rPr kumimoji="0" lang="en-US" sz="1200" b="1" i="0" u="none" strike="noStrike" kern="1200" cap="none" spc="0" normalizeH="0" baseline="0" noProof="0" dirty="0" smtClean="0">
                <a:ln>
                  <a:noFill/>
                </a:ln>
                <a:solidFill>
                  <a:schemeClr val="tx1"/>
                </a:solidFill>
                <a:effectLst/>
                <a:uLnTx/>
                <a:uFillTx/>
                <a:latin typeface="Helvetica"/>
                <a:ea typeface="+mn-ea"/>
                <a:cs typeface="Helvetica"/>
              </a:rPr>
            </a:br>
            <a:r>
              <a:rPr kumimoji="0" lang="en-US" altLang="zh-CN" sz="1200" b="1" i="0" u="none" strike="noStrike" kern="1200" cap="none" spc="0" normalizeH="0" baseline="0" noProof="0" dirty="0" smtClean="0">
                <a:ln>
                  <a:noFill/>
                </a:ln>
                <a:solidFill>
                  <a:schemeClr val="tx1"/>
                </a:solidFill>
                <a:effectLst/>
                <a:uLnTx/>
                <a:uFillTx/>
                <a:latin typeface="Helvetica"/>
                <a:ea typeface="+mn-ea"/>
                <a:cs typeface="Helvetica"/>
              </a:rPr>
              <a:t>—</a:t>
            </a:r>
            <a:r>
              <a:rPr kumimoji="0" lang="en-US" altLang="zh-CN" sz="1200" b="1" i="0" u="none" strike="noStrike" kern="1200" cap="none" spc="0" normalizeH="0" noProof="0" dirty="0" smtClean="0">
                <a:ln>
                  <a:noFill/>
                </a:ln>
                <a:solidFill>
                  <a:schemeClr val="tx1"/>
                </a:solidFill>
                <a:effectLst/>
                <a:uLnTx/>
                <a:uFillTx/>
                <a:latin typeface="Helvetica"/>
                <a:ea typeface="+mn-ea"/>
                <a:cs typeface="Helvetica"/>
              </a:rPr>
              <a:t> </a:t>
            </a:r>
            <a:r>
              <a:rPr kumimoji="0" lang="zh-CN" altLang="en-US" sz="1200" i="0" u="none" strike="noStrike" kern="1200" cap="none" spc="0" normalizeH="0" noProof="0" dirty="0" smtClean="0">
                <a:ln>
                  <a:noFill/>
                </a:ln>
                <a:solidFill>
                  <a:schemeClr val="tx1"/>
                </a:solidFill>
                <a:effectLst/>
                <a:uLnTx/>
                <a:uFillTx/>
                <a:latin typeface="Helvetica"/>
                <a:ea typeface="+mn-ea"/>
                <a:cs typeface="Helvetica"/>
              </a:rPr>
              <a:t>高粱</a:t>
            </a:r>
            <a:r>
              <a:rPr kumimoji="0" lang="zh-CN" altLang="en-US" sz="1200" b="1" i="0" u="none" strike="noStrike" kern="1200" cap="none" spc="0" normalizeH="0" noProof="0" dirty="0" smtClean="0">
                <a:ln>
                  <a:noFill/>
                </a:ln>
                <a:solidFill>
                  <a:schemeClr val="tx1"/>
                </a:solidFill>
                <a:effectLst/>
                <a:uLnTx/>
                <a:uFillTx/>
                <a:latin typeface="Helvetica"/>
                <a:ea typeface="+mn-ea"/>
                <a:cs typeface="Helvetica"/>
              </a:rPr>
              <a:t>种植季长，可选杂交品种多。</a:t>
            </a:r>
            <a:endParaRPr kumimoji="0" lang="en-US" sz="1200" b="1" i="0" u="none" strike="noStrike" kern="1200" cap="none" spc="0" normalizeH="0" baseline="0" noProof="0" dirty="0" smtClean="0">
              <a:ln>
                <a:noFill/>
              </a:ln>
              <a:solidFill>
                <a:schemeClr val="tx1"/>
              </a:solidFill>
              <a:effectLst/>
              <a:uLnTx/>
              <a:uFillTx/>
              <a:latin typeface="Helvetica"/>
              <a:ea typeface="+mn-ea"/>
              <a:cs typeface="Helvetica"/>
            </a:endParaRPr>
          </a:p>
          <a:p>
            <a:pPr marL="0" marR="0" lvl="0" indent="0"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Helvetica"/>
                <a:ea typeface="+mn-ea"/>
                <a:cs typeface="Helvetica"/>
              </a:rPr>
              <a:t> Dormancy traits allowing the plant to tolerate stressful conditions. </a:t>
            </a:r>
            <a:br>
              <a:rPr kumimoji="0" lang="en-US" sz="1200" b="0" i="0" u="none" strike="noStrike" kern="1200" cap="none" spc="0" normalizeH="0" baseline="0" noProof="0" dirty="0" smtClean="0">
                <a:ln>
                  <a:noFill/>
                </a:ln>
                <a:solidFill>
                  <a:schemeClr val="tx1"/>
                </a:solidFill>
                <a:effectLst/>
                <a:uLnTx/>
                <a:uFillTx/>
                <a:latin typeface="Helvetica"/>
                <a:ea typeface="+mn-ea"/>
                <a:cs typeface="Helvetica"/>
              </a:rPr>
            </a:br>
            <a:r>
              <a:rPr kumimoji="0" lang="en-US" altLang="zh-CN" sz="1200" b="0" i="0" u="none" strike="noStrike" kern="1200" cap="none" spc="0" normalizeH="0" baseline="0" noProof="0" dirty="0" smtClean="0">
                <a:ln>
                  <a:noFill/>
                </a:ln>
                <a:solidFill>
                  <a:schemeClr val="tx1"/>
                </a:solidFill>
                <a:effectLst/>
                <a:uLnTx/>
                <a:uFillTx/>
                <a:latin typeface="Helvetica"/>
                <a:ea typeface="+mn-ea"/>
                <a:cs typeface="Helvetica"/>
              </a:rPr>
              <a:t>—</a:t>
            </a:r>
            <a:r>
              <a:rPr kumimoji="0" lang="en-US" altLang="zh-CN" sz="1200" b="0" i="0" u="none" strike="noStrike" kern="1200" cap="none" spc="0" normalizeH="0" noProof="0" dirty="0" smtClean="0">
                <a:ln>
                  <a:noFill/>
                </a:ln>
                <a:solidFill>
                  <a:schemeClr val="tx1"/>
                </a:solidFill>
                <a:effectLst/>
                <a:uLnTx/>
                <a:uFillTx/>
                <a:latin typeface="Helvetica"/>
                <a:ea typeface="+mn-ea"/>
                <a:cs typeface="Helvetica"/>
              </a:rPr>
              <a:t> </a:t>
            </a:r>
            <a:r>
              <a:rPr kumimoji="0" lang="zh-CN" altLang="en-US" sz="1200" b="0" i="0" u="none" strike="noStrike" kern="1200" cap="none" spc="0" normalizeH="0" noProof="0" dirty="0" smtClean="0">
                <a:ln>
                  <a:noFill/>
                </a:ln>
                <a:solidFill>
                  <a:schemeClr val="tx1"/>
                </a:solidFill>
                <a:effectLst/>
                <a:uLnTx/>
                <a:uFillTx/>
                <a:latin typeface="Helvetica"/>
                <a:ea typeface="+mn-ea"/>
                <a:cs typeface="Helvetica"/>
              </a:rPr>
              <a:t>冬眠的品性使植物可以经受严酷环境考验。</a:t>
            </a:r>
            <a:endParaRPr kumimoji="0" lang="en-US" sz="1200" b="0" i="0" u="none" strike="noStrike" kern="1200" cap="none" spc="0" normalizeH="0" baseline="0" noProof="0" dirty="0" smtClean="0">
              <a:ln>
                <a:noFill/>
              </a:ln>
              <a:solidFill>
                <a:schemeClr val="tx1"/>
              </a:solidFill>
              <a:effectLst/>
              <a:uLnTx/>
              <a:uFillTx/>
              <a:latin typeface="Helvetica"/>
              <a:ea typeface="+mn-ea"/>
              <a:cs typeface="Helvetica"/>
            </a:endParaRPr>
          </a:p>
          <a:p>
            <a:pPr marL="0" marR="0" lvl="0" indent="0"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Helvetica"/>
                <a:ea typeface="+mn-ea"/>
                <a:cs typeface="Helvetica"/>
              </a:rPr>
              <a:t> Smaller leaf pores reduce transpiration</a:t>
            </a:r>
            <a:br>
              <a:rPr kumimoji="0" lang="en-US" sz="1200" b="0" i="0" u="none" strike="noStrike" kern="1200" cap="none" spc="0" normalizeH="0" baseline="0" noProof="0" dirty="0" smtClean="0">
                <a:ln>
                  <a:noFill/>
                </a:ln>
                <a:solidFill>
                  <a:schemeClr val="tx1"/>
                </a:solidFill>
                <a:effectLst/>
                <a:uLnTx/>
                <a:uFillTx/>
                <a:latin typeface="Helvetica"/>
                <a:ea typeface="+mn-ea"/>
                <a:cs typeface="Helvetica"/>
              </a:rPr>
            </a:br>
            <a:r>
              <a:rPr kumimoji="0" lang="en-US" sz="1200" b="0" i="0" u="none" strike="noStrike" kern="1200" cap="none" spc="0" normalizeH="0" baseline="0" noProof="0" dirty="0" smtClean="0">
                <a:ln>
                  <a:noFill/>
                </a:ln>
                <a:solidFill>
                  <a:schemeClr val="tx1"/>
                </a:solidFill>
                <a:effectLst/>
                <a:uLnTx/>
                <a:uFillTx/>
                <a:latin typeface="Helvetica"/>
                <a:ea typeface="+mn-ea"/>
                <a:cs typeface="Helvetica"/>
              </a:rPr>
              <a:t> </a:t>
            </a:r>
            <a:r>
              <a:rPr lang="en-US" altLang="zh-CN" sz="1200" dirty="0" smtClean="0">
                <a:latin typeface="Helvetica"/>
                <a:cs typeface="Helvetica"/>
              </a:rPr>
              <a:t>— </a:t>
            </a:r>
            <a:r>
              <a:rPr lang="zh-CN" altLang="en-US" sz="1200" dirty="0" smtClean="0">
                <a:latin typeface="Helvetica"/>
                <a:cs typeface="Helvetica"/>
              </a:rPr>
              <a:t>更小的叶面气孔减少水分蒸发。</a:t>
            </a:r>
            <a:endParaRPr kumimoji="0" lang="en-US" sz="1200" b="0" i="0" u="none" strike="noStrike" kern="1200" cap="none" spc="0" normalizeH="0" baseline="0" noProof="0" dirty="0" smtClean="0">
              <a:ln>
                <a:noFill/>
              </a:ln>
              <a:solidFill>
                <a:schemeClr val="tx1"/>
              </a:solidFill>
              <a:effectLst/>
              <a:uLnTx/>
              <a:uFillTx/>
              <a:latin typeface="Helvetica"/>
              <a:ea typeface="+mn-ea"/>
              <a:cs typeface="Helvetica"/>
            </a:endParaRPr>
          </a:p>
          <a:p>
            <a:pPr marL="0" marR="0" lvl="0" indent="0" algn="l" defTabSz="457200" rtl="0" eaLnBrk="1" fontAlgn="auto" latinLnBrk="0" hangingPunct="1">
              <a:lnSpc>
                <a:spcPct val="100000"/>
              </a:lnSpc>
              <a:spcBef>
                <a:spcPct val="20000"/>
              </a:spcBef>
              <a:spcAft>
                <a:spcPts val="0"/>
              </a:spcAft>
              <a:buClrTx/>
              <a:buSzTx/>
              <a:buFont typeface="Arial" pitchFamily="34" charset="0"/>
              <a:buChar char="•"/>
              <a:tabLst/>
              <a:defRPr/>
            </a:pPr>
            <a:r>
              <a:rPr lang="en-US" sz="1200" dirty="0" smtClean="0">
                <a:latin typeface="Helvetica"/>
                <a:cs typeface="Helvetica"/>
              </a:rPr>
              <a:t> Extensive root system</a:t>
            </a:r>
            <a:br>
              <a:rPr lang="en-US" sz="1200" dirty="0" smtClean="0">
                <a:latin typeface="Helvetica"/>
                <a:cs typeface="Helvetica"/>
              </a:rPr>
            </a:br>
            <a:r>
              <a:rPr lang="en-US" altLang="zh-CN" sz="1200" dirty="0" smtClean="0">
                <a:latin typeface="Helvetica"/>
                <a:cs typeface="Helvetica"/>
              </a:rPr>
              <a:t>—  </a:t>
            </a:r>
            <a:r>
              <a:rPr lang="zh-CN" altLang="en-US" sz="1200" dirty="0" smtClean="0">
                <a:latin typeface="Helvetica"/>
                <a:cs typeface="Helvetica"/>
              </a:rPr>
              <a:t>强大的根系。</a:t>
            </a:r>
            <a:endParaRPr kumimoji="0" lang="en-US" sz="1200" b="0" i="0" u="none" strike="noStrike" kern="1200" cap="none" spc="0" normalizeH="0" baseline="0" noProof="0" dirty="0" smtClean="0">
              <a:ln>
                <a:noFill/>
              </a:ln>
              <a:solidFill>
                <a:schemeClr val="tx1"/>
              </a:solidFill>
              <a:effectLst/>
              <a:uLnTx/>
              <a:uFillTx/>
              <a:latin typeface="Helvetica"/>
              <a:ea typeface="+mn-ea"/>
              <a:cs typeface="Helvetica"/>
            </a:endParaRPr>
          </a:p>
        </p:txBody>
      </p:sp>
      <p:sp>
        <p:nvSpPr>
          <p:cNvPr id="3" name="Title 3"/>
          <p:cNvSpPr>
            <a:spLocks noGrp="1"/>
          </p:cNvSpPr>
          <p:nvPr>
            <p:ph type="title"/>
          </p:nvPr>
        </p:nvSpPr>
        <p:spPr>
          <a:xfrm>
            <a:off x="1754954" y="300281"/>
            <a:ext cx="5708134" cy="1094703"/>
          </a:xfrm>
        </p:spPr>
        <p:txBody>
          <a:bodyPr>
            <a:noAutofit/>
          </a:bodyPr>
          <a:lstStyle/>
          <a:p>
            <a:r>
              <a:rPr lang="en-US" sz="2800" dirty="0" smtClean="0"/>
              <a:t>Sorghum Increase – Water, Weather, </a:t>
            </a:r>
            <a:r>
              <a:rPr lang="en-US" sz="2800" smtClean="0"/>
              <a:t>and W</a:t>
            </a:r>
            <a:r>
              <a:rPr lang="en-US" altLang="zh-CN" sz="2800" smtClean="0"/>
              <a:t>eeds</a:t>
            </a:r>
            <a:r>
              <a:rPr lang="en-US" sz="2800" dirty="0" smtClean="0"/>
              <a:t/>
            </a:r>
            <a:br>
              <a:rPr lang="en-US" sz="2800" dirty="0" smtClean="0"/>
            </a:br>
            <a:r>
              <a:rPr lang="zh-CN" altLang="en-US" sz="2800" dirty="0" smtClean="0"/>
              <a:t>高粱种植增加</a:t>
            </a:r>
            <a:r>
              <a:rPr lang="en-US" altLang="zh-CN" sz="2800" dirty="0" smtClean="0"/>
              <a:t>—</a:t>
            </a:r>
            <a:r>
              <a:rPr lang="zh-CN" altLang="en-US" sz="2800" dirty="0" smtClean="0"/>
              <a:t>水、天气和杂草</a:t>
            </a:r>
            <a:endParaRPr lang="en-US" sz="2800" dirty="0"/>
          </a:p>
        </p:txBody>
      </p:sp>
      <p:pic>
        <p:nvPicPr>
          <p:cNvPr id="21506" name="Picture 2" descr="water-h6z7.jpg (1738334 Byte) water waves picture"/>
          <p:cNvPicPr>
            <a:picLocks noChangeAspect="1" noChangeArrowheads="1"/>
          </p:cNvPicPr>
          <p:nvPr/>
        </p:nvPicPr>
        <p:blipFill>
          <a:blip r:embed="rId3"/>
          <a:srcRect/>
          <a:stretch>
            <a:fillRect/>
          </a:stretch>
        </p:blipFill>
        <p:spPr bwMode="auto">
          <a:xfrm>
            <a:off x="7233557" y="127516"/>
            <a:ext cx="1714500" cy="1114425"/>
          </a:xfrm>
          <a:prstGeom prst="rect">
            <a:avLst/>
          </a:prstGeom>
          <a:noFill/>
        </p:spPr>
      </p:pic>
      <p:pic>
        <p:nvPicPr>
          <p:cNvPr id="5" name="Picture 2"/>
          <p:cNvPicPr>
            <a:picLocks noChangeAspect="1" noChangeArrowheads="1"/>
          </p:cNvPicPr>
          <p:nvPr/>
        </p:nvPicPr>
        <p:blipFill>
          <a:blip r:embed="rId4" cstate="print"/>
          <a:srcRect/>
          <a:stretch>
            <a:fillRect/>
          </a:stretch>
        </p:blipFill>
        <p:spPr bwMode="auto">
          <a:xfrm>
            <a:off x="3444240" y="1416250"/>
            <a:ext cx="5699760" cy="3886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0"/>
          <p:cNvSpPr>
            <a:spLocks noGrp="1"/>
          </p:cNvSpPr>
          <p:nvPr>
            <p:ph type="title"/>
          </p:nvPr>
        </p:nvSpPr>
        <p:spPr>
          <a:xfrm>
            <a:off x="1781136" y="208244"/>
            <a:ext cx="7362863" cy="680225"/>
          </a:xfrm>
        </p:spPr>
        <p:txBody>
          <a:bodyPr>
            <a:noAutofit/>
          </a:bodyPr>
          <a:lstStyle/>
          <a:p>
            <a:r>
              <a:rPr lang="en-US" sz="2800" dirty="0" smtClean="0"/>
              <a:t>USA Industry Basics – Production Metrics</a:t>
            </a:r>
            <a:br>
              <a:rPr lang="en-US" sz="2800" dirty="0" smtClean="0"/>
            </a:br>
            <a:r>
              <a:rPr lang="zh-CN" altLang="en-US" sz="2800" dirty="0" smtClean="0"/>
              <a:t>美国产业基本情况 </a:t>
            </a:r>
            <a:r>
              <a:rPr lang="en-US" altLang="zh-CN" sz="2800" dirty="0" smtClean="0"/>
              <a:t>— </a:t>
            </a:r>
            <a:r>
              <a:rPr lang="zh-CN" altLang="en-US" sz="2800" dirty="0" smtClean="0"/>
              <a:t>产量</a:t>
            </a:r>
            <a:endParaRPr lang="en-US" sz="2800" dirty="0"/>
          </a:p>
        </p:txBody>
      </p:sp>
      <p:pic>
        <p:nvPicPr>
          <p:cNvPr id="6146" name="Picture 2"/>
          <p:cNvPicPr>
            <a:picLocks noChangeAspect="1" noChangeArrowheads="1"/>
          </p:cNvPicPr>
          <p:nvPr/>
        </p:nvPicPr>
        <p:blipFill>
          <a:blip r:embed="rId3"/>
          <a:srcRect/>
          <a:stretch>
            <a:fillRect/>
          </a:stretch>
        </p:blipFill>
        <p:spPr bwMode="auto">
          <a:xfrm>
            <a:off x="-1" y="814039"/>
            <a:ext cx="9144000" cy="5074296"/>
          </a:xfrm>
          <a:prstGeom prst="rect">
            <a:avLst/>
          </a:prstGeom>
          <a:noFill/>
          <a:ln w="9525">
            <a:noFill/>
            <a:miter lim="800000"/>
            <a:headEnd/>
            <a:tailEnd/>
          </a:ln>
        </p:spPr>
      </p:pic>
      <p:sp>
        <p:nvSpPr>
          <p:cNvPr id="8" name="5-Point Star 7"/>
          <p:cNvSpPr/>
          <p:nvPr/>
        </p:nvSpPr>
        <p:spPr>
          <a:xfrm>
            <a:off x="1580414" y="1455990"/>
            <a:ext cx="200722" cy="178419"/>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9" name="5-Point Star 8"/>
          <p:cNvSpPr/>
          <p:nvPr/>
        </p:nvSpPr>
        <p:spPr>
          <a:xfrm>
            <a:off x="4493410" y="1455991"/>
            <a:ext cx="200722" cy="178419"/>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 name="5-Point Star 9"/>
          <p:cNvSpPr/>
          <p:nvPr/>
        </p:nvSpPr>
        <p:spPr>
          <a:xfrm>
            <a:off x="7566776" y="1455990"/>
            <a:ext cx="200722" cy="178419"/>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TextBox 6"/>
          <p:cNvSpPr txBox="1"/>
          <p:nvPr/>
        </p:nvSpPr>
        <p:spPr>
          <a:xfrm>
            <a:off x="478642" y="3189762"/>
            <a:ext cx="2349795" cy="646331"/>
          </a:xfrm>
          <a:prstGeom prst="rect">
            <a:avLst/>
          </a:prstGeom>
          <a:noFill/>
        </p:spPr>
        <p:txBody>
          <a:bodyPr wrap="square" rtlCol="0">
            <a:spAutoFit/>
          </a:bodyPr>
          <a:lstStyle/>
          <a:p>
            <a:pPr algn="ctr"/>
            <a:r>
              <a:rPr lang="en-US" altLang="zh-CN" dirty="0" smtClean="0"/>
              <a:t>2013</a:t>
            </a:r>
            <a:r>
              <a:rPr lang="zh-CN" altLang="en-US" dirty="0" smtClean="0"/>
              <a:t>年</a:t>
            </a:r>
            <a:r>
              <a:rPr lang="en-US" altLang="zh-CN" dirty="0" smtClean="0"/>
              <a:t>810</a:t>
            </a:r>
            <a:r>
              <a:rPr lang="zh-CN" altLang="en-US" dirty="0" smtClean="0"/>
              <a:t>万英亩</a:t>
            </a:r>
            <a:r>
              <a:rPr lang="en-US" altLang="zh-CN" dirty="0" smtClean="0"/>
              <a:t/>
            </a:r>
            <a:br>
              <a:rPr lang="en-US" altLang="zh-CN" dirty="0" smtClean="0"/>
            </a:br>
            <a:r>
              <a:rPr lang="zh-CN" altLang="en-US" dirty="0" smtClean="0"/>
              <a:t>种植面积</a:t>
            </a:r>
            <a:endParaRPr lang="zh-CN" altLang="en-US" dirty="0"/>
          </a:p>
        </p:txBody>
      </p:sp>
      <p:sp>
        <p:nvSpPr>
          <p:cNvPr id="11" name="TextBox 10"/>
          <p:cNvSpPr txBox="1"/>
          <p:nvPr/>
        </p:nvSpPr>
        <p:spPr>
          <a:xfrm>
            <a:off x="3519234" y="3125964"/>
            <a:ext cx="2349795" cy="646331"/>
          </a:xfrm>
          <a:prstGeom prst="rect">
            <a:avLst/>
          </a:prstGeom>
          <a:noFill/>
        </p:spPr>
        <p:txBody>
          <a:bodyPr wrap="square" rtlCol="0">
            <a:spAutoFit/>
          </a:bodyPr>
          <a:lstStyle/>
          <a:p>
            <a:pPr algn="ctr"/>
            <a:r>
              <a:rPr lang="en-US" altLang="zh-CN" dirty="0" smtClean="0"/>
              <a:t>2013</a:t>
            </a:r>
            <a:r>
              <a:rPr lang="zh-CN" altLang="en-US" dirty="0" smtClean="0"/>
              <a:t>年</a:t>
            </a:r>
            <a:r>
              <a:rPr lang="en-US" altLang="zh-CN" dirty="0" smtClean="0"/>
              <a:t>650</a:t>
            </a:r>
            <a:r>
              <a:rPr lang="zh-CN" altLang="en-US" dirty="0" smtClean="0"/>
              <a:t>万英亩</a:t>
            </a:r>
            <a:r>
              <a:rPr lang="en-US" altLang="zh-CN" dirty="0" smtClean="0"/>
              <a:t/>
            </a:r>
            <a:br>
              <a:rPr lang="en-US" altLang="zh-CN" dirty="0" smtClean="0"/>
            </a:br>
            <a:r>
              <a:rPr lang="zh-CN" altLang="en-US" dirty="0" smtClean="0"/>
              <a:t>收获面积</a:t>
            </a:r>
            <a:endParaRPr lang="zh-CN" altLang="en-US" dirty="0"/>
          </a:p>
        </p:txBody>
      </p:sp>
      <p:sp>
        <p:nvSpPr>
          <p:cNvPr id="12" name="TextBox 11"/>
          <p:cNvSpPr txBox="1"/>
          <p:nvPr/>
        </p:nvSpPr>
        <p:spPr>
          <a:xfrm>
            <a:off x="6546528" y="1367962"/>
            <a:ext cx="2349795" cy="646331"/>
          </a:xfrm>
          <a:prstGeom prst="rect">
            <a:avLst/>
          </a:prstGeom>
          <a:noFill/>
        </p:spPr>
        <p:txBody>
          <a:bodyPr wrap="square" rtlCol="0">
            <a:spAutoFit/>
          </a:bodyPr>
          <a:lstStyle/>
          <a:p>
            <a:pPr algn="ctr"/>
            <a:r>
              <a:rPr lang="en-US" altLang="zh-CN" dirty="0" smtClean="0"/>
              <a:t>2013</a:t>
            </a:r>
            <a:r>
              <a:rPr lang="zh-CN" altLang="en-US" dirty="0" smtClean="0"/>
              <a:t>年美国产量</a:t>
            </a:r>
            <a:r>
              <a:rPr lang="en-US" altLang="zh-CN" dirty="0" smtClean="0"/>
              <a:t/>
            </a:r>
            <a:br>
              <a:rPr lang="en-US" altLang="zh-CN" dirty="0" smtClean="0"/>
            </a:br>
            <a:r>
              <a:rPr lang="en-US" altLang="zh-CN" dirty="0" smtClean="0"/>
              <a:t>3.89</a:t>
            </a:r>
            <a:r>
              <a:rPr lang="zh-CN" altLang="en-US" dirty="0" smtClean="0"/>
              <a:t>亿蒲式耳</a:t>
            </a:r>
            <a:endParaRPr lang="zh-CN" altLang="en-US" dirty="0"/>
          </a:p>
        </p:txBody>
      </p:sp>
    </p:spTree>
    <p:extLst>
      <p:ext uri="{BB962C8B-B14F-4D97-AF65-F5344CB8AC3E}">
        <p14:creationId xmlns:p14="http://schemas.microsoft.com/office/powerpoint/2010/main" xmlns="" val="2104972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nvGraphicFramePr>
        <p:xfrm>
          <a:off x="1915063" y="671513"/>
          <a:ext cx="6814599" cy="6467476"/>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0"/>
          <p:cNvSpPr>
            <a:spLocks noGrp="1"/>
          </p:cNvSpPr>
          <p:nvPr>
            <p:ph type="title"/>
          </p:nvPr>
        </p:nvSpPr>
        <p:spPr>
          <a:xfrm>
            <a:off x="2032544" y="240143"/>
            <a:ext cx="6430944" cy="818924"/>
          </a:xfrm>
        </p:spPr>
        <p:txBody>
          <a:bodyPr>
            <a:noAutofit/>
          </a:bodyPr>
          <a:lstStyle/>
          <a:p>
            <a:r>
              <a:rPr lang="en-US" sz="3200" dirty="0" smtClean="0"/>
              <a:t>USA Industry Basics – Usage</a:t>
            </a:r>
            <a:br>
              <a:rPr lang="en-US" sz="3200" dirty="0" smtClean="0"/>
            </a:br>
            <a:r>
              <a:rPr lang="zh-CN" altLang="en-US" sz="3200" dirty="0" smtClean="0"/>
              <a:t>美国产业基本情况</a:t>
            </a:r>
            <a:r>
              <a:rPr lang="en-US" altLang="zh-CN" sz="3200" dirty="0" smtClean="0"/>
              <a:t>— </a:t>
            </a:r>
            <a:r>
              <a:rPr lang="zh-CN" altLang="en-US" sz="3200" dirty="0" smtClean="0"/>
              <a:t>用途</a:t>
            </a:r>
            <a:endParaRPr lang="en-US" sz="3200" dirty="0"/>
          </a:p>
        </p:txBody>
      </p:sp>
      <p:sp>
        <p:nvSpPr>
          <p:cNvPr id="7" name="TextBox 6"/>
          <p:cNvSpPr txBox="1"/>
          <p:nvPr/>
        </p:nvSpPr>
        <p:spPr>
          <a:xfrm>
            <a:off x="293914" y="5815242"/>
            <a:ext cx="684803" cy="215444"/>
          </a:xfrm>
          <a:prstGeom prst="rect">
            <a:avLst/>
          </a:prstGeom>
          <a:noFill/>
        </p:spPr>
        <p:txBody>
          <a:bodyPr wrap="none" rtlCol="0">
            <a:spAutoFit/>
          </a:bodyPr>
          <a:lstStyle/>
          <a:p>
            <a:r>
              <a:rPr lang="en-US" sz="800" dirty="0" smtClean="0"/>
              <a:t>USDA, NASS</a:t>
            </a:r>
            <a:endParaRPr lang="en-US" sz="800" dirty="0"/>
          </a:p>
        </p:txBody>
      </p:sp>
      <p:pic>
        <p:nvPicPr>
          <p:cNvPr id="4098" name="Picture 2"/>
          <p:cNvPicPr>
            <a:picLocks noChangeAspect="1" noChangeArrowheads="1"/>
          </p:cNvPicPr>
          <p:nvPr/>
        </p:nvPicPr>
        <p:blipFill>
          <a:blip r:embed="rId4"/>
          <a:srcRect/>
          <a:stretch>
            <a:fillRect/>
          </a:stretch>
        </p:blipFill>
        <p:spPr bwMode="auto">
          <a:xfrm>
            <a:off x="1915063" y="940479"/>
            <a:ext cx="5972893" cy="5090207"/>
          </a:xfrm>
          <a:prstGeom prst="rect">
            <a:avLst/>
          </a:prstGeom>
          <a:noFill/>
          <a:ln w="9525">
            <a:noFill/>
            <a:miter lim="800000"/>
            <a:headEnd/>
            <a:tailEnd/>
          </a:ln>
        </p:spPr>
      </p:pic>
      <p:sp>
        <p:nvSpPr>
          <p:cNvPr id="6" name="Curved Down Arrow 5"/>
          <p:cNvSpPr/>
          <p:nvPr/>
        </p:nvSpPr>
        <p:spPr>
          <a:xfrm>
            <a:off x="7355393" y="1868993"/>
            <a:ext cx="1374269" cy="763675"/>
          </a:xfrm>
          <a:prstGeom prst="curvedDownArrow">
            <a:avLst>
              <a:gd name="adj1" fmla="val 25000"/>
              <a:gd name="adj2" fmla="val 89977"/>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1420570" y="1360967"/>
            <a:ext cx="1223947" cy="646331"/>
          </a:xfrm>
          <a:prstGeom prst="rect">
            <a:avLst/>
          </a:prstGeom>
          <a:noFill/>
        </p:spPr>
        <p:txBody>
          <a:bodyPr wrap="square" rtlCol="0">
            <a:spAutoFit/>
          </a:bodyPr>
          <a:lstStyle/>
          <a:p>
            <a:r>
              <a:rPr lang="en-US" altLang="zh-CN" dirty="0" smtClean="0"/>
              <a:t>31%</a:t>
            </a:r>
            <a:r>
              <a:rPr lang="zh-CN" altLang="en-US" dirty="0" smtClean="0"/>
              <a:t>用于燃料乙醇</a:t>
            </a:r>
            <a:endParaRPr lang="zh-CN" altLang="en-US" dirty="0"/>
          </a:p>
        </p:txBody>
      </p:sp>
      <p:sp>
        <p:nvSpPr>
          <p:cNvPr id="10" name="TextBox 9"/>
          <p:cNvSpPr txBox="1"/>
          <p:nvPr/>
        </p:nvSpPr>
        <p:spPr>
          <a:xfrm>
            <a:off x="1734310" y="4316819"/>
            <a:ext cx="1223947" cy="923330"/>
          </a:xfrm>
          <a:prstGeom prst="rect">
            <a:avLst/>
          </a:prstGeom>
          <a:noFill/>
        </p:spPr>
        <p:txBody>
          <a:bodyPr wrap="square" rtlCol="0">
            <a:spAutoFit/>
          </a:bodyPr>
          <a:lstStyle/>
          <a:p>
            <a:pPr algn="r"/>
            <a:r>
              <a:rPr lang="en-US" altLang="zh-CN" dirty="0" smtClean="0"/>
              <a:t>27%</a:t>
            </a:r>
            <a:r>
              <a:rPr lang="zh-CN" altLang="en-US" dirty="0" smtClean="0"/>
              <a:t>用于畜牧业饲料生产</a:t>
            </a:r>
            <a:endParaRPr lang="zh-CN" altLang="en-US" dirty="0"/>
          </a:p>
        </p:txBody>
      </p:sp>
      <p:sp>
        <p:nvSpPr>
          <p:cNvPr id="11" name="TextBox 10"/>
          <p:cNvSpPr txBox="1"/>
          <p:nvPr/>
        </p:nvSpPr>
        <p:spPr>
          <a:xfrm>
            <a:off x="6970663" y="1059067"/>
            <a:ext cx="949192" cy="646331"/>
          </a:xfrm>
          <a:prstGeom prst="rect">
            <a:avLst/>
          </a:prstGeom>
          <a:noFill/>
        </p:spPr>
        <p:txBody>
          <a:bodyPr wrap="square" rtlCol="0">
            <a:spAutoFit/>
          </a:bodyPr>
          <a:lstStyle/>
          <a:p>
            <a:r>
              <a:rPr lang="en-US" altLang="zh-CN" dirty="0" smtClean="0"/>
              <a:t>40%</a:t>
            </a:r>
            <a:r>
              <a:rPr lang="zh-CN" altLang="en-US" dirty="0" smtClean="0"/>
              <a:t>用于出口</a:t>
            </a:r>
            <a:endParaRPr lang="zh-CN" altLang="en-US" dirty="0"/>
          </a:p>
        </p:txBody>
      </p:sp>
      <p:sp>
        <p:nvSpPr>
          <p:cNvPr id="12" name="TextBox 11"/>
          <p:cNvSpPr txBox="1"/>
          <p:nvPr/>
        </p:nvSpPr>
        <p:spPr>
          <a:xfrm>
            <a:off x="7597658" y="5055212"/>
            <a:ext cx="1132003" cy="646331"/>
          </a:xfrm>
          <a:prstGeom prst="rect">
            <a:avLst/>
          </a:prstGeom>
          <a:noFill/>
        </p:spPr>
        <p:txBody>
          <a:bodyPr wrap="square" rtlCol="0">
            <a:spAutoFit/>
          </a:bodyPr>
          <a:lstStyle/>
          <a:p>
            <a:r>
              <a:rPr lang="en-US" altLang="zh-CN" dirty="0" smtClean="0"/>
              <a:t>2%</a:t>
            </a:r>
            <a:r>
              <a:rPr lang="zh-CN" altLang="en-US" dirty="0" smtClean="0"/>
              <a:t>用于食品生产</a:t>
            </a:r>
            <a:endParaRPr lang="zh-CN" altLang="en-US" dirty="0"/>
          </a:p>
        </p:txBody>
      </p:sp>
    </p:spTree>
    <p:extLst>
      <p:ext uri="{BB962C8B-B14F-4D97-AF65-F5344CB8AC3E}">
        <p14:creationId xmlns:p14="http://schemas.microsoft.com/office/powerpoint/2010/main" xmlns="" val="36485384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ts4.mm.bing.net/th?id=H.4647769847955743&amp;pid=1.7&amp;w=98&amp;h=176&amp;c=7&amp;rs=1"/>
          <p:cNvPicPr>
            <a:picLocks noChangeAspect="1" noChangeArrowheads="1"/>
          </p:cNvPicPr>
          <p:nvPr/>
        </p:nvPicPr>
        <p:blipFill>
          <a:blip r:embed="rId2" cstate="print"/>
          <a:srcRect/>
          <a:stretch>
            <a:fillRect/>
          </a:stretch>
        </p:blipFill>
        <p:spPr bwMode="auto">
          <a:xfrm>
            <a:off x="7811243" y="0"/>
            <a:ext cx="989370" cy="1776829"/>
          </a:xfrm>
          <a:prstGeom prst="rect">
            <a:avLst/>
          </a:prstGeom>
          <a:noFill/>
        </p:spPr>
      </p:pic>
      <p:pic>
        <p:nvPicPr>
          <p:cNvPr id="4" name="Picture 12" descr="http://www.harvesterbrewing.com/_/rsrc/1331315336566/our-beer/Dark-Ale-Label-for-Web.jpg"/>
          <p:cNvPicPr>
            <a:picLocks noChangeAspect="1" noChangeArrowheads="1"/>
          </p:cNvPicPr>
          <p:nvPr/>
        </p:nvPicPr>
        <p:blipFill>
          <a:blip r:embed="rId3" cstate="print"/>
          <a:srcRect/>
          <a:stretch>
            <a:fillRect/>
          </a:stretch>
        </p:blipFill>
        <p:spPr bwMode="auto">
          <a:xfrm>
            <a:off x="4683651" y="2897777"/>
            <a:ext cx="1645920" cy="1293223"/>
          </a:xfrm>
          <a:prstGeom prst="rect">
            <a:avLst/>
          </a:prstGeom>
          <a:noFill/>
        </p:spPr>
      </p:pic>
      <p:pic>
        <p:nvPicPr>
          <p:cNvPr id="5" name="Picture 6" descr="GF All Purpose Baking Flour"/>
          <p:cNvPicPr>
            <a:picLocks noChangeAspect="1" noChangeArrowheads="1"/>
          </p:cNvPicPr>
          <p:nvPr/>
        </p:nvPicPr>
        <p:blipFill>
          <a:blip r:embed="rId4" cstate="print"/>
          <a:srcRect l="21943" t="5486" r="21943" b="5486"/>
          <a:stretch>
            <a:fillRect/>
          </a:stretch>
        </p:blipFill>
        <p:spPr bwMode="auto">
          <a:xfrm>
            <a:off x="7067630" y="602214"/>
            <a:ext cx="972213" cy="1542422"/>
          </a:xfrm>
          <a:prstGeom prst="rect">
            <a:avLst/>
          </a:prstGeom>
          <a:noFill/>
        </p:spPr>
      </p:pic>
      <p:pic>
        <p:nvPicPr>
          <p:cNvPr id="6" name="Picture 6" descr="http://www.crunchmaster.com/images/products/product-details/7grain02.png"/>
          <p:cNvPicPr>
            <a:picLocks noChangeAspect="1" noChangeArrowheads="1"/>
          </p:cNvPicPr>
          <p:nvPr/>
        </p:nvPicPr>
        <p:blipFill>
          <a:blip r:embed="rId5" cstate="print"/>
          <a:srcRect r="5071" b="21081"/>
          <a:stretch>
            <a:fillRect/>
          </a:stretch>
        </p:blipFill>
        <p:spPr bwMode="auto">
          <a:xfrm>
            <a:off x="3582898" y="773467"/>
            <a:ext cx="1654675" cy="1668780"/>
          </a:xfrm>
          <a:prstGeom prst="rect">
            <a:avLst/>
          </a:prstGeom>
          <a:noFill/>
        </p:spPr>
      </p:pic>
      <p:pic>
        <p:nvPicPr>
          <p:cNvPr id="7" name="Picture 6" descr="http://grandpas-kitchen.com/GK/pizza.jpg"/>
          <p:cNvPicPr>
            <a:picLocks noChangeAspect="1" noChangeArrowheads="1"/>
          </p:cNvPicPr>
          <p:nvPr/>
        </p:nvPicPr>
        <p:blipFill>
          <a:blip r:embed="rId6" cstate="print"/>
          <a:srcRect l="18000" r="18000"/>
          <a:stretch>
            <a:fillRect/>
          </a:stretch>
        </p:blipFill>
        <p:spPr bwMode="auto">
          <a:xfrm>
            <a:off x="1279481" y="926850"/>
            <a:ext cx="1114697" cy="1741714"/>
          </a:xfrm>
          <a:prstGeom prst="rect">
            <a:avLst/>
          </a:prstGeom>
          <a:noFill/>
        </p:spPr>
      </p:pic>
      <p:pic>
        <p:nvPicPr>
          <p:cNvPr id="8" name="Picture 14" descr="Share"/>
          <p:cNvPicPr>
            <a:picLocks noChangeAspect="1" noChangeArrowheads="1"/>
          </p:cNvPicPr>
          <p:nvPr/>
        </p:nvPicPr>
        <p:blipFill>
          <a:blip r:embed="rId7" cstate="print"/>
          <a:srcRect/>
          <a:stretch>
            <a:fillRect/>
          </a:stretch>
        </p:blipFill>
        <p:spPr bwMode="auto">
          <a:xfrm>
            <a:off x="2812411" y="802446"/>
            <a:ext cx="1188720" cy="1342190"/>
          </a:xfrm>
          <a:prstGeom prst="rect">
            <a:avLst/>
          </a:prstGeom>
          <a:noFill/>
        </p:spPr>
      </p:pic>
      <p:pic>
        <p:nvPicPr>
          <p:cNvPr id="9" name="Picture 8" descr="http://ecx.images-amazon.com/images/I/81R3nkF95sL._SL1500_.jpg"/>
          <p:cNvPicPr>
            <a:picLocks noChangeAspect="1" noChangeArrowheads="1"/>
          </p:cNvPicPr>
          <p:nvPr/>
        </p:nvPicPr>
        <p:blipFill>
          <a:blip r:embed="rId8" cstate="print"/>
          <a:srcRect/>
          <a:stretch>
            <a:fillRect/>
          </a:stretch>
        </p:blipFill>
        <p:spPr bwMode="auto">
          <a:xfrm>
            <a:off x="6270973" y="2247660"/>
            <a:ext cx="881558" cy="1300233"/>
          </a:xfrm>
          <a:prstGeom prst="rect">
            <a:avLst/>
          </a:prstGeom>
          <a:noFill/>
        </p:spPr>
      </p:pic>
      <p:pic>
        <p:nvPicPr>
          <p:cNvPr id="10" name="Picture 3" descr="http://www.skfood.com/images/IMG_9715-editedforweb.jpg"/>
          <p:cNvPicPr>
            <a:picLocks noChangeAspect="1" noChangeArrowheads="1"/>
          </p:cNvPicPr>
          <p:nvPr/>
        </p:nvPicPr>
        <p:blipFill>
          <a:blip r:embed="rId9" cstate="print"/>
          <a:srcRect l="26933" t="24280" b="6584"/>
          <a:stretch>
            <a:fillRect/>
          </a:stretch>
        </p:blipFill>
        <p:spPr bwMode="auto">
          <a:xfrm>
            <a:off x="7811243" y="4970625"/>
            <a:ext cx="1301115" cy="997205"/>
          </a:xfrm>
          <a:prstGeom prst="rect">
            <a:avLst/>
          </a:prstGeom>
          <a:noFill/>
          <a:ln w="9525">
            <a:noFill/>
            <a:miter lim="800000"/>
            <a:headEnd/>
            <a:tailEnd/>
          </a:ln>
        </p:spPr>
      </p:pic>
      <p:pic>
        <p:nvPicPr>
          <p:cNvPr id="11" name="Picture 10" descr="http://www.rudisglutenfree.com/wp-content/themes/glutenfree/images/products/multigrain-photo.jpg"/>
          <p:cNvPicPr>
            <a:picLocks noChangeAspect="1" noChangeArrowheads="1"/>
          </p:cNvPicPr>
          <p:nvPr/>
        </p:nvPicPr>
        <p:blipFill>
          <a:blip r:embed="rId10" cstate="print"/>
          <a:srcRect/>
          <a:stretch>
            <a:fillRect/>
          </a:stretch>
        </p:blipFill>
        <p:spPr bwMode="auto">
          <a:xfrm>
            <a:off x="8229600" y="2720290"/>
            <a:ext cx="914400" cy="2114553"/>
          </a:xfrm>
          <a:prstGeom prst="rect">
            <a:avLst/>
          </a:prstGeom>
          <a:noFill/>
        </p:spPr>
      </p:pic>
      <p:pic>
        <p:nvPicPr>
          <p:cNvPr id="12" name="Picture 12" descr="Apple &amp; Cinnamon Pancake Mix"/>
          <p:cNvPicPr>
            <a:picLocks noChangeAspect="1" noChangeArrowheads="1"/>
          </p:cNvPicPr>
          <p:nvPr/>
        </p:nvPicPr>
        <p:blipFill>
          <a:blip r:embed="rId11" cstate="print"/>
          <a:srcRect l="10473" t="8396" r="10473" b="11195"/>
          <a:stretch>
            <a:fillRect/>
          </a:stretch>
        </p:blipFill>
        <p:spPr bwMode="auto">
          <a:xfrm>
            <a:off x="7134385" y="2144636"/>
            <a:ext cx="1095215" cy="1389416"/>
          </a:xfrm>
          <a:prstGeom prst="rect">
            <a:avLst/>
          </a:prstGeom>
          <a:noFill/>
        </p:spPr>
      </p:pic>
      <p:pic>
        <p:nvPicPr>
          <p:cNvPr id="13" name="Picture 14" descr="http://www.namastefoods.com/files/images/small/1795236464-HotSpicy.Boxrgb.jpg"/>
          <p:cNvPicPr>
            <a:picLocks noChangeAspect="1" noChangeArrowheads="1"/>
          </p:cNvPicPr>
          <p:nvPr/>
        </p:nvPicPr>
        <p:blipFill>
          <a:blip r:embed="rId12" cstate="print"/>
          <a:srcRect l="5647" t="3802" r="5647" b="5703"/>
          <a:stretch>
            <a:fillRect/>
          </a:stretch>
        </p:blipFill>
        <p:spPr bwMode="auto">
          <a:xfrm>
            <a:off x="2394178" y="1971390"/>
            <a:ext cx="1006722" cy="1525436"/>
          </a:xfrm>
          <a:prstGeom prst="rect">
            <a:avLst/>
          </a:prstGeom>
          <a:noFill/>
        </p:spPr>
      </p:pic>
      <p:pic>
        <p:nvPicPr>
          <p:cNvPr id="14" name="Picture 13" descr="Chocolate Chip Cookie"/>
          <p:cNvPicPr>
            <a:picLocks noChangeAspect="1" noChangeArrowheads="1"/>
          </p:cNvPicPr>
          <p:nvPr/>
        </p:nvPicPr>
        <p:blipFill>
          <a:blip r:embed="rId13" cstate="print"/>
          <a:srcRect/>
          <a:stretch>
            <a:fillRect/>
          </a:stretch>
        </p:blipFill>
        <p:spPr bwMode="auto">
          <a:xfrm>
            <a:off x="5506611" y="1545676"/>
            <a:ext cx="1645920" cy="851427"/>
          </a:xfrm>
          <a:prstGeom prst="rect">
            <a:avLst/>
          </a:prstGeom>
          <a:noFill/>
        </p:spPr>
      </p:pic>
      <p:pic>
        <p:nvPicPr>
          <p:cNvPr id="15" name="Picture 14" descr="http://www.rudisglutenfree.com/wp-content/themes/glutenfree/images/products/plain-tortillas-photo.jpg"/>
          <p:cNvPicPr>
            <a:picLocks noChangeAspect="1" noChangeArrowheads="1"/>
          </p:cNvPicPr>
          <p:nvPr/>
        </p:nvPicPr>
        <p:blipFill>
          <a:blip r:embed="rId14" cstate="print"/>
          <a:srcRect/>
          <a:stretch>
            <a:fillRect/>
          </a:stretch>
        </p:blipFill>
        <p:spPr bwMode="auto">
          <a:xfrm>
            <a:off x="6538940" y="3496826"/>
            <a:ext cx="1190889" cy="1601746"/>
          </a:xfrm>
          <a:prstGeom prst="rect">
            <a:avLst/>
          </a:prstGeom>
          <a:noFill/>
        </p:spPr>
      </p:pic>
      <p:pic>
        <p:nvPicPr>
          <p:cNvPr id="16" name="Picture 4" descr="http://ts2.mm.bing.net/th?id=H.4722841540363225&amp;pid=1.7&amp;w=200&amp;h=188&amp;c=7&amp;rs=1"/>
          <p:cNvPicPr>
            <a:picLocks noChangeAspect="1" noChangeArrowheads="1"/>
          </p:cNvPicPr>
          <p:nvPr/>
        </p:nvPicPr>
        <p:blipFill>
          <a:blip r:embed="rId15" cstate="print"/>
          <a:srcRect/>
          <a:stretch>
            <a:fillRect/>
          </a:stretch>
        </p:blipFill>
        <p:spPr bwMode="auto">
          <a:xfrm>
            <a:off x="8071484" y="1479860"/>
            <a:ext cx="1072516" cy="1329552"/>
          </a:xfrm>
          <a:prstGeom prst="rect">
            <a:avLst/>
          </a:prstGeom>
          <a:noFill/>
        </p:spPr>
      </p:pic>
      <p:pic>
        <p:nvPicPr>
          <p:cNvPr id="17" name="Picture 12" descr="Multi Grain Peanut Butter"/>
          <p:cNvPicPr>
            <a:picLocks noChangeAspect="1" noChangeArrowheads="1"/>
          </p:cNvPicPr>
          <p:nvPr/>
        </p:nvPicPr>
        <p:blipFill>
          <a:blip r:embed="rId16" cstate="print"/>
          <a:srcRect l="14553" t="9623" r="17515" b="10698"/>
          <a:stretch>
            <a:fillRect/>
          </a:stretch>
        </p:blipFill>
        <p:spPr bwMode="auto">
          <a:xfrm>
            <a:off x="0" y="773467"/>
            <a:ext cx="1188720" cy="1716032"/>
          </a:xfrm>
          <a:prstGeom prst="rect">
            <a:avLst/>
          </a:prstGeom>
          <a:noFill/>
        </p:spPr>
      </p:pic>
      <p:pic>
        <p:nvPicPr>
          <p:cNvPr id="18" name="Picture 4" descr="http://www.united-nations-of-beer.com/images/redbridge-glutenfree-beer-in-calgary-21354746.jpg"/>
          <p:cNvPicPr>
            <a:picLocks noChangeAspect="1" noChangeArrowheads="1"/>
          </p:cNvPicPr>
          <p:nvPr/>
        </p:nvPicPr>
        <p:blipFill>
          <a:blip r:embed="rId17" cstate="print"/>
          <a:srcRect/>
          <a:stretch>
            <a:fillRect/>
          </a:stretch>
        </p:blipFill>
        <p:spPr bwMode="auto">
          <a:xfrm>
            <a:off x="4683651" y="1768181"/>
            <a:ext cx="872615" cy="1129596"/>
          </a:xfrm>
          <a:prstGeom prst="rect">
            <a:avLst/>
          </a:prstGeom>
          <a:noFill/>
        </p:spPr>
      </p:pic>
      <p:pic>
        <p:nvPicPr>
          <p:cNvPr id="19" name="Picture 18" descr="http://alternativebaking.com/files/2010/05/GF-Lemon1.jpg"/>
          <p:cNvPicPr/>
          <p:nvPr/>
        </p:nvPicPr>
        <p:blipFill>
          <a:blip r:embed="rId18" cstate="print"/>
          <a:srcRect l="17813" t="10000" r="19688" b="8750"/>
          <a:stretch>
            <a:fillRect/>
          </a:stretch>
        </p:blipFill>
        <p:spPr bwMode="auto">
          <a:xfrm>
            <a:off x="6759683" y="4970625"/>
            <a:ext cx="1051559" cy="867467"/>
          </a:xfrm>
          <a:prstGeom prst="rect">
            <a:avLst/>
          </a:prstGeom>
          <a:noFill/>
          <a:ln w="9525">
            <a:noFill/>
            <a:miter lim="800000"/>
            <a:headEnd/>
            <a:tailEnd/>
          </a:ln>
        </p:spPr>
      </p:pic>
      <p:pic>
        <p:nvPicPr>
          <p:cNvPr id="20" name="Picture 2" descr="Ancient Grain Flakes"/>
          <p:cNvPicPr>
            <a:picLocks noChangeAspect="1" noChangeArrowheads="1"/>
          </p:cNvPicPr>
          <p:nvPr/>
        </p:nvPicPr>
        <p:blipFill>
          <a:blip r:embed="rId19" cstate="print"/>
          <a:srcRect/>
          <a:stretch>
            <a:fillRect/>
          </a:stretch>
        </p:blipFill>
        <p:spPr bwMode="auto">
          <a:xfrm>
            <a:off x="3430545" y="2144636"/>
            <a:ext cx="1253106" cy="1821181"/>
          </a:xfrm>
          <a:prstGeom prst="rect">
            <a:avLst/>
          </a:prstGeom>
          <a:noFill/>
        </p:spPr>
      </p:pic>
      <p:pic>
        <p:nvPicPr>
          <p:cNvPr id="21" name="Picture 6" descr="http://cdn.veganstore.com/images/uploads/vega_sport_endurance_bars_016A.jpg"/>
          <p:cNvPicPr>
            <a:picLocks noChangeAspect="1" noChangeArrowheads="1"/>
          </p:cNvPicPr>
          <p:nvPr/>
        </p:nvPicPr>
        <p:blipFill>
          <a:blip r:embed="rId20" cstate="print"/>
          <a:srcRect/>
          <a:stretch>
            <a:fillRect/>
          </a:stretch>
        </p:blipFill>
        <p:spPr bwMode="auto">
          <a:xfrm>
            <a:off x="5007501" y="773467"/>
            <a:ext cx="2145030" cy="821240"/>
          </a:xfrm>
          <a:prstGeom prst="rect">
            <a:avLst/>
          </a:prstGeom>
          <a:noFill/>
        </p:spPr>
      </p:pic>
      <p:sp>
        <p:nvSpPr>
          <p:cNvPr id="22" name="Content Placeholder 2"/>
          <p:cNvSpPr txBox="1">
            <a:spLocks/>
          </p:cNvSpPr>
          <p:nvPr/>
        </p:nvSpPr>
        <p:spPr>
          <a:xfrm>
            <a:off x="0" y="2742995"/>
            <a:ext cx="6254594" cy="3774464"/>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b="0" i="0" u="none" strike="noStrike" kern="1200" cap="none" spc="0" normalizeH="0" baseline="0" noProof="0" dirty="0" smtClean="0">
                <a:ln>
                  <a:noFill/>
                </a:ln>
                <a:solidFill>
                  <a:schemeClr val="tx1"/>
                </a:solidFill>
                <a:effectLst/>
                <a:uLnTx/>
                <a:uFillTx/>
                <a:latin typeface="Helvetica"/>
                <a:ea typeface="+mn-ea"/>
                <a:cs typeface="Helvetica"/>
              </a:rPr>
              <a:t>Gluten-free</a:t>
            </a:r>
            <a:r>
              <a:rPr kumimoji="0" lang="en-US" b="0" i="0" u="none" strike="noStrike" kern="1200" cap="none" spc="0" normalizeH="0" noProof="0" dirty="0" smtClean="0">
                <a:ln>
                  <a:noFill/>
                </a:ln>
                <a:solidFill>
                  <a:schemeClr val="tx1"/>
                </a:solidFill>
                <a:effectLst/>
                <a:uLnTx/>
                <a:uFillTx/>
                <a:latin typeface="Helvetica"/>
                <a:ea typeface="+mn-ea"/>
                <a:cs typeface="Helvetica"/>
              </a:rPr>
              <a:t> </a:t>
            </a:r>
            <a:r>
              <a:rPr kumimoji="0" lang="en-US" altLang="zh-CN" b="0" i="0" u="none" strike="noStrike" kern="1200" cap="none" spc="0" normalizeH="0" baseline="0" noProof="0" dirty="0" smtClean="0">
                <a:ln>
                  <a:noFill/>
                </a:ln>
                <a:solidFill>
                  <a:schemeClr val="tx1"/>
                </a:solidFill>
                <a:effectLst/>
                <a:uLnTx/>
                <a:uFillTx/>
                <a:latin typeface="Helvetica"/>
                <a:ea typeface="+mn-ea"/>
                <a:cs typeface="Helvetica"/>
              </a:rPr>
              <a:t>—</a:t>
            </a:r>
            <a:r>
              <a:rPr kumimoji="0" lang="zh-CN" altLang="en-US" b="0" i="0" u="none" strike="noStrike" kern="1200" cap="none" spc="0" normalizeH="0" baseline="0" noProof="0" dirty="0" smtClean="0">
                <a:ln>
                  <a:noFill/>
                </a:ln>
                <a:solidFill>
                  <a:schemeClr val="tx1"/>
                </a:solidFill>
                <a:effectLst/>
                <a:uLnTx/>
                <a:uFillTx/>
                <a:latin typeface="Helvetica"/>
                <a:ea typeface="+mn-ea"/>
                <a:cs typeface="Helvetica"/>
              </a:rPr>
              <a:t>不含面筋</a:t>
            </a:r>
            <a:endParaRPr kumimoji="0" lang="en-US" altLang="zh-CN" b="0" i="0" u="none" strike="noStrike" kern="1200" cap="none" spc="0" normalizeH="0" baseline="0" noProof="0" dirty="0" smtClean="0">
              <a:ln>
                <a:noFill/>
              </a:ln>
              <a:solidFill>
                <a:schemeClr val="tx1"/>
              </a:solidFill>
              <a:effectLst/>
              <a:uLnTx/>
              <a:uFillTx/>
              <a:latin typeface="Helvetica"/>
              <a:ea typeface="+mn-ea"/>
              <a:cs typeface="Helvetic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b="0" i="0" u="none" strike="noStrike" kern="1200" cap="none" spc="0" normalizeH="0" baseline="0" noProof="0" dirty="0" smtClean="0">
                <a:ln>
                  <a:noFill/>
                </a:ln>
                <a:solidFill>
                  <a:schemeClr val="tx1"/>
                </a:solidFill>
                <a:effectLst/>
                <a:uLnTx/>
                <a:uFillTx/>
                <a:latin typeface="Helvetica"/>
                <a:ea typeface="+mn-ea"/>
                <a:cs typeface="Helvetica"/>
              </a:rPr>
              <a:t>Non-GMO </a:t>
            </a:r>
            <a:r>
              <a:rPr kumimoji="0" lang="en-US" altLang="zh-CN" b="0" i="0" u="none" strike="noStrike" kern="1200" cap="none" spc="0" normalizeH="0" baseline="0" noProof="0" dirty="0" smtClean="0">
                <a:ln>
                  <a:noFill/>
                </a:ln>
                <a:solidFill>
                  <a:schemeClr val="tx1"/>
                </a:solidFill>
                <a:effectLst/>
                <a:uLnTx/>
                <a:uFillTx/>
                <a:latin typeface="Helvetica"/>
                <a:ea typeface="+mn-ea"/>
                <a:cs typeface="Helvetica"/>
              </a:rPr>
              <a:t>— </a:t>
            </a:r>
            <a:r>
              <a:rPr kumimoji="0" lang="zh-CN" altLang="en-US" b="0" i="0" u="none" strike="noStrike" kern="1200" cap="none" spc="0" normalizeH="0" baseline="0" noProof="0" dirty="0" smtClean="0">
                <a:ln>
                  <a:noFill/>
                </a:ln>
                <a:solidFill>
                  <a:schemeClr val="tx1"/>
                </a:solidFill>
                <a:effectLst/>
                <a:uLnTx/>
                <a:uFillTx/>
                <a:latin typeface="Helvetica"/>
                <a:ea typeface="+mn-ea"/>
                <a:cs typeface="Helvetica"/>
              </a:rPr>
              <a:t>非转基因</a:t>
            </a:r>
            <a:endParaRPr kumimoji="0" lang="en-US" b="0" i="0" u="none" strike="noStrike" kern="1200" cap="none" spc="0" normalizeH="0" baseline="0" noProof="0" dirty="0" smtClean="0">
              <a:ln>
                <a:noFill/>
              </a:ln>
              <a:solidFill>
                <a:schemeClr val="tx1"/>
              </a:solidFill>
              <a:effectLst/>
              <a:uLnTx/>
              <a:uFillTx/>
              <a:latin typeface="Helvetica"/>
              <a:ea typeface="+mn-ea"/>
              <a:cs typeface="Helvetic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b="0" i="0" u="none" strike="noStrike" kern="1200" cap="none" spc="0" normalizeH="0" baseline="0" noProof="0" dirty="0" smtClean="0">
                <a:ln>
                  <a:noFill/>
                </a:ln>
                <a:solidFill>
                  <a:schemeClr val="tx1"/>
                </a:solidFill>
                <a:effectLst/>
                <a:uLnTx/>
                <a:uFillTx/>
                <a:latin typeface="Helvetica"/>
                <a:ea typeface="+mn-ea"/>
                <a:cs typeface="Helvetica"/>
              </a:rPr>
              <a:t>Ancient grain </a:t>
            </a:r>
            <a:r>
              <a:rPr kumimoji="0" lang="en-US" altLang="zh-CN" b="0" i="0" u="none" strike="noStrike" kern="1200" cap="none" spc="0" normalizeH="0" baseline="0" noProof="0" dirty="0" smtClean="0">
                <a:ln>
                  <a:noFill/>
                </a:ln>
                <a:solidFill>
                  <a:schemeClr val="tx1"/>
                </a:solidFill>
                <a:effectLst/>
                <a:uLnTx/>
                <a:uFillTx/>
                <a:latin typeface="Helvetica"/>
                <a:ea typeface="+mn-ea"/>
                <a:cs typeface="Helvetica"/>
              </a:rPr>
              <a:t>—</a:t>
            </a:r>
            <a:r>
              <a:rPr kumimoji="0" lang="en-US" altLang="zh-CN" b="0" i="0" u="none" strike="noStrike" kern="1200" cap="none" spc="0" normalizeH="0" noProof="0" dirty="0" smtClean="0">
                <a:ln>
                  <a:noFill/>
                </a:ln>
                <a:solidFill>
                  <a:schemeClr val="tx1"/>
                </a:solidFill>
                <a:effectLst/>
                <a:uLnTx/>
                <a:uFillTx/>
                <a:latin typeface="Helvetica"/>
                <a:ea typeface="+mn-ea"/>
                <a:cs typeface="Helvetica"/>
              </a:rPr>
              <a:t> </a:t>
            </a:r>
            <a:r>
              <a:rPr kumimoji="0" lang="zh-CN" altLang="en-US" b="0" i="0" u="none" strike="noStrike" kern="1200" cap="none" spc="0" normalizeH="0" noProof="0" dirty="0" smtClean="0">
                <a:ln>
                  <a:noFill/>
                </a:ln>
                <a:solidFill>
                  <a:schemeClr val="tx1"/>
                </a:solidFill>
                <a:effectLst/>
                <a:uLnTx/>
                <a:uFillTx/>
                <a:latin typeface="Helvetica"/>
                <a:ea typeface="+mn-ea"/>
                <a:cs typeface="Helvetica"/>
              </a:rPr>
              <a:t>传统谷物</a:t>
            </a:r>
            <a:endParaRPr kumimoji="0" lang="en-US" b="0" i="0" u="none" strike="noStrike" kern="1200" cap="none" spc="0" normalizeH="0" baseline="0" noProof="0" dirty="0" smtClean="0">
              <a:ln>
                <a:noFill/>
              </a:ln>
              <a:solidFill>
                <a:schemeClr val="tx1"/>
              </a:solidFill>
              <a:effectLst/>
              <a:uLnTx/>
              <a:uFillTx/>
              <a:latin typeface="Helvetica"/>
              <a:ea typeface="+mn-ea"/>
              <a:cs typeface="Helvetic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b="0" i="0" u="none" strike="noStrike" kern="1200" cap="none" spc="0" normalizeH="0" baseline="0" noProof="0" dirty="0" smtClean="0">
                <a:ln>
                  <a:noFill/>
                </a:ln>
                <a:solidFill>
                  <a:schemeClr val="tx1"/>
                </a:solidFill>
                <a:effectLst/>
                <a:uLnTx/>
                <a:uFillTx/>
                <a:latin typeface="Helvetica"/>
                <a:ea typeface="+mn-ea"/>
                <a:cs typeface="Helvetica"/>
              </a:rPr>
              <a:t>Unique attributes </a:t>
            </a:r>
            <a:r>
              <a:rPr kumimoji="0" lang="en-US" altLang="zh-CN" b="0" i="0" u="none" strike="noStrike" kern="1200" cap="none" spc="0" normalizeH="0" baseline="0" noProof="0" dirty="0" smtClean="0">
                <a:ln>
                  <a:noFill/>
                </a:ln>
                <a:solidFill>
                  <a:schemeClr val="tx1"/>
                </a:solidFill>
                <a:effectLst/>
                <a:uLnTx/>
                <a:uFillTx/>
                <a:latin typeface="Helvetica"/>
                <a:ea typeface="+mn-ea"/>
                <a:cs typeface="Helvetica"/>
              </a:rPr>
              <a:t>—</a:t>
            </a:r>
            <a:r>
              <a:rPr kumimoji="0" lang="en-US" altLang="zh-CN" b="0" i="0" u="none" strike="noStrike" kern="1200" cap="none" spc="0" normalizeH="0" noProof="0" dirty="0" smtClean="0">
                <a:ln>
                  <a:noFill/>
                </a:ln>
                <a:solidFill>
                  <a:schemeClr val="tx1"/>
                </a:solidFill>
                <a:effectLst/>
                <a:uLnTx/>
                <a:uFillTx/>
                <a:latin typeface="Helvetica"/>
                <a:ea typeface="+mn-ea"/>
                <a:cs typeface="Helvetica"/>
              </a:rPr>
              <a:t> </a:t>
            </a:r>
            <a:r>
              <a:rPr kumimoji="0" lang="zh-CN" altLang="en-US" b="0" i="0" u="none" strike="noStrike" kern="1200" cap="none" spc="0" normalizeH="0" noProof="0" dirty="0" smtClean="0">
                <a:ln>
                  <a:noFill/>
                </a:ln>
                <a:solidFill>
                  <a:schemeClr val="tx1"/>
                </a:solidFill>
                <a:effectLst/>
                <a:uLnTx/>
                <a:uFillTx/>
                <a:latin typeface="Helvetica"/>
                <a:ea typeface="+mn-ea"/>
                <a:cs typeface="Helvetica"/>
              </a:rPr>
              <a:t>独特属性</a:t>
            </a:r>
            <a:endParaRPr kumimoji="0" lang="en-US" b="0" i="0" u="none" strike="noStrike" kern="1200" cap="none" spc="0" normalizeH="0" baseline="0" noProof="0" dirty="0" smtClean="0">
              <a:ln>
                <a:noFill/>
              </a:ln>
              <a:solidFill>
                <a:schemeClr val="tx1"/>
              </a:solidFill>
              <a:effectLst/>
              <a:uLnTx/>
              <a:uFillTx/>
              <a:latin typeface="Helvetica"/>
              <a:ea typeface="+mn-ea"/>
              <a:cs typeface="Helvetic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latin typeface="Helvetica"/>
                <a:cs typeface="Helvetica"/>
              </a:rPr>
              <a:t>	* </a:t>
            </a:r>
            <a:r>
              <a:rPr lang="en-US" sz="1200" dirty="0" smtClean="0">
                <a:latin typeface="Helvetica"/>
                <a:cs typeface="Helvetica"/>
              </a:rPr>
              <a:t>Fiber, Protein, Antioxidants, Vitamins, Minerals, Amino Acids</a:t>
            </a:r>
            <a:br>
              <a:rPr lang="en-US" sz="1200" dirty="0" smtClean="0">
                <a:latin typeface="Helvetica"/>
                <a:cs typeface="Helvetica"/>
              </a:rPr>
            </a:br>
            <a:r>
              <a:rPr lang="en-US" sz="1200" dirty="0" smtClean="0">
                <a:latin typeface="Helvetica"/>
                <a:cs typeface="Helvetica"/>
              </a:rPr>
              <a:t>          </a:t>
            </a:r>
            <a:r>
              <a:rPr lang="en-US" altLang="zh-CN" sz="1200" dirty="0" smtClean="0">
                <a:latin typeface="Helvetica"/>
                <a:cs typeface="Helvetica"/>
              </a:rPr>
              <a:t>— </a:t>
            </a:r>
            <a:r>
              <a:rPr lang="zh-CN" altLang="en-US" sz="1200" dirty="0" smtClean="0">
                <a:latin typeface="Helvetica"/>
                <a:cs typeface="Helvetica"/>
              </a:rPr>
              <a:t>纤维、蛋白质、抗氧化性、维他命、矿物质、氨基酸</a:t>
            </a:r>
            <a:endParaRPr kumimoji="0" lang="en-US" b="0" i="0" u="none" strike="noStrike" kern="1200" cap="none" spc="0" normalizeH="0" baseline="0" noProof="0" dirty="0" smtClean="0">
              <a:ln>
                <a:noFill/>
              </a:ln>
              <a:solidFill>
                <a:schemeClr val="tx1"/>
              </a:solidFill>
              <a:effectLst/>
              <a:uLnTx/>
              <a:uFillTx/>
              <a:latin typeface="Helvetica"/>
              <a:ea typeface="+mn-ea"/>
              <a:cs typeface="Helvetic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b="0" i="0" u="none" strike="noStrike" kern="1200" cap="none" spc="0" normalizeH="0" baseline="0" noProof="0" dirty="0" smtClean="0">
                <a:ln>
                  <a:noFill/>
                </a:ln>
                <a:solidFill>
                  <a:schemeClr val="tx1"/>
                </a:solidFill>
                <a:effectLst/>
                <a:uLnTx/>
                <a:uFillTx/>
                <a:latin typeface="Helvetica"/>
                <a:ea typeface="+mn-ea"/>
                <a:cs typeface="Helvetica"/>
              </a:rPr>
              <a:t>Population seeking healthy, new solutions</a:t>
            </a:r>
            <a:br>
              <a:rPr kumimoji="0" lang="en-US" b="0" i="0" u="none" strike="noStrike" kern="1200" cap="none" spc="0" normalizeH="0" baseline="0" noProof="0" dirty="0" smtClean="0">
                <a:ln>
                  <a:noFill/>
                </a:ln>
                <a:solidFill>
                  <a:schemeClr val="tx1"/>
                </a:solidFill>
                <a:effectLst/>
                <a:uLnTx/>
                <a:uFillTx/>
                <a:latin typeface="Helvetica"/>
                <a:ea typeface="+mn-ea"/>
                <a:cs typeface="Helvetica"/>
              </a:rPr>
            </a:br>
            <a:r>
              <a:rPr kumimoji="0" lang="en-US" altLang="zh-CN" b="0" i="0" u="none" strike="noStrike" kern="1200" cap="none" spc="0" normalizeH="0" baseline="0" noProof="0" dirty="0" smtClean="0">
                <a:ln>
                  <a:noFill/>
                </a:ln>
                <a:solidFill>
                  <a:schemeClr val="tx1"/>
                </a:solidFill>
                <a:effectLst/>
                <a:uLnTx/>
                <a:uFillTx/>
                <a:latin typeface="Helvetica"/>
                <a:ea typeface="+mn-ea"/>
                <a:cs typeface="Helvetica"/>
              </a:rPr>
              <a:t>— </a:t>
            </a:r>
            <a:r>
              <a:rPr kumimoji="0" lang="zh-CN" altLang="en-US" b="0" i="0" u="none" strike="noStrike" kern="1200" cap="none" spc="0" normalizeH="0" baseline="0" noProof="0" dirty="0" smtClean="0">
                <a:ln>
                  <a:noFill/>
                </a:ln>
                <a:solidFill>
                  <a:schemeClr val="tx1"/>
                </a:solidFill>
                <a:effectLst/>
                <a:uLnTx/>
                <a:uFillTx/>
                <a:latin typeface="Helvetica"/>
                <a:ea typeface="+mn-ea"/>
                <a:cs typeface="Helvetica"/>
              </a:rPr>
              <a:t>人们</a:t>
            </a:r>
            <a:r>
              <a:rPr lang="zh-CN" altLang="en-US" dirty="0" smtClean="0">
                <a:latin typeface="Helvetica"/>
                <a:cs typeface="Helvetica"/>
              </a:rPr>
              <a:t>追求健康，新的解决方案</a:t>
            </a:r>
            <a:endParaRPr kumimoji="0" lang="en-US" b="0" i="0" u="none" strike="noStrike" kern="1200" cap="none" spc="0" normalizeH="0" baseline="0" noProof="0" dirty="0" smtClean="0">
              <a:ln>
                <a:noFill/>
              </a:ln>
              <a:solidFill>
                <a:schemeClr val="tx1"/>
              </a:solidFill>
              <a:effectLst/>
              <a:uLnTx/>
              <a:uFillTx/>
              <a:latin typeface="Helvetica"/>
              <a:ea typeface="+mn-ea"/>
              <a:cs typeface="Helvetic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b="0" i="0" u="none" strike="noStrike" kern="1200" cap="none" spc="0" normalizeH="0" baseline="0" noProof="0" dirty="0" smtClean="0">
                <a:ln>
                  <a:noFill/>
                </a:ln>
                <a:solidFill>
                  <a:schemeClr val="tx1"/>
                </a:solidFill>
                <a:effectLst/>
                <a:uLnTx/>
                <a:uFillTx/>
                <a:latin typeface="Helvetica"/>
                <a:ea typeface="+mn-ea"/>
                <a:cs typeface="Helvetica"/>
              </a:rPr>
              <a:t>Special items like health claims and unique use like shelf life extenders</a:t>
            </a:r>
            <a:br>
              <a:rPr kumimoji="0" lang="en-US" b="0" i="0" u="none" strike="noStrike" kern="1200" cap="none" spc="0" normalizeH="0" baseline="0" noProof="0" dirty="0" smtClean="0">
                <a:ln>
                  <a:noFill/>
                </a:ln>
                <a:solidFill>
                  <a:schemeClr val="tx1"/>
                </a:solidFill>
                <a:effectLst/>
                <a:uLnTx/>
                <a:uFillTx/>
                <a:latin typeface="Helvetica"/>
                <a:ea typeface="+mn-ea"/>
                <a:cs typeface="Helvetica"/>
              </a:rPr>
            </a:br>
            <a:r>
              <a:rPr kumimoji="0" lang="en-US" altLang="zh-CN" b="0" i="0" u="none" strike="noStrike" kern="1200" cap="none" spc="0" normalizeH="0" baseline="0" noProof="0" dirty="0" smtClean="0">
                <a:ln>
                  <a:noFill/>
                </a:ln>
                <a:solidFill>
                  <a:schemeClr val="tx1"/>
                </a:solidFill>
                <a:effectLst/>
                <a:uLnTx/>
                <a:uFillTx/>
                <a:latin typeface="Helvetica"/>
                <a:ea typeface="+mn-ea"/>
                <a:cs typeface="Helvetica"/>
              </a:rPr>
              <a:t>—</a:t>
            </a:r>
            <a:r>
              <a:rPr kumimoji="0" lang="en-US" altLang="zh-CN" b="0" i="0" u="none" strike="noStrike" kern="1200" cap="none" spc="0" normalizeH="0" noProof="0" dirty="0" smtClean="0">
                <a:ln>
                  <a:noFill/>
                </a:ln>
                <a:solidFill>
                  <a:schemeClr val="tx1"/>
                </a:solidFill>
                <a:effectLst/>
                <a:uLnTx/>
                <a:uFillTx/>
                <a:latin typeface="Helvetica"/>
                <a:ea typeface="+mn-ea"/>
                <a:cs typeface="Helvetica"/>
              </a:rPr>
              <a:t> </a:t>
            </a:r>
            <a:r>
              <a:rPr kumimoji="0" lang="zh-CN" altLang="en-US" b="0" i="0" u="none" strike="noStrike" kern="1200" cap="none" spc="0" normalizeH="0" noProof="0" dirty="0" smtClean="0">
                <a:ln>
                  <a:noFill/>
                </a:ln>
                <a:solidFill>
                  <a:schemeClr val="tx1"/>
                </a:solidFill>
                <a:effectLst/>
                <a:uLnTx/>
                <a:uFillTx/>
                <a:latin typeface="Helvetica"/>
                <a:ea typeface="+mn-ea"/>
                <a:cs typeface="Helvetica"/>
              </a:rPr>
              <a:t>特殊要求例如健康要求，及独特用途如</a:t>
            </a:r>
            <a:r>
              <a:rPr lang="zh-CN" altLang="en-US" dirty="0" smtClean="0">
                <a:latin typeface="Helvetica"/>
                <a:cs typeface="Helvetica"/>
              </a:rPr>
              <a:t>延长保质期</a:t>
            </a:r>
            <a:endParaRPr kumimoji="0" lang="en-US" b="0" i="0" u="none" strike="noStrike" kern="1200" cap="none" spc="0" normalizeH="0" baseline="0" noProof="0" dirty="0" smtClean="0">
              <a:ln>
                <a:noFill/>
              </a:ln>
              <a:solidFill>
                <a:schemeClr val="tx1"/>
              </a:solidFill>
              <a:effectLst/>
              <a:uLnTx/>
              <a:uFillTx/>
              <a:latin typeface="Helvetica"/>
              <a:ea typeface="+mn-ea"/>
              <a:cs typeface="Helvetica"/>
            </a:endParaRPr>
          </a:p>
        </p:txBody>
      </p:sp>
      <p:sp>
        <p:nvSpPr>
          <p:cNvPr id="24" name="Title 3"/>
          <p:cNvSpPr>
            <a:spLocks noGrp="1"/>
          </p:cNvSpPr>
          <p:nvPr>
            <p:ph type="title"/>
          </p:nvPr>
        </p:nvSpPr>
        <p:spPr>
          <a:xfrm>
            <a:off x="2180492" y="190808"/>
            <a:ext cx="5859350" cy="731521"/>
          </a:xfrm>
        </p:spPr>
        <p:txBody>
          <a:bodyPr>
            <a:noAutofit/>
          </a:bodyPr>
          <a:lstStyle/>
          <a:p>
            <a:r>
              <a:rPr lang="en-US" sz="3200" dirty="0" smtClean="0"/>
              <a:t>Why US Sorghum – Food</a:t>
            </a:r>
            <a:br>
              <a:rPr lang="en-US" sz="3200" dirty="0" smtClean="0"/>
            </a:br>
            <a:r>
              <a:rPr lang="zh-CN" altLang="en-US" sz="3200" dirty="0" smtClean="0"/>
              <a:t>为什么选择美国高粱</a:t>
            </a:r>
            <a:r>
              <a:rPr lang="en-US" altLang="zh-CN" sz="3200" dirty="0" smtClean="0"/>
              <a:t>—</a:t>
            </a:r>
            <a:r>
              <a:rPr lang="zh-CN" altLang="en-US" sz="3200" dirty="0" smtClean="0"/>
              <a:t>食品</a:t>
            </a:r>
            <a:endParaRPr lang="en-US" sz="32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1529" y="42532"/>
            <a:ext cx="7362472" cy="731521"/>
          </a:xfrm>
        </p:spPr>
        <p:txBody>
          <a:bodyPr>
            <a:noAutofit/>
          </a:bodyPr>
          <a:lstStyle/>
          <a:p>
            <a:r>
              <a:rPr lang="en-US" sz="2400" dirty="0" smtClean="0"/>
              <a:t>Sorghum Human Nutrition…By The Numbers</a:t>
            </a:r>
            <a:br>
              <a:rPr lang="en-US" sz="2400" dirty="0" smtClean="0"/>
            </a:br>
            <a:r>
              <a:rPr lang="zh-CN" altLang="en-US" sz="2400" dirty="0" smtClean="0"/>
              <a:t>高粱提供人体所需营养成分</a:t>
            </a:r>
            <a:r>
              <a:rPr lang="en-US" altLang="zh-CN" sz="2400" dirty="0" smtClean="0"/>
              <a:t>…</a:t>
            </a:r>
            <a:r>
              <a:rPr lang="zh-CN" altLang="en-US" sz="2400" dirty="0" smtClean="0"/>
              <a:t>用数据说话</a:t>
            </a:r>
            <a:endParaRPr lang="en-US" sz="2400" dirty="0"/>
          </a:p>
        </p:txBody>
      </p:sp>
      <p:sp>
        <p:nvSpPr>
          <p:cNvPr id="3" name="Text Placeholder 2"/>
          <p:cNvSpPr>
            <a:spLocks noGrp="1"/>
          </p:cNvSpPr>
          <p:nvPr>
            <p:ph type="body" sz="half" idx="2"/>
          </p:nvPr>
        </p:nvSpPr>
        <p:spPr>
          <a:xfrm>
            <a:off x="-1" y="731521"/>
            <a:ext cx="9004151" cy="5221695"/>
          </a:xfrm>
        </p:spPr>
        <p:txBody>
          <a:bodyPr/>
          <a:lstStyle/>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1" y="731521"/>
            <a:ext cx="4267200" cy="5221695"/>
          </a:xfrm>
          <a:prstGeom prst="rect">
            <a:avLst/>
          </a:prstGeom>
          <a:noFill/>
          <a:ln w="9525">
            <a:noFill/>
            <a:miter lim="800000"/>
            <a:headEnd/>
            <a:tailEnd/>
          </a:ln>
        </p:spPr>
      </p:pic>
      <p:graphicFrame>
        <p:nvGraphicFramePr>
          <p:cNvPr id="5" name="Table 4"/>
          <p:cNvGraphicFramePr>
            <a:graphicFrameLocks noGrp="1"/>
          </p:cNvGraphicFramePr>
          <p:nvPr/>
        </p:nvGraphicFramePr>
        <p:xfrm>
          <a:off x="6153229" y="774069"/>
          <a:ext cx="2765856" cy="5295187"/>
        </p:xfrm>
        <a:graphic>
          <a:graphicData uri="http://schemas.openxmlformats.org/drawingml/2006/table">
            <a:tbl>
              <a:tblPr/>
              <a:tblGrid>
                <a:gridCol w="1449047"/>
                <a:gridCol w="95693"/>
                <a:gridCol w="563525"/>
                <a:gridCol w="657591"/>
              </a:tblGrid>
              <a:tr h="136904">
                <a:tc gridSpan="4">
                  <a:txBody>
                    <a:bodyPr/>
                    <a:lstStyle/>
                    <a:p>
                      <a:pPr algn="ctr"/>
                      <a:r>
                        <a:rPr lang="en-US" sz="800" b="1" i="0" dirty="0">
                          <a:solidFill>
                            <a:srgbClr val="141313"/>
                          </a:solidFill>
                          <a:latin typeface="Arial"/>
                        </a:rPr>
                        <a:t>Your Recommended </a:t>
                      </a:r>
                      <a:r>
                        <a:rPr lang="en-US" sz="800" b="1" i="0" dirty="0" smtClean="0">
                          <a:solidFill>
                            <a:srgbClr val="141313"/>
                          </a:solidFill>
                          <a:latin typeface="Arial"/>
                        </a:rPr>
                        <a:t>Minimums</a:t>
                      </a:r>
                      <a:br>
                        <a:rPr lang="en-US" sz="800" b="1" i="0" dirty="0" smtClean="0">
                          <a:solidFill>
                            <a:srgbClr val="141313"/>
                          </a:solidFill>
                          <a:latin typeface="Arial"/>
                        </a:rPr>
                      </a:br>
                      <a:r>
                        <a:rPr lang="zh-CN" altLang="en-US" sz="800" b="1" i="0" dirty="0" smtClean="0">
                          <a:solidFill>
                            <a:srgbClr val="141313"/>
                          </a:solidFill>
                          <a:latin typeface="Arial"/>
                        </a:rPr>
                        <a:t>推荐最低营养摄入量</a:t>
                      </a:r>
                      <a:endParaRPr lang="en-US" sz="800" b="1" i="0" dirty="0">
                        <a:solidFill>
                          <a:srgbClr val="141313"/>
                        </a:solidFill>
                        <a:latin typeface="Arial"/>
                      </a:endParaRPr>
                    </a:p>
                  </a:txBody>
                  <a:tcPr marL="22760" marR="22760" marT="4552" marB="4552" anchor="ctr">
                    <a:lnL>
                      <a:noFill/>
                    </a:lnL>
                    <a:lnR>
                      <a:noFill/>
                    </a:lnR>
                    <a:lnT>
                      <a:noFill/>
                    </a:lnT>
                    <a:lnB>
                      <a:noFill/>
                    </a:lnB>
                    <a:solidFill>
                      <a:srgbClr val="E5F2FB"/>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262206">
                <a:tc>
                  <a:txBody>
                    <a:bodyPr/>
                    <a:lstStyle/>
                    <a:p>
                      <a:r>
                        <a:rPr lang="en-US" sz="800" b="0" i="0" u="none" strike="noStrike" dirty="0">
                          <a:solidFill>
                            <a:srgbClr val="034B8E"/>
                          </a:solidFill>
                          <a:latin typeface="Arial"/>
                          <a:hlinkClick r:id="rId3"/>
                        </a:rPr>
                        <a:t>Total </a:t>
                      </a:r>
                      <a:r>
                        <a:rPr lang="en-US" sz="800" b="0" i="0" u="none" strike="noStrike" dirty="0" smtClean="0">
                          <a:solidFill>
                            <a:srgbClr val="034B8E"/>
                          </a:solidFill>
                          <a:latin typeface="Arial"/>
                          <a:hlinkClick r:id="rId3"/>
                        </a:rPr>
                        <a:t>Carbohydrate</a:t>
                      </a:r>
                      <a:r>
                        <a:rPr lang="en-US" sz="800" b="0" i="0" dirty="0">
                          <a:latin typeface="Arial"/>
                        </a:rPr>
                        <a:t> </a:t>
                      </a:r>
                      <a:r>
                        <a:rPr lang="en-US" sz="800" b="0" i="0" dirty="0" smtClean="0">
                          <a:latin typeface="Arial"/>
                        </a:rPr>
                        <a:t> </a:t>
                      </a:r>
                      <a:br>
                        <a:rPr lang="en-US" sz="800" b="0" i="0" dirty="0" smtClean="0">
                          <a:latin typeface="Arial"/>
                        </a:rPr>
                      </a:br>
                      <a:r>
                        <a:rPr lang="zh-CN" altLang="en-US" sz="800" b="0" i="0" u="none" strike="noStrike" kern="1200" dirty="0" smtClean="0">
                          <a:solidFill>
                            <a:srgbClr val="034B8E"/>
                          </a:solidFill>
                          <a:latin typeface="Arial"/>
                          <a:ea typeface="+mn-ea"/>
                          <a:cs typeface="+mn-cs"/>
                          <a:hlinkClick r:id="rId3"/>
                        </a:rPr>
                        <a:t>碳水化合物总量</a:t>
                      </a:r>
                      <a:r>
                        <a:rPr lang="en-US" sz="800" b="0" i="0" u="none" strike="noStrike" kern="1200" dirty="0" smtClean="0">
                          <a:solidFill>
                            <a:srgbClr val="034B8E"/>
                          </a:solidFill>
                          <a:latin typeface="Arial"/>
                          <a:ea typeface="+mn-ea"/>
                          <a:cs typeface="+mn-cs"/>
                          <a:hlinkClick r:id="rId3"/>
                        </a:rPr>
                        <a:t> </a:t>
                      </a:r>
                      <a:r>
                        <a:rPr lang="en-US" sz="800" b="0" i="0" u="none" strike="noStrike" kern="1200" dirty="0">
                          <a:solidFill>
                            <a:srgbClr val="034B8E"/>
                          </a:solidFill>
                          <a:latin typeface="Arial"/>
                          <a:ea typeface="+mn-ea"/>
                          <a:cs typeface="+mn-cs"/>
                          <a:hlinkClick r:id="rId3"/>
                        </a:rPr>
                        <a:t> </a:t>
                      </a:r>
                      <a:r>
                        <a:rPr lang="en-US" sz="800" b="0" i="0" dirty="0">
                          <a:latin typeface="Arial"/>
                        </a:rPr>
                        <a:t>   </a:t>
                      </a:r>
                    </a:p>
                  </a:txBody>
                  <a:tcPr marL="22760" marR="22760" marT="4552" marB="4552" anchor="ctr">
                    <a:lnL w="6350" cap="flat" cmpd="sng" algn="ctr">
                      <a:solidFill>
                        <a:srgbClr val="CCCCCC"/>
                      </a:solidFill>
                      <a:prstDash val="solid"/>
                      <a:round/>
                      <a:headEnd type="none" w="med" len="med"/>
                      <a:tailEnd type="none" w="med" len="med"/>
                    </a:lnL>
                    <a:lnR>
                      <a:noFill/>
                    </a:lnR>
                    <a:lnT>
                      <a:noFill/>
                    </a:lnT>
                    <a:lnB w="6350" cap="flat" cmpd="sng" algn="ctr">
                      <a:solidFill>
                        <a:srgbClr val="9FABB8"/>
                      </a:solidFill>
                      <a:prstDash val="solid"/>
                      <a:round/>
                      <a:headEnd type="none" w="med" len="med"/>
                      <a:tailEnd type="none" w="med" len="med"/>
                    </a:lnB>
                    <a:solidFill>
                      <a:srgbClr val="FFFFFF"/>
                    </a:solidFill>
                  </a:tcPr>
                </a:tc>
                <a:tc gridSpan="2">
                  <a:txBody>
                    <a:bodyPr/>
                    <a:lstStyle/>
                    <a:p>
                      <a:pPr algn="r"/>
                      <a:r>
                        <a:rPr lang="en-US" sz="800" b="0" i="0" dirty="0">
                          <a:latin typeface="Arial"/>
                        </a:rPr>
                        <a:t>  130.0  </a:t>
                      </a:r>
                    </a:p>
                  </a:txBody>
                  <a:tcPr marL="22760" marR="22760" marT="4552" marB="4552" anchor="ctr">
                    <a:lnL>
                      <a:noFill/>
                    </a:lnL>
                    <a:lnR>
                      <a:noFill/>
                    </a:lnR>
                    <a:lnT>
                      <a:noFill/>
                    </a:lnT>
                    <a:lnB w="6350" cap="flat" cmpd="sng" algn="ctr">
                      <a:solidFill>
                        <a:srgbClr val="9FABB8"/>
                      </a:solidFill>
                      <a:prstDash val="solid"/>
                      <a:round/>
                      <a:headEnd type="none" w="med" len="med"/>
                      <a:tailEnd type="none" w="med" len="med"/>
                    </a:lnB>
                  </a:tcPr>
                </a:tc>
                <a:tc hMerge="1">
                  <a:txBody>
                    <a:bodyPr/>
                    <a:lstStyle/>
                    <a:p>
                      <a:endParaRPr lang="zh-CN" altLang="en-US"/>
                    </a:p>
                  </a:txBody>
                  <a:tcPr/>
                </a:tc>
                <a:tc>
                  <a:txBody>
                    <a:bodyPr/>
                    <a:lstStyle/>
                    <a:p>
                      <a:r>
                        <a:rPr lang="en-US" sz="800" b="0" i="0" dirty="0">
                          <a:latin typeface="Arial"/>
                        </a:rPr>
                        <a:t>g </a:t>
                      </a:r>
                    </a:p>
                  </a:txBody>
                  <a:tcPr marL="22760" marR="22760" marT="4552" marB="4552" anchor="ctr">
                    <a:lnL>
                      <a:noFill/>
                    </a:lnL>
                    <a:lnR>
                      <a:noFill/>
                    </a:lnR>
                    <a:lnT>
                      <a:noFill/>
                    </a:lnT>
                    <a:lnB w="6350" cap="flat" cmpd="sng" algn="ctr">
                      <a:solidFill>
                        <a:srgbClr val="9FABB8"/>
                      </a:solidFill>
                      <a:prstDash val="solid"/>
                      <a:round/>
                      <a:headEnd type="none" w="med" len="med"/>
                      <a:tailEnd type="none" w="med" len="med"/>
                    </a:lnB>
                  </a:tcPr>
                </a:tc>
              </a:tr>
              <a:tr h="136904">
                <a:tc>
                  <a:txBody>
                    <a:bodyPr/>
                    <a:lstStyle/>
                    <a:p>
                      <a:r>
                        <a:rPr lang="en-US" sz="800" b="0" i="0" u="none" strike="noStrike" dirty="0">
                          <a:solidFill>
                            <a:srgbClr val="034B8E"/>
                          </a:solidFill>
                          <a:latin typeface="Arial"/>
                          <a:hlinkClick r:id="rId3"/>
                        </a:rPr>
                        <a:t>Dietary </a:t>
                      </a:r>
                      <a:r>
                        <a:rPr lang="en-US" sz="800" b="0" i="0" u="none" strike="noStrike" dirty="0" smtClean="0">
                          <a:solidFill>
                            <a:srgbClr val="034B8E"/>
                          </a:solidFill>
                          <a:latin typeface="Arial"/>
                          <a:hlinkClick r:id="rId3"/>
                        </a:rPr>
                        <a:t>Fiber</a:t>
                      </a:r>
                      <a:r>
                        <a:rPr lang="en-US" sz="800" b="0" i="0" u="none" strike="noStrike" dirty="0" smtClean="0">
                          <a:solidFill>
                            <a:srgbClr val="034B8E"/>
                          </a:solidFill>
                          <a:latin typeface="Arial"/>
                        </a:rPr>
                        <a:t> </a:t>
                      </a:r>
                      <a:r>
                        <a:rPr lang="zh-CN" altLang="en-US" sz="800" b="0" i="0" u="none" strike="noStrike" dirty="0" smtClean="0">
                          <a:solidFill>
                            <a:srgbClr val="034B8E"/>
                          </a:solidFill>
                          <a:latin typeface="Arial"/>
                        </a:rPr>
                        <a:t>膳食纤维</a:t>
                      </a:r>
                      <a:r>
                        <a:rPr lang="en-US" sz="800" b="0" i="0" dirty="0">
                          <a:latin typeface="Arial"/>
                        </a:rPr>
                        <a:t>     </a:t>
                      </a:r>
                    </a:p>
                  </a:txBody>
                  <a:tcPr marL="22760" marR="22760" marT="4552" marB="4552" anchor="ctr">
                    <a:lnL w="6350" cap="flat" cmpd="sng" algn="ctr">
                      <a:solidFill>
                        <a:srgbClr val="CCCCCC"/>
                      </a:solidFill>
                      <a:prstDash val="solid"/>
                      <a:round/>
                      <a:headEnd type="none" w="med" len="med"/>
                      <a:tailEnd type="none" w="med" len="med"/>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solidFill>
                      <a:srgbClr val="FFFFFF"/>
                    </a:solidFill>
                  </a:tcPr>
                </a:tc>
                <a:tc gridSpan="2">
                  <a:txBody>
                    <a:bodyPr/>
                    <a:lstStyle/>
                    <a:p>
                      <a:pPr algn="r"/>
                      <a:r>
                        <a:rPr lang="en-US" sz="800" b="0" i="0">
                          <a:latin typeface="Arial"/>
                        </a:rPr>
                        <a:t>  38.0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c hMerge="1">
                  <a:txBody>
                    <a:bodyPr/>
                    <a:lstStyle/>
                    <a:p>
                      <a:endParaRPr lang="zh-CN" altLang="en-US"/>
                    </a:p>
                  </a:txBody>
                  <a:tcPr/>
                </a:tc>
                <a:tc>
                  <a:txBody>
                    <a:bodyPr/>
                    <a:lstStyle/>
                    <a:p>
                      <a:r>
                        <a:rPr lang="en-US" sz="800" b="0" i="0">
                          <a:latin typeface="Arial"/>
                        </a:rPr>
                        <a:t>g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r>
              <a:tr h="136904">
                <a:tc>
                  <a:txBody>
                    <a:bodyPr/>
                    <a:lstStyle/>
                    <a:p>
                      <a:r>
                        <a:rPr lang="en-US" sz="800" b="0" i="0" u="none" strike="noStrike" dirty="0" err="1">
                          <a:solidFill>
                            <a:srgbClr val="034B8E"/>
                          </a:solidFill>
                          <a:latin typeface="Arial"/>
                          <a:hlinkClick r:id="rId3"/>
                        </a:rPr>
                        <a:t>Linoleic</a:t>
                      </a:r>
                      <a:r>
                        <a:rPr lang="en-US" sz="800" b="0" i="0" u="none" strike="noStrike" dirty="0">
                          <a:solidFill>
                            <a:srgbClr val="034B8E"/>
                          </a:solidFill>
                          <a:latin typeface="Arial"/>
                          <a:hlinkClick r:id="rId3"/>
                        </a:rPr>
                        <a:t> </a:t>
                      </a:r>
                      <a:r>
                        <a:rPr lang="en-US" sz="800" b="0" i="0" u="none" strike="noStrike" dirty="0" smtClean="0">
                          <a:solidFill>
                            <a:srgbClr val="034B8E"/>
                          </a:solidFill>
                          <a:latin typeface="Arial"/>
                          <a:hlinkClick r:id="rId3"/>
                        </a:rPr>
                        <a:t>Acid</a:t>
                      </a:r>
                      <a:r>
                        <a:rPr lang="en-US" sz="800" b="0" i="0" u="none" strike="noStrike" dirty="0" smtClean="0">
                          <a:solidFill>
                            <a:srgbClr val="034B8E"/>
                          </a:solidFill>
                          <a:latin typeface="Arial"/>
                        </a:rPr>
                        <a:t> </a:t>
                      </a:r>
                      <a:r>
                        <a:rPr lang="zh-CN" altLang="en-US" sz="800" b="0" i="0" u="none" strike="noStrike" dirty="0" smtClean="0">
                          <a:solidFill>
                            <a:srgbClr val="034B8E"/>
                          </a:solidFill>
                          <a:latin typeface="Arial"/>
                        </a:rPr>
                        <a:t>亚油酸</a:t>
                      </a:r>
                      <a:r>
                        <a:rPr lang="en-US" sz="800" b="0" i="0" dirty="0">
                          <a:latin typeface="Arial"/>
                        </a:rPr>
                        <a:t>     </a:t>
                      </a:r>
                    </a:p>
                  </a:txBody>
                  <a:tcPr marL="22760" marR="22760" marT="4552" marB="4552" anchor="ctr">
                    <a:lnL w="6350" cap="flat" cmpd="sng" algn="ctr">
                      <a:solidFill>
                        <a:srgbClr val="CCCCCC"/>
                      </a:solidFill>
                      <a:prstDash val="solid"/>
                      <a:round/>
                      <a:headEnd type="none" w="med" len="med"/>
                      <a:tailEnd type="none" w="med" len="med"/>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solidFill>
                      <a:srgbClr val="FFFFFF"/>
                    </a:solidFill>
                  </a:tcPr>
                </a:tc>
                <a:tc gridSpan="2">
                  <a:txBody>
                    <a:bodyPr/>
                    <a:lstStyle/>
                    <a:p>
                      <a:pPr algn="r"/>
                      <a:r>
                        <a:rPr lang="en-US" sz="800" b="0" i="0">
                          <a:latin typeface="Arial"/>
                        </a:rPr>
                        <a:t>  17000.0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c hMerge="1">
                  <a:txBody>
                    <a:bodyPr/>
                    <a:lstStyle/>
                    <a:p>
                      <a:endParaRPr lang="zh-CN" altLang="en-US"/>
                    </a:p>
                  </a:txBody>
                  <a:tcPr/>
                </a:tc>
                <a:tc>
                  <a:txBody>
                    <a:bodyPr/>
                    <a:lstStyle/>
                    <a:p>
                      <a:r>
                        <a:rPr lang="en-US" sz="800" b="0" i="0" dirty="0">
                          <a:latin typeface="Arial"/>
                        </a:rPr>
                        <a:t>mg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r>
              <a:tr h="262206">
                <a:tc>
                  <a:txBody>
                    <a:bodyPr/>
                    <a:lstStyle/>
                    <a:p>
                      <a:r>
                        <a:rPr lang="en-US" sz="800" b="0" i="0" u="none" strike="noStrike" dirty="0">
                          <a:solidFill>
                            <a:srgbClr val="034B8E"/>
                          </a:solidFill>
                          <a:latin typeface="Arial"/>
                          <a:hlinkClick r:id="rId3"/>
                        </a:rPr>
                        <a:t>Alpha-</a:t>
                      </a:r>
                      <a:r>
                        <a:rPr lang="en-US" sz="800" b="0" i="0" u="none" strike="noStrike" dirty="0" err="1">
                          <a:solidFill>
                            <a:srgbClr val="034B8E"/>
                          </a:solidFill>
                          <a:latin typeface="Arial"/>
                          <a:hlinkClick r:id="rId3"/>
                        </a:rPr>
                        <a:t>Linolenic</a:t>
                      </a:r>
                      <a:r>
                        <a:rPr lang="en-US" sz="800" b="0" i="0" u="none" strike="noStrike" dirty="0">
                          <a:solidFill>
                            <a:srgbClr val="034B8E"/>
                          </a:solidFill>
                          <a:latin typeface="Arial"/>
                          <a:hlinkClick r:id="rId3"/>
                        </a:rPr>
                        <a:t> </a:t>
                      </a:r>
                      <a:r>
                        <a:rPr lang="en-US" sz="800" b="0" i="0" u="none" strike="noStrike" dirty="0" smtClean="0">
                          <a:solidFill>
                            <a:srgbClr val="034B8E"/>
                          </a:solidFill>
                          <a:latin typeface="Arial"/>
                          <a:hlinkClick r:id="rId3"/>
                        </a:rPr>
                        <a:t>Acid</a:t>
                      </a:r>
                      <a:r>
                        <a:rPr lang="en-US" sz="800" b="0" i="0" u="none" strike="noStrike" dirty="0" smtClean="0">
                          <a:solidFill>
                            <a:srgbClr val="034B8E"/>
                          </a:solidFill>
                          <a:latin typeface="Arial"/>
                        </a:rPr>
                        <a:t>  </a:t>
                      </a:r>
                      <a:r>
                        <a:rPr lang="zh-CN" altLang="en-US" sz="800" b="0" i="0" u="none" strike="noStrike" dirty="0" smtClean="0">
                          <a:solidFill>
                            <a:srgbClr val="034B8E"/>
                          </a:solidFill>
                          <a:latin typeface="Arial"/>
                        </a:rPr>
                        <a:t>阿尔法亚麻子酸</a:t>
                      </a:r>
                      <a:r>
                        <a:rPr lang="en-US" sz="800" b="0" i="0" dirty="0">
                          <a:latin typeface="Arial"/>
                        </a:rPr>
                        <a:t>     </a:t>
                      </a:r>
                    </a:p>
                  </a:txBody>
                  <a:tcPr marL="22760" marR="22760" marT="4552" marB="4552" anchor="ctr">
                    <a:lnL w="6350" cap="flat" cmpd="sng" algn="ctr">
                      <a:solidFill>
                        <a:srgbClr val="CCCCCC"/>
                      </a:solidFill>
                      <a:prstDash val="solid"/>
                      <a:round/>
                      <a:headEnd type="none" w="med" len="med"/>
                      <a:tailEnd type="none" w="med" len="med"/>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solidFill>
                      <a:srgbClr val="FFFFFF"/>
                    </a:solidFill>
                  </a:tcPr>
                </a:tc>
                <a:tc gridSpan="2">
                  <a:txBody>
                    <a:bodyPr/>
                    <a:lstStyle/>
                    <a:p>
                      <a:pPr algn="r"/>
                      <a:r>
                        <a:rPr lang="en-US" sz="800" b="0" i="0">
                          <a:latin typeface="Arial"/>
                        </a:rPr>
                        <a:t>  1600.0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c hMerge="1">
                  <a:txBody>
                    <a:bodyPr/>
                    <a:lstStyle/>
                    <a:p>
                      <a:endParaRPr lang="zh-CN" altLang="en-US"/>
                    </a:p>
                  </a:txBody>
                  <a:tcPr/>
                </a:tc>
                <a:tc>
                  <a:txBody>
                    <a:bodyPr/>
                    <a:lstStyle/>
                    <a:p>
                      <a:r>
                        <a:rPr lang="en-US" sz="800" b="0" i="0">
                          <a:latin typeface="Arial"/>
                        </a:rPr>
                        <a:t>mg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r>
              <a:tr h="136904">
                <a:tc>
                  <a:txBody>
                    <a:bodyPr/>
                    <a:lstStyle/>
                    <a:p>
                      <a:r>
                        <a:rPr lang="en-US" sz="800" b="0" i="0" u="none" strike="noStrike" dirty="0" smtClean="0">
                          <a:solidFill>
                            <a:srgbClr val="034B8E"/>
                          </a:solidFill>
                          <a:latin typeface="Arial"/>
                          <a:hlinkClick r:id="rId3"/>
                        </a:rPr>
                        <a:t>Protein</a:t>
                      </a:r>
                      <a:r>
                        <a:rPr lang="en-US" sz="800" b="0" i="0" u="none" strike="noStrike" dirty="0" smtClean="0">
                          <a:solidFill>
                            <a:srgbClr val="034B8E"/>
                          </a:solidFill>
                          <a:latin typeface="Arial"/>
                        </a:rPr>
                        <a:t> </a:t>
                      </a:r>
                      <a:r>
                        <a:rPr lang="zh-CN" altLang="en-US" sz="800" b="0" i="0" u="none" strike="noStrike" dirty="0" smtClean="0">
                          <a:solidFill>
                            <a:srgbClr val="034B8E"/>
                          </a:solidFill>
                          <a:latin typeface="Arial"/>
                        </a:rPr>
                        <a:t>蛋白质</a:t>
                      </a:r>
                      <a:r>
                        <a:rPr lang="en-US" sz="800" b="0" i="0" dirty="0">
                          <a:latin typeface="Arial"/>
                        </a:rPr>
                        <a:t>     </a:t>
                      </a:r>
                    </a:p>
                  </a:txBody>
                  <a:tcPr marL="22760" marR="22760" marT="4552" marB="4552" anchor="ctr">
                    <a:lnL w="6350" cap="flat" cmpd="sng" algn="ctr">
                      <a:solidFill>
                        <a:srgbClr val="CCCCCC"/>
                      </a:solidFill>
                      <a:prstDash val="solid"/>
                      <a:round/>
                      <a:headEnd type="none" w="med" len="med"/>
                      <a:tailEnd type="none" w="med" len="med"/>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solidFill>
                      <a:srgbClr val="FFFFFF"/>
                    </a:solidFill>
                  </a:tcPr>
                </a:tc>
                <a:tc gridSpan="2">
                  <a:txBody>
                    <a:bodyPr/>
                    <a:lstStyle/>
                    <a:p>
                      <a:pPr algn="r"/>
                      <a:r>
                        <a:rPr lang="en-US" sz="800" b="0" i="0">
                          <a:latin typeface="Arial"/>
                        </a:rPr>
                        <a:t>  54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c hMerge="1">
                  <a:txBody>
                    <a:bodyPr/>
                    <a:lstStyle/>
                    <a:p>
                      <a:endParaRPr lang="zh-CN" altLang="en-US"/>
                    </a:p>
                  </a:txBody>
                  <a:tcPr/>
                </a:tc>
                <a:tc>
                  <a:txBody>
                    <a:bodyPr/>
                    <a:lstStyle/>
                    <a:p>
                      <a:r>
                        <a:rPr lang="en-US" sz="800" b="0" i="0">
                          <a:latin typeface="Arial"/>
                        </a:rPr>
                        <a:t>g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r>
              <a:tr h="136904">
                <a:tc gridSpan="4">
                  <a:txBody>
                    <a:bodyPr/>
                    <a:lstStyle/>
                    <a:p>
                      <a:r>
                        <a:rPr lang="en-US" sz="800" b="1" i="0" dirty="0" smtClean="0">
                          <a:solidFill>
                            <a:srgbClr val="FFFFFF"/>
                          </a:solidFill>
                          <a:latin typeface="Arial"/>
                        </a:rPr>
                        <a:t>Vitamins </a:t>
                      </a:r>
                      <a:r>
                        <a:rPr lang="zh-CN" altLang="en-US" sz="800" b="1" i="0" dirty="0" smtClean="0">
                          <a:solidFill>
                            <a:srgbClr val="FFFFFF"/>
                          </a:solidFill>
                          <a:latin typeface="Arial"/>
                        </a:rPr>
                        <a:t>维他命</a:t>
                      </a:r>
                      <a:endParaRPr lang="en-US" sz="800" b="1" i="0" dirty="0">
                        <a:solidFill>
                          <a:srgbClr val="FFFFFF"/>
                        </a:solidFill>
                        <a:latin typeface="Arial"/>
                      </a:endParaRPr>
                    </a:p>
                  </a:txBody>
                  <a:tcPr marL="22760" marR="22760" marT="4552" marB="4552" anchor="ctr">
                    <a:lnL>
                      <a:noFill/>
                    </a:lnL>
                    <a:lnR>
                      <a:noFill/>
                    </a:lnR>
                    <a:lnT w="6350" cap="flat" cmpd="sng" algn="ctr">
                      <a:solidFill>
                        <a:srgbClr val="9FABB8"/>
                      </a:solidFill>
                      <a:prstDash val="solid"/>
                      <a:round/>
                      <a:headEnd type="none" w="med" len="med"/>
                      <a:tailEnd type="none" w="med" len="med"/>
                    </a:lnT>
                    <a:lnB>
                      <a:noFill/>
                    </a:lnB>
                    <a:solidFill>
                      <a:srgbClr val="9FABB8"/>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136904">
                <a:tc>
                  <a:txBody>
                    <a:bodyPr/>
                    <a:lstStyle/>
                    <a:p>
                      <a:r>
                        <a:rPr lang="en-US" sz="800" b="0" i="0" u="none" strike="noStrike" dirty="0">
                          <a:solidFill>
                            <a:srgbClr val="034B8E"/>
                          </a:solidFill>
                          <a:latin typeface="Arial"/>
                          <a:hlinkClick r:id="rId3"/>
                        </a:rPr>
                        <a:t>Vitamin A</a:t>
                      </a:r>
                      <a:r>
                        <a:rPr lang="en-US" sz="800" b="0" i="0" dirty="0">
                          <a:latin typeface="Arial"/>
                        </a:rPr>
                        <a:t> </a:t>
                      </a:r>
                      <a:r>
                        <a:rPr lang="en-US" sz="800" b="0" i="0" dirty="0" smtClean="0">
                          <a:latin typeface="Arial"/>
                        </a:rPr>
                        <a:t> </a:t>
                      </a:r>
                      <a:r>
                        <a:rPr lang="zh-CN" altLang="en-US" sz="800" b="0" i="0" dirty="0" smtClean="0">
                          <a:latin typeface="Arial"/>
                        </a:rPr>
                        <a:t>维他命</a:t>
                      </a:r>
                      <a:r>
                        <a:rPr lang="en-US" altLang="zh-CN" sz="800" b="0" i="0" dirty="0" smtClean="0">
                          <a:latin typeface="Arial"/>
                        </a:rPr>
                        <a:t>A</a:t>
                      </a:r>
                      <a:r>
                        <a:rPr lang="en-US" sz="800" b="0" i="0" dirty="0">
                          <a:latin typeface="Arial"/>
                        </a:rPr>
                        <a:t>    </a:t>
                      </a:r>
                    </a:p>
                  </a:txBody>
                  <a:tcPr marL="22760" marR="22760" marT="4552" marB="4552" anchor="ctr">
                    <a:lnL w="6350" cap="flat" cmpd="sng" algn="ctr">
                      <a:solidFill>
                        <a:srgbClr val="CCCCCC"/>
                      </a:solidFill>
                      <a:prstDash val="solid"/>
                      <a:round/>
                      <a:headEnd type="none" w="med" len="med"/>
                      <a:tailEnd type="none" w="med" len="med"/>
                    </a:lnL>
                    <a:lnR>
                      <a:noFill/>
                    </a:lnR>
                    <a:lnT>
                      <a:noFill/>
                    </a:lnT>
                    <a:lnB w="6350" cap="flat" cmpd="sng" algn="ctr">
                      <a:solidFill>
                        <a:srgbClr val="9FABB8"/>
                      </a:solidFill>
                      <a:prstDash val="solid"/>
                      <a:round/>
                      <a:headEnd type="none" w="med" len="med"/>
                      <a:tailEnd type="none" w="med" len="med"/>
                    </a:lnB>
                    <a:solidFill>
                      <a:srgbClr val="FFFFFF"/>
                    </a:solidFill>
                  </a:tcPr>
                </a:tc>
                <a:tc gridSpan="2">
                  <a:txBody>
                    <a:bodyPr/>
                    <a:lstStyle/>
                    <a:p>
                      <a:pPr algn="r"/>
                      <a:r>
                        <a:rPr lang="en-US" sz="800" b="0" i="0" dirty="0">
                          <a:latin typeface="Arial"/>
                        </a:rPr>
                        <a:t>  3000.0  </a:t>
                      </a:r>
                    </a:p>
                  </a:txBody>
                  <a:tcPr marL="22760" marR="22760" marT="4552" marB="4552" anchor="ctr">
                    <a:lnL>
                      <a:noFill/>
                    </a:lnL>
                    <a:lnR>
                      <a:noFill/>
                    </a:lnR>
                    <a:lnT>
                      <a:noFill/>
                    </a:lnT>
                    <a:lnB w="6350" cap="flat" cmpd="sng" algn="ctr">
                      <a:solidFill>
                        <a:srgbClr val="9FABB8"/>
                      </a:solidFill>
                      <a:prstDash val="solid"/>
                      <a:round/>
                      <a:headEnd type="none" w="med" len="med"/>
                      <a:tailEnd type="none" w="med" len="med"/>
                    </a:lnB>
                  </a:tcPr>
                </a:tc>
                <a:tc hMerge="1">
                  <a:txBody>
                    <a:bodyPr/>
                    <a:lstStyle/>
                    <a:p>
                      <a:endParaRPr lang="zh-CN" altLang="en-US"/>
                    </a:p>
                  </a:txBody>
                  <a:tcPr/>
                </a:tc>
                <a:tc>
                  <a:txBody>
                    <a:bodyPr/>
                    <a:lstStyle/>
                    <a:p>
                      <a:r>
                        <a:rPr lang="en-US" sz="800" b="0" i="0" dirty="0">
                          <a:latin typeface="Arial"/>
                        </a:rPr>
                        <a:t>IU </a:t>
                      </a:r>
                    </a:p>
                  </a:txBody>
                  <a:tcPr marL="22760" marR="22760" marT="4552" marB="4552" anchor="ctr">
                    <a:lnL>
                      <a:noFill/>
                    </a:lnL>
                    <a:lnR>
                      <a:noFill/>
                    </a:lnR>
                    <a:lnT>
                      <a:noFill/>
                    </a:lnT>
                    <a:lnB w="6350" cap="flat" cmpd="sng" algn="ctr">
                      <a:solidFill>
                        <a:srgbClr val="9FABB8"/>
                      </a:solidFill>
                      <a:prstDash val="solid"/>
                      <a:round/>
                      <a:headEnd type="none" w="med" len="med"/>
                      <a:tailEnd type="none" w="med" len="med"/>
                    </a:lnB>
                  </a:tcPr>
                </a:tc>
              </a:tr>
              <a:tr h="136904">
                <a:tc>
                  <a:txBody>
                    <a:bodyPr/>
                    <a:lstStyle/>
                    <a:p>
                      <a:r>
                        <a:rPr lang="en-US" sz="800" b="0" i="0" u="none" strike="noStrike" dirty="0">
                          <a:solidFill>
                            <a:srgbClr val="034B8E"/>
                          </a:solidFill>
                          <a:latin typeface="Arial"/>
                          <a:hlinkClick r:id="rId3"/>
                        </a:rPr>
                        <a:t>Vitamin </a:t>
                      </a:r>
                      <a:r>
                        <a:rPr lang="en-US" sz="800" b="0" i="0" u="none" strike="noStrike" dirty="0" smtClean="0">
                          <a:solidFill>
                            <a:srgbClr val="034B8E"/>
                          </a:solidFill>
                          <a:latin typeface="Arial"/>
                          <a:hlinkClick r:id="rId3"/>
                        </a:rPr>
                        <a:t>C</a:t>
                      </a:r>
                      <a:r>
                        <a:rPr lang="en-US" sz="800" b="0" i="0" u="none" strike="noStrike" dirty="0" smtClean="0">
                          <a:solidFill>
                            <a:srgbClr val="034B8E"/>
                          </a:solidFill>
                          <a:latin typeface="Arial"/>
                        </a:rPr>
                        <a:t>  </a:t>
                      </a:r>
                      <a:r>
                        <a:rPr lang="zh-CN" altLang="en-US" sz="800" b="0" i="0" u="none" strike="noStrike" dirty="0" smtClean="0">
                          <a:solidFill>
                            <a:srgbClr val="034B8E"/>
                          </a:solidFill>
                          <a:latin typeface="Arial"/>
                        </a:rPr>
                        <a:t>维他命</a:t>
                      </a:r>
                      <a:r>
                        <a:rPr lang="en-US" altLang="zh-CN" sz="800" b="0" i="0" u="none" strike="noStrike" dirty="0" smtClean="0">
                          <a:solidFill>
                            <a:srgbClr val="034B8E"/>
                          </a:solidFill>
                          <a:latin typeface="Arial"/>
                        </a:rPr>
                        <a:t>C</a:t>
                      </a:r>
                      <a:r>
                        <a:rPr lang="en-US" sz="800" b="0" i="0" dirty="0">
                          <a:latin typeface="Arial"/>
                        </a:rPr>
                        <a:t>     </a:t>
                      </a:r>
                    </a:p>
                  </a:txBody>
                  <a:tcPr marL="22760" marR="22760" marT="4552" marB="4552" anchor="ctr">
                    <a:lnL w="6350" cap="flat" cmpd="sng" algn="ctr">
                      <a:solidFill>
                        <a:srgbClr val="CCCCCC"/>
                      </a:solidFill>
                      <a:prstDash val="solid"/>
                      <a:round/>
                      <a:headEnd type="none" w="med" len="med"/>
                      <a:tailEnd type="none" w="med" len="med"/>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solidFill>
                      <a:srgbClr val="FFFFFF"/>
                    </a:solidFill>
                  </a:tcPr>
                </a:tc>
                <a:tc gridSpan="2">
                  <a:txBody>
                    <a:bodyPr/>
                    <a:lstStyle/>
                    <a:p>
                      <a:pPr algn="r"/>
                      <a:r>
                        <a:rPr lang="en-US" sz="800" b="0" i="0">
                          <a:latin typeface="Arial"/>
                        </a:rPr>
                        <a:t>  90.0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c hMerge="1">
                  <a:txBody>
                    <a:bodyPr/>
                    <a:lstStyle/>
                    <a:p>
                      <a:endParaRPr lang="zh-CN" altLang="en-US"/>
                    </a:p>
                  </a:txBody>
                  <a:tcPr/>
                </a:tc>
                <a:tc>
                  <a:txBody>
                    <a:bodyPr/>
                    <a:lstStyle/>
                    <a:p>
                      <a:r>
                        <a:rPr lang="en-US" sz="800" b="0" i="0">
                          <a:latin typeface="Arial"/>
                        </a:rPr>
                        <a:t>mg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r>
              <a:tr h="136904">
                <a:tc>
                  <a:txBody>
                    <a:bodyPr/>
                    <a:lstStyle/>
                    <a:p>
                      <a:r>
                        <a:rPr lang="en-US" sz="800" b="0" i="0" u="none" strike="noStrike" dirty="0">
                          <a:solidFill>
                            <a:srgbClr val="034B8E"/>
                          </a:solidFill>
                          <a:latin typeface="Arial"/>
                          <a:hlinkClick r:id="rId3"/>
                        </a:rPr>
                        <a:t>Vitamin D</a:t>
                      </a:r>
                      <a:r>
                        <a:rPr lang="en-US" sz="800" b="0" i="0" dirty="0">
                          <a:latin typeface="Arial"/>
                        </a:rPr>
                        <a:t> </a:t>
                      </a:r>
                      <a:r>
                        <a:rPr lang="en-US" sz="800" b="0" i="0" dirty="0" smtClean="0">
                          <a:latin typeface="Arial"/>
                        </a:rPr>
                        <a:t>  </a:t>
                      </a:r>
                      <a:r>
                        <a:rPr lang="zh-CN" altLang="en-US" sz="800" b="0" i="0" dirty="0" smtClean="0">
                          <a:latin typeface="Arial"/>
                        </a:rPr>
                        <a:t>维他命</a:t>
                      </a:r>
                      <a:r>
                        <a:rPr lang="en-US" altLang="zh-CN" sz="800" b="0" i="0" dirty="0" smtClean="0">
                          <a:latin typeface="Arial"/>
                        </a:rPr>
                        <a:t>D</a:t>
                      </a:r>
                      <a:r>
                        <a:rPr lang="en-US" sz="800" b="0" i="0" dirty="0">
                          <a:latin typeface="Arial"/>
                        </a:rPr>
                        <a:t>    </a:t>
                      </a:r>
                    </a:p>
                  </a:txBody>
                  <a:tcPr marL="22760" marR="22760" marT="4552" marB="4552" anchor="ctr">
                    <a:lnL w="6350" cap="flat" cmpd="sng" algn="ctr">
                      <a:solidFill>
                        <a:srgbClr val="CCCCCC"/>
                      </a:solidFill>
                      <a:prstDash val="solid"/>
                      <a:round/>
                      <a:headEnd type="none" w="med" len="med"/>
                      <a:tailEnd type="none" w="med" len="med"/>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solidFill>
                      <a:srgbClr val="FFFFFF"/>
                    </a:solidFill>
                  </a:tcPr>
                </a:tc>
                <a:tc gridSpan="2">
                  <a:txBody>
                    <a:bodyPr/>
                    <a:lstStyle/>
                    <a:p>
                      <a:pPr algn="r"/>
                      <a:r>
                        <a:rPr lang="en-US" sz="800" b="0" i="0">
                          <a:latin typeface="Arial"/>
                        </a:rPr>
                        <a:t>  200.0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c hMerge="1">
                  <a:txBody>
                    <a:bodyPr/>
                    <a:lstStyle/>
                    <a:p>
                      <a:endParaRPr lang="zh-CN" altLang="en-US"/>
                    </a:p>
                  </a:txBody>
                  <a:tcPr/>
                </a:tc>
                <a:tc>
                  <a:txBody>
                    <a:bodyPr/>
                    <a:lstStyle/>
                    <a:p>
                      <a:r>
                        <a:rPr lang="en-US" sz="800" b="0" i="0">
                          <a:latin typeface="Arial"/>
                        </a:rPr>
                        <a:t>IU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r>
              <a:tr h="136904">
                <a:tc>
                  <a:txBody>
                    <a:bodyPr/>
                    <a:lstStyle/>
                    <a:p>
                      <a:r>
                        <a:rPr lang="en-US" sz="800" b="0" i="0" u="none" strike="noStrike" dirty="0">
                          <a:solidFill>
                            <a:srgbClr val="034B8E"/>
                          </a:solidFill>
                          <a:latin typeface="Arial"/>
                          <a:hlinkClick r:id="rId3"/>
                        </a:rPr>
                        <a:t>Vitamin E</a:t>
                      </a:r>
                      <a:r>
                        <a:rPr lang="en-US" sz="800" b="0" i="0" dirty="0">
                          <a:latin typeface="Arial"/>
                        </a:rPr>
                        <a:t>   </a:t>
                      </a:r>
                      <a:r>
                        <a:rPr lang="zh-CN" altLang="en-US" sz="800" b="0" i="0" dirty="0" smtClean="0">
                          <a:latin typeface="Arial"/>
                        </a:rPr>
                        <a:t>维他命</a:t>
                      </a:r>
                      <a:r>
                        <a:rPr lang="en-US" altLang="zh-CN" sz="800" b="0" i="0" dirty="0" smtClean="0">
                          <a:latin typeface="Arial"/>
                        </a:rPr>
                        <a:t>E</a:t>
                      </a:r>
                      <a:r>
                        <a:rPr lang="en-US" sz="800" b="0" i="0" dirty="0">
                          <a:latin typeface="Arial"/>
                        </a:rPr>
                        <a:t>  </a:t>
                      </a:r>
                    </a:p>
                  </a:txBody>
                  <a:tcPr marL="22760" marR="22760" marT="4552" marB="4552" anchor="ctr">
                    <a:lnL w="6350" cap="flat" cmpd="sng" algn="ctr">
                      <a:solidFill>
                        <a:srgbClr val="CCCCCC"/>
                      </a:solidFill>
                      <a:prstDash val="solid"/>
                      <a:round/>
                      <a:headEnd type="none" w="med" len="med"/>
                      <a:tailEnd type="none" w="med" len="med"/>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solidFill>
                      <a:srgbClr val="FFFFFF"/>
                    </a:solidFill>
                  </a:tcPr>
                </a:tc>
                <a:tc gridSpan="2">
                  <a:txBody>
                    <a:bodyPr/>
                    <a:lstStyle/>
                    <a:p>
                      <a:pPr algn="r"/>
                      <a:r>
                        <a:rPr lang="en-US" sz="800" b="0" i="0">
                          <a:latin typeface="Arial"/>
                        </a:rPr>
                        <a:t>  15.0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c hMerge="1">
                  <a:txBody>
                    <a:bodyPr/>
                    <a:lstStyle/>
                    <a:p>
                      <a:endParaRPr lang="zh-CN" altLang="en-US"/>
                    </a:p>
                  </a:txBody>
                  <a:tcPr/>
                </a:tc>
                <a:tc>
                  <a:txBody>
                    <a:bodyPr/>
                    <a:lstStyle/>
                    <a:p>
                      <a:r>
                        <a:rPr lang="en-US" sz="800" b="0" i="0">
                          <a:latin typeface="Arial"/>
                        </a:rPr>
                        <a:t>mg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r>
              <a:tr h="136904">
                <a:tc>
                  <a:txBody>
                    <a:bodyPr/>
                    <a:lstStyle/>
                    <a:p>
                      <a:r>
                        <a:rPr lang="en-US" sz="800" b="0" i="0" u="none" strike="noStrike" dirty="0">
                          <a:solidFill>
                            <a:srgbClr val="034B8E"/>
                          </a:solidFill>
                          <a:latin typeface="Arial"/>
                          <a:hlinkClick r:id="rId3"/>
                        </a:rPr>
                        <a:t>Vitamin K</a:t>
                      </a:r>
                      <a:r>
                        <a:rPr lang="en-US" sz="800" b="0" i="0" dirty="0">
                          <a:latin typeface="Arial"/>
                        </a:rPr>
                        <a:t>   </a:t>
                      </a:r>
                      <a:r>
                        <a:rPr lang="zh-CN" altLang="en-US" sz="800" b="0" i="0" dirty="0" smtClean="0">
                          <a:latin typeface="Arial"/>
                        </a:rPr>
                        <a:t>维他命</a:t>
                      </a:r>
                      <a:r>
                        <a:rPr lang="en-US" altLang="zh-CN" sz="800" b="0" i="0" dirty="0" smtClean="0">
                          <a:latin typeface="Arial"/>
                        </a:rPr>
                        <a:t>K</a:t>
                      </a:r>
                      <a:r>
                        <a:rPr lang="en-US" sz="800" b="0" i="0" dirty="0">
                          <a:latin typeface="Arial"/>
                        </a:rPr>
                        <a:t>  </a:t>
                      </a:r>
                    </a:p>
                  </a:txBody>
                  <a:tcPr marL="22760" marR="22760" marT="4552" marB="4552" anchor="ctr">
                    <a:lnL w="6350" cap="flat" cmpd="sng" algn="ctr">
                      <a:solidFill>
                        <a:srgbClr val="CCCCCC"/>
                      </a:solidFill>
                      <a:prstDash val="solid"/>
                      <a:round/>
                      <a:headEnd type="none" w="med" len="med"/>
                      <a:tailEnd type="none" w="med" len="med"/>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solidFill>
                      <a:srgbClr val="FFFFFF"/>
                    </a:solidFill>
                  </a:tcPr>
                </a:tc>
                <a:tc gridSpan="2">
                  <a:txBody>
                    <a:bodyPr/>
                    <a:lstStyle/>
                    <a:p>
                      <a:pPr algn="r"/>
                      <a:r>
                        <a:rPr lang="en-US" sz="800" b="0" i="0">
                          <a:latin typeface="Arial"/>
                        </a:rPr>
                        <a:t>  120.0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c hMerge="1">
                  <a:txBody>
                    <a:bodyPr/>
                    <a:lstStyle/>
                    <a:p>
                      <a:endParaRPr lang="zh-CN" altLang="en-US"/>
                    </a:p>
                  </a:txBody>
                  <a:tcPr/>
                </a:tc>
                <a:tc>
                  <a:txBody>
                    <a:bodyPr/>
                    <a:lstStyle/>
                    <a:p>
                      <a:r>
                        <a:rPr lang="en-US" sz="800" b="0" i="0">
                          <a:latin typeface="Arial"/>
                        </a:rPr>
                        <a:t>mcg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r>
              <a:tr h="136904">
                <a:tc>
                  <a:txBody>
                    <a:bodyPr/>
                    <a:lstStyle/>
                    <a:p>
                      <a:r>
                        <a:rPr lang="en-US" sz="800" b="0" i="0" u="none" strike="noStrike" dirty="0">
                          <a:solidFill>
                            <a:srgbClr val="034B8E"/>
                          </a:solidFill>
                          <a:latin typeface="Arial"/>
                          <a:hlinkClick r:id="rId3"/>
                        </a:rPr>
                        <a:t>Thiamin</a:t>
                      </a:r>
                      <a:r>
                        <a:rPr lang="en-US" sz="800" b="0" i="0" dirty="0">
                          <a:latin typeface="Arial"/>
                        </a:rPr>
                        <a:t>   </a:t>
                      </a:r>
                      <a:r>
                        <a:rPr lang="zh-CN" altLang="en-US" sz="800" b="0" i="0" dirty="0" smtClean="0">
                          <a:latin typeface="Arial"/>
                        </a:rPr>
                        <a:t>硫铵</a:t>
                      </a:r>
                      <a:r>
                        <a:rPr lang="en-US" sz="800" b="0" i="0" dirty="0">
                          <a:latin typeface="Arial"/>
                        </a:rPr>
                        <a:t>  </a:t>
                      </a:r>
                    </a:p>
                  </a:txBody>
                  <a:tcPr marL="22760" marR="22760" marT="4552" marB="4552" anchor="ctr">
                    <a:lnL w="6350" cap="flat" cmpd="sng" algn="ctr">
                      <a:solidFill>
                        <a:srgbClr val="CCCCCC"/>
                      </a:solidFill>
                      <a:prstDash val="solid"/>
                      <a:round/>
                      <a:headEnd type="none" w="med" len="med"/>
                      <a:tailEnd type="none" w="med" len="med"/>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solidFill>
                      <a:srgbClr val="FFFFFF"/>
                    </a:solidFill>
                  </a:tcPr>
                </a:tc>
                <a:tc gridSpan="2">
                  <a:txBody>
                    <a:bodyPr/>
                    <a:lstStyle/>
                    <a:p>
                      <a:pPr algn="r"/>
                      <a:r>
                        <a:rPr lang="en-US" sz="800" b="0" i="0">
                          <a:latin typeface="Arial"/>
                        </a:rPr>
                        <a:t>  1.2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c hMerge="1">
                  <a:txBody>
                    <a:bodyPr/>
                    <a:lstStyle/>
                    <a:p>
                      <a:endParaRPr lang="zh-CN" altLang="en-US"/>
                    </a:p>
                  </a:txBody>
                  <a:tcPr/>
                </a:tc>
                <a:tc>
                  <a:txBody>
                    <a:bodyPr/>
                    <a:lstStyle/>
                    <a:p>
                      <a:r>
                        <a:rPr lang="en-US" sz="800" b="0" i="0" dirty="0">
                          <a:latin typeface="Arial"/>
                        </a:rPr>
                        <a:t>mg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r>
              <a:tr h="136904">
                <a:tc>
                  <a:txBody>
                    <a:bodyPr/>
                    <a:lstStyle/>
                    <a:p>
                      <a:r>
                        <a:rPr lang="en-US" sz="800" b="0" i="0" u="none" strike="noStrike" dirty="0">
                          <a:solidFill>
                            <a:srgbClr val="034B8E"/>
                          </a:solidFill>
                          <a:latin typeface="Arial"/>
                          <a:hlinkClick r:id="rId3"/>
                        </a:rPr>
                        <a:t>Riboflavin</a:t>
                      </a:r>
                      <a:r>
                        <a:rPr lang="en-US" sz="800" b="0" i="0" dirty="0">
                          <a:latin typeface="Arial"/>
                        </a:rPr>
                        <a:t>  </a:t>
                      </a:r>
                      <a:r>
                        <a:rPr lang="zh-CN" altLang="en-US" sz="800" b="0" i="0" dirty="0" smtClean="0">
                          <a:latin typeface="Arial"/>
                        </a:rPr>
                        <a:t>核黄素</a:t>
                      </a:r>
                      <a:r>
                        <a:rPr lang="en-US" sz="800" b="0" i="0" dirty="0">
                          <a:latin typeface="Arial"/>
                        </a:rPr>
                        <a:t>   </a:t>
                      </a:r>
                    </a:p>
                  </a:txBody>
                  <a:tcPr marL="22760" marR="22760" marT="4552" marB="4552" anchor="ctr">
                    <a:lnL w="6350" cap="flat" cmpd="sng" algn="ctr">
                      <a:solidFill>
                        <a:srgbClr val="CCCCCC"/>
                      </a:solidFill>
                      <a:prstDash val="solid"/>
                      <a:round/>
                      <a:headEnd type="none" w="med" len="med"/>
                      <a:tailEnd type="none" w="med" len="med"/>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solidFill>
                      <a:srgbClr val="FFFFFF"/>
                    </a:solidFill>
                  </a:tcPr>
                </a:tc>
                <a:tc gridSpan="2">
                  <a:txBody>
                    <a:bodyPr/>
                    <a:lstStyle/>
                    <a:p>
                      <a:pPr algn="r"/>
                      <a:r>
                        <a:rPr lang="en-US" sz="800" b="0" i="0">
                          <a:latin typeface="Arial"/>
                        </a:rPr>
                        <a:t>  1.3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c hMerge="1">
                  <a:txBody>
                    <a:bodyPr/>
                    <a:lstStyle/>
                    <a:p>
                      <a:endParaRPr lang="zh-CN" altLang="en-US"/>
                    </a:p>
                  </a:txBody>
                  <a:tcPr/>
                </a:tc>
                <a:tc>
                  <a:txBody>
                    <a:bodyPr/>
                    <a:lstStyle/>
                    <a:p>
                      <a:r>
                        <a:rPr lang="en-US" sz="800" b="0" i="0">
                          <a:latin typeface="Arial"/>
                        </a:rPr>
                        <a:t>mg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r>
              <a:tr h="136904">
                <a:tc>
                  <a:txBody>
                    <a:bodyPr/>
                    <a:lstStyle/>
                    <a:p>
                      <a:r>
                        <a:rPr lang="en-US" sz="800" b="0" i="0" u="none" strike="noStrike" dirty="0">
                          <a:solidFill>
                            <a:srgbClr val="034B8E"/>
                          </a:solidFill>
                          <a:latin typeface="Arial"/>
                          <a:hlinkClick r:id="rId3"/>
                        </a:rPr>
                        <a:t>Niacin</a:t>
                      </a:r>
                      <a:r>
                        <a:rPr lang="en-US" sz="800" b="0" i="0" dirty="0">
                          <a:latin typeface="Arial"/>
                        </a:rPr>
                        <a:t>  </a:t>
                      </a:r>
                      <a:r>
                        <a:rPr lang="zh-CN" altLang="en-US" sz="800" b="0" i="0" dirty="0" smtClean="0">
                          <a:latin typeface="Arial"/>
                        </a:rPr>
                        <a:t>烟酸</a:t>
                      </a:r>
                      <a:r>
                        <a:rPr lang="en-US" sz="800" b="0" i="0" dirty="0">
                          <a:latin typeface="Arial"/>
                        </a:rPr>
                        <a:t>   </a:t>
                      </a:r>
                    </a:p>
                  </a:txBody>
                  <a:tcPr marL="22760" marR="22760" marT="4552" marB="4552" anchor="ctr">
                    <a:lnL w="6350" cap="flat" cmpd="sng" algn="ctr">
                      <a:solidFill>
                        <a:srgbClr val="CCCCCC"/>
                      </a:solidFill>
                      <a:prstDash val="solid"/>
                      <a:round/>
                      <a:headEnd type="none" w="med" len="med"/>
                      <a:tailEnd type="none" w="med" len="med"/>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solidFill>
                      <a:srgbClr val="FFFFFF"/>
                    </a:solidFill>
                  </a:tcPr>
                </a:tc>
                <a:tc gridSpan="2">
                  <a:txBody>
                    <a:bodyPr/>
                    <a:lstStyle/>
                    <a:p>
                      <a:pPr algn="r"/>
                      <a:r>
                        <a:rPr lang="en-US" sz="800" b="0" i="0">
                          <a:latin typeface="Arial"/>
                        </a:rPr>
                        <a:t>  16.0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c hMerge="1">
                  <a:txBody>
                    <a:bodyPr/>
                    <a:lstStyle/>
                    <a:p>
                      <a:endParaRPr lang="zh-CN" altLang="en-US"/>
                    </a:p>
                  </a:txBody>
                  <a:tcPr/>
                </a:tc>
                <a:tc>
                  <a:txBody>
                    <a:bodyPr/>
                    <a:lstStyle/>
                    <a:p>
                      <a:r>
                        <a:rPr lang="en-US" sz="800" b="0" i="0">
                          <a:latin typeface="Arial"/>
                        </a:rPr>
                        <a:t>mg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r>
              <a:tr h="136904">
                <a:tc>
                  <a:txBody>
                    <a:bodyPr/>
                    <a:lstStyle/>
                    <a:p>
                      <a:r>
                        <a:rPr lang="en-US" sz="800" b="0" i="0" u="none" strike="noStrike" dirty="0">
                          <a:solidFill>
                            <a:srgbClr val="034B8E"/>
                          </a:solidFill>
                          <a:latin typeface="Arial"/>
                          <a:hlinkClick r:id="rId3"/>
                        </a:rPr>
                        <a:t>Vitamin B6</a:t>
                      </a:r>
                      <a:r>
                        <a:rPr lang="en-US" sz="800" b="0" i="0" dirty="0">
                          <a:latin typeface="Arial"/>
                        </a:rPr>
                        <a:t>  </a:t>
                      </a:r>
                      <a:r>
                        <a:rPr lang="zh-CN" altLang="en-US" sz="800" b="0" i="0" dirty="0" smtClean="0">
                          <a:latin typeface="Arial"/>
                        </a:rPr>
                        <a:t>维他命</a:t>
                      </a:r>
                      <a:r>
                        <a:rPr lang="en-US" altLang="zh-CN" sz="800" b="0" i="0" dirty="0" smtClean="0">
                          <a:latin typeface="Arial"/>
                        </a:rPr>
                        <a:t>B6</a:t>
                      </a:r>
                      <a:r>
                        <a:rPr lang="en-US" sz="800" b="0" i="0" dirty="0">
                          <a:latin typeface="Arial"/>
                        </a:rPr>
                        <a:t>   </a:t>
                      </a:r>
                    </a:p>
                  </a:txBody>
                  <a:tcPr marL="22760" marR="22760" marT="4552" marB="4552" anchor="ctr">
                    <a:lnL w="6350" cap="flat" cmpd="sng" algn="ctr">
                      <a:solidFill>
                        <a:srgbClr val="CCCCCC"/>
                      </a:solidFill>
                      <a:prstDash val="solid"/>
                      <a:round/>
                      <a:headEnd type="none" w="med" len="med"/>
                      <a:tailEnd type="none" w="med" len="med"/>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solidFill>
                      <a:srgbClr val="FFFFFF"/>
                    </a:solidFill>
                  </a:tcPr>
                </a:tc>
                <a:tc gridSpan="2">
                  <a:txBody>
                    <a:bodyPr/>
                    <a:lstStyle/>
                    <a:p>
                      <a:pPr algn="r"/>
                      <a:r>
                        <a:rPr lang="en-US" sz="800" b="0" i="0">
                          <a:latin typeface="Arial"/>
                        </a:rPr>
                        <a:t>  1.3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c hMerge="1">
                  <a:txBody>
                    <a:bodyPr/>
                    <a:lstStyle/>
                    <a:p>
                      <a:endParaRPr lang="zh-CN" altLang="en-US"/>
                    </a:p>
                  </a:txBody>
                  <a:tcPr/>
                </a:tc>
                <a:tc>
                  <a:txBody>
                    <a:bodyPr/>
                    <a:lstStyle/>
                    <a:p>
                      <a:r>
                        <a:rPr lang="en-US" sz="800" b="0" i="0">
                          <a:latin typeface="Arial"/>
                        </a:rPr>
                        <a:t>mg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r>
              <a:tr h="136904">
                <a:tc>
                  <a:txBody>
                    <a:bodyPr/>
                    <a:lstStyle/>
                    <a:p>
                      <a:r>
                        <a:rPr lang="en-US" sz="800" b="0" i="0" u="none" strike="noStrike" dirty="0" err="1">
                          <a:solidFill>
                            <a:srgbClr val="034B8E"/>
                          </a:solidFill>
                          <a:latin typeface="Arial"/>
                          <a:hlinkClick r:id="rId3"/>
                        </a:rPr>
                        <a:t>Folate</a:t>
                      </a:r>
                      <a:r>
                        <a:rPr lang="en-US" sz="800" b="0" i="0" dirty="0">
                          <a:latin typeface="Arial"/>
                        </a:rPr>
                        <a:t>  </a:t>
                      </a:r>
                      <a:r>
                        <a:rPr lang="en-US" sz="800" b="0" i="0" dirty="0" smtClean="0">
                          <a:latin typeface="Arial"/>
                        </a:rPr>
                        <a:t> </a:t>
                      </a:r>
                      <a:r>
                        <a:rPr lang="zh-CN" altLang="en-US" sz="800" b="0" i="0" dirty="0" smtClean="0">
                          <a:latin typeface="Arial"/>
                        </a:rPr>
                        <a:t>叶酸</a:t>
                      </a:r>
                      <a:r>
                        <a:rPr lang="en-US" sz="800" b="0" i="0" dirty="0">
                          <a:latin typeface="Arial"/>
                        </a:rPr>
                        <a:t>   </a:t>
                      </a:r>
                    </a:p>
                  </a:txBody>
                  <a:tcPr marL="22760" marR="22760" marT="4552" marB="4552" anchor="ctr">
                    <a:lnL w="6350" cap="flat" cmpd="sng" algn="ctr">
                      <a:solidFill>
                        <a:srgbClr val="CCCCCC"/>
                      </a:solidFill>
                      <a:prstDash val="solid"/>
                      <a:round/>
                      <a:headEnd type="none" w="med" len="med"/>
                      <a:tailEnd type="none" w="med" len="med"/>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solidFill>
                      <a:srgbClr val="FFFFFF"/>
                    </a:solidFill>
                  </a:tcPr>
                </a:tc>
                <a:tc gridSpan="2">
                  <a:txBody>
                    <a:bodyPr/>
                    <a:lstStyle/>
                    <a:p>
                      <a:pPr algn="r"/>
                      <a:r>
                        <a:rPr lang="en-US" sz="800" b="0" i="0" dirty="0">
                          <a:latin typeface="Arial"/>
                        </a:rPr>
                        <a:t>  400.0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c hMerge="1">
                  <a:txBody>
                    <a:bodyPr/>
                    <a:lstStyle/>
                    <a:p>
                      <a:endParaRPr lang="zh-CN" altLang="en-US"/>
                    </a:p>
                  </a:txBody>
                  <a:tcPr/>
                </a:tc>
                <a:tc>
                  <a:txBody>
                    <a:bodyPr/>
                    <a:lstStyle/>
                    <a:p>
                      <a:r>
                        <a:rPr lang="en-US" sz="800" b="0" i="0">
                          <a:latin typeface="Arial"/>
                        </a:rPr>
                        <a:t>mcg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r>
              <a:tr h="136904">
                <a:tc>
                  <a:txBody>
                    <a:bodyPr/>
                    <a:lstStyle/>
                    <a:p>
                      <a:r>
                        <a:rPr lang="en-US" sz="800" b="0" i="0" u="none" strike="noStrike" dirty="0">
                          <a:solidFill>
                            <a:srgbClr val="034B8E"/>
                          </a:solidFill>
                          <a:latin typeface="Arial"/>
                          <a:hlinkClick r:id="rId3"/>
                        </a:rPr>
                        <a:t>Vitamin B12</a:t>
                      </a:r>
                      <a:r>
                        <a:rPr lang="en-US" sz="800" b="0" i="0" dirty="0">
                          <a:latin typeface="Arial"/>
                        </a:rPr>
                        <a:t>  </a:t>
                      </a:r>
                      <a:r>
                        <a:rPr lang="en-US" sz="800" b="0" i="0" dirty="0" smtClean="0">
                          <a:latin typeface="Arial"/>
                        </a:rPr>
                        <a:t> </a:t>
                      </a:r>
                      <a:r>
                        <a:rPr lang="zh-CN" altLang="en-US" sz="800" b="0" i="0" dirty="0" smtClean="0">
                          <a:latin typeface="Arial"/>
                        </a:rPr>
                        <a:t>维他命</a:t>
                      </a:r>
                      <a:r>
                        <a:rPr lang="en-US" altLang="zh-CN" sz="800" b="0" i="0" dirty="0" smtClean="0">
                          <a:latin typeface="Arial"/>
                        </a:rPr>
                        <a:t>B12</a:t>
                      </a:r>
                      <a:r>
                        <a:rPr lang="en-US" sz="800" b="0" i="0" dirty="0">
                          <a:latin typeface="Arial"/>
                        </a:rPr>
                        <a:t>   </a:t>
                      </a:r>
                    </a:p>
                  </a:txBody>
                  <a:tcPr marL="22760" marR="22760" marT="4552" marB="4552" anchor="ctr">
                    <a:lnL w="6350" cap="flat" cmpd="sng" algn="ctr">
                      <a:solidFill>
                        <a:srgbClr val="CCCCCC"/>
                      </a:solidFill>
                      <a:prstDash val="solid"/>
                      <a:round/>
                      <a:headEnd type="none" w="med" len="med"/>
                      <a:tailEnd type="none" w="med" len="med"/>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solidFill>
                      <a:srgbClr val="FFFFFF"/>
                    </a:solidFill>
                  </a:tcPr>
                </a:tc>
                <a:tc gridSpan="2">
                  <a:txBody>
                    <a:bodyPr/>
                    <a:lstStyle/>
                    <a:p>
                      <a:pPr algn="r"/>
                      <a:r>
                        <a:rPr lang="en-US" sz="800" b="0" i="0">
                          <a:latin typeface="Arial"/>
                        </a:rPr>
                        <a:t>  2.4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c hMerge="1">
                  <a:txBody>
                    <a:bodyPr/>
                    <a:lstStyle/>
                    <a:p>
                      <a:endParaRPr lang="zh-CN" altLang="en-US"/>
                    </a:p>
                  </a:txBody>
                  <a:tcPr/>
                </a:tc>
                <a:tc>
                  <a:txBody>
                    <a:bodyPr/>
                    <a:lstStyle/>
                    <a:p>
                      <a:r>
                        <a:rPr lang="en-US" sz="800" b="0" i="0" dirty="0">
                          <a:latin typeface="Arial"/>
                        </a:rPr>
                        <a:t>mcg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r>
              <a:tr h="262206">
                <a:tc>
                  <a:txBody>
                    <a:bodyPr/>
                    <a:lstStyle/>
                    <a:p>
                      <a:r>
                        <a:rPr lang="en-US" sz="800" b="0" i="0" u="none" strike="noStrike" dirty="0" err="1">
                          <a:solidFill>
                            <a:srgbClr val="034B8E"/>
                          </a:solidFill>
                          <a:latin typeface="Arial"/>
                          <a:hlinkClick r:id="rId3"/>
                        </a:rPr>
                        <a:t>Pantothenic</a:t>
                      </a:r>
                      <a:r>
                        <a:rPr lang="en-US" sz="800" b="0" i="0" u="none" strike="noStrike" dirty="0">
                          <a:solidFill>
                            <a:srgbClr val="034B8E"/>
                          </a:solidFill>
                          <a:latin typeface="Arial"/>
                          <a:hlinkClick r:id="rId3"/>
                        </a:rPr>
                        <a:t> Acid</a:t>
                      </a:r>
                      <a:r>
                        <a:rPr lang="en-US" sz="800" b="0" i="0" dirty="0">
                          <a:latin typeface="Arial"/>
                        </a:rPr>
                        <a:t>   </a:t>
                      </a:r>
                      <a:r>
                        <a:rPr lang="zh-CN" altLang="en-US" sz="800" b="0" i="0" dirty="0" smtClean="0">
                          <a:latin typeface="Arial"/>
                        </a:rPr>
                        <a:t>泛酸</a:t>
                      </a:r>
                      <a:r>
                        <a:rPr lang="en-US" sz="800" b="0" i="0" dirty="0">
                          <a:latin typeface="Arial"/>
                        </a:rPr>
                        <a:t>  </a:t>
                      </a:r>
                    </a:p>
                  </a:txBody>
                  <a:tcPr marL="22760" marR="22760" marT="4552" marB="4552" anchor="ctr">
                    <a:lnL w="6350" cap="flat" cmpd="sng" algn="ctr">
                      <a:solidFill>
                        <a:srgbClr val="CCCCCC"/>
                      </a:solidFill>
                      <a:prstDash val="solid"/>
                      <a:round/>
                      <a:headEnd type="none" w="med" len="med"/>
                      <a:tailEnd type="none" w="med" len="med"/>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solidFill>
                      <a:srgbClr val="FFFFFF"/>
                    </a:solidFill>
                  </a:tcPr>
                </a:tc>
                <a:tc gridSpan="2">
                  <a:txBody>
                    <a:bodyPr/>
                    <a:lstStyle/>
                    <a:p>
                      <a:pPr algn="r"/>
                      <a:r>
                        <a:rPr lang="en-US" sz="800" b="0" i="0" dirty="0">
                          <a:latin typeface="Arial"/>
                        </a:rPr>
                        <a:t>  5.0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c hMerge="1">
                  <a:txBody>
                    <a:bodyPr/>
                    <a:lstStyle/>
                    <a:p>
                      <a:endParaRPr lang="zh-CN" altLang="en-US"/>
                    </a:p>
                  </a:txBody>
                  <a:tcPr/>
                </a:tc>
                <a:tc>
                  <a:txBody>
                    <a:bodyPr/>
                    <a:lstStyle/>
                    <a:p>
                      <a:r>
                        <a:rPr lang="en-US" sz="800" b="0" i="0">
                          <a:latin typeface="Arial"/>
                        </a:rPr>
                        <a:t>mg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r>
              <a:tr h="136904">
                <a:tc>
                  <a:txBody>
                    <a:bodyPr/>
                    <a:lstStyle/>
                    <a:p>
                      <a:r>
                        <a:rPr lang="en-US" sz="800" b="0" i="0" dirty="0">
                          <a:latin typeface="Arial"/>
                        </a:rPr>
                        <a:t>Biotin  </a:t>
                      </a:r>
                      <a:r>
                        <a:rPr lang="zh-CN" altLang="en-US" sz="800" b="0" i="0" dirty="0" smtClean="0">
                          <a:latin typeface="Arial"/>
                        </a:rPr>
                        <a:t>生物素</a:t>
                      </a:r>
                      <a:r>
                        <a:rPr lang="en-US" sz="800" b="0" i="0" dirty="0">
                          <a:latin typeface="Arial"/>
                        </a:rPr>
                        <a:t>   </a:t>
                      </a:r>
                    </a:p>
                  </a:txBody>
                  <a:tcPr marL="22760" marR="22760" marT="4552" marB="4552" anchor="ctr">
                    <a:lnL w="6350" cap="flat" cmpd="sng" algn="ctr">
                      <a:solidFill>
                        <a:srgbClr val="CCCCCC"/>
                      </a:solidFill>
                      <a:prstDash val="solid"/>
                      <a:round/>
                      <a:headEnd type="none" w="med" len="med"/>
                      <a:tailEnd type="none" w="med" len="med"/>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solidFill>
                      <a:srgbClr val="FFFFFF"/>
                    </a:solidFill>
                  </a:tcPr>
                </a:tc>
                <a:tc gridSpan="2">
                  <a:txBody>
                    <a:bodyPr/>
                    <a:lstStyle/>
                    <a:p>
                      <a:pPr algn="r"/>
                      <a:r>
                        <a:rPr lang="en-US" sz="800" b="0" i="0">
                          <a:latin typeface="Arial"/>
                        </a:rPr>
                        <a:t>  30.0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c hMerge="1">
                  <a:txBody>
                    <a:bodyPr/>
                    <a:lstStyle/>
                    <a:p>
                      <a:endParaRPr lang="zh-CN" altLang="en-US"/>
                    </a:p>
                  </a:txBody>
                  <a:tcPr/>
                </a:tc>
                <a:tc>
                  <a:txBody>
                    <a:bodyPr/>
                    <a:lstStyle/>
                    <a:p>
                      <a:r>
                        <a:rPr lang="en-US" sz="800" b="0" i="0">
                          <a:latin typeface="Arial"/>
                        </a:rPr>
                        <a:t>mcg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r>
              <a:tr h="136904">
                <a:tc>
                  <a:txBody>
                    <a:bodyPr/>
                    <a:lstStyle/>
                    <a:p>
                      <a:r>
                        <a:rPr lang="en-US" sz="800" b="0" i="0" dirty="0" err="1">
                          <a:latin typeface="Arial"/>
                        </a:rPr>
                        <a:t>Choline</a:t>
                      </a:r>
                      <a:r>
                        <a:rPr lang="en-US" sz="800" b="0" i="0" dirty="0">
                          <a:latin typeface="Arial"/>
                        </a:rPr>
                        <a:t>    </a:t>
                      </a:r>
                      <a:r>
                        <a:rPr lang="zh-CN" altLang="en-US" sz="800" b="0" i="0" dirty="0" smtClean="0">
                          <a:latin typeface="Arial"/>
                        </a:rPr>
                        <a:t>胆碱</a:t>
                      </a:r>
                      <a:endParaRPr lang="en-US" sz="800" b="0" i="0" dirty="0">
                        <a:latin typeface="Arial"/>
                      </a:endParaRPr>
                    </a:p>
                  </a:txBody>
                  <a:tcPr marL="22760" marR="22760" marT="4552" marB="4552" anchor="ctr">
                    <a:lnL w="6350" cap="flat" cmpd="sng" algn="ctr">
                      <a:solidFill>
                        <a:srgbClr val="CCCCCC"/>
                      </a:solidFill>
                      <a:prstDash val="solid"/>
                      <a:round/>
                      <a:headEnd type="none" w="med" len="med"/>
                      <a:tailEnd type="none" w="med" len="med"/>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solidFill>
                      <a:srgbClr val="FFFFFF"/>
                    </a:solidFill>
                  </a:tcPr>
                </a:tc>
                <a:tc gridSpan="2">
                  <a:txBody>
                    <a:bodyPr/>
                    <a:lstStyle/>
                    <a:p>
                      <a:pPr algn="r"/>
                      <a:r>
                        <a:rPr lang="en-US" sz="800" b="0" i="0">
                          <a:latin typeface="Arial"/>
                        </a:rPr>
                        <a:t>  550.0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c hMerge="1">
                  <a:txBody>
                    <a:bodyPr/>
                    <a:lstStyle/>
                    <a:p>
                      <a:endParaRPr lang="zh-CN" altLang="en-US"/>
                    </a:p>
                  </a:txBody>
                  <a:tcPr/>
                </a:tc>
                <a:tc>
                  <a:txBody>
                    <a:bodyPr/>
                    <a:lstStyle/>
                    <a:p>
                      <a:r>
                        <a:rPr lang="en-US" sz="800" b="0" i="0">
                          <a:latin typeface="Arial"/>
                        </a:rPr>
                        <a:t>mg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r>
              <a:tr h="136904">
                <a:tc gridSpan="4">
                  <a:txBody>
                    <a:bodyPr/>
                    <a:lstStyle/>
                    <a:p>
                      <a:r>
                        <a:rPr lang="en-US" sz="800" b="1" i="0" dirty="0" smtClean="0">
                          <a:solidFill>
                            <a:srgbClr val="FFFFFF"/>
                          </a:solidFill>
                          <a:latin typeface="Arial"/>
                        </a:rPr>
                        <a:t>Minerals    </a:t>
                      </a:r>
                      <a:r>
                        <a:rPr lang="zh-CN" altLang="en-US" sz="800" b="1" i="0" dirty="0" smtClean="0">
                          <a:solidFill>
                            <a:srgbClr val="FFFFFF"/>
                          </a:solidFill>
                          <a:latin typeface="Arial"/>
                        </a:rPr>
                        <a:t>矿物质</a:t>
                      </a:r>
                      <a:endParaRPr lang="en-US" sz="800" b="1" i="0" dirty="0">
                        <a:solidFill>
                          <a:srgbClr val="FFFFFF"/>
                        </a:solidFill>
                        <a:latin typeface="Arial"/>
                      </a:endParaRPr>
                    </a:p>
                  </a:txBody>
                  <a:tcPr marL="22760" marR="22760" marT="4552" marB="4552" anchor="ctr">
                    <a:lnL>
                      <a:noFill/>
                    </a:lnL>
                    <a:lnR>
                      <a:noFill/>
                    </a:lnR>
                    <a:lnT w="6350" cap="flat" cmpd="sng" algn="ctr">
                      <a:solidFill>
                        <a:srgbClr val="9FABB8"/>
                      </a:solidFill>
                      <a:prstDash val="solid"/>
                      <a:round/>
                      <a:headEnd type="none" w="med" len="med"/>
                      <a:tailEnd type="none" w="med" len="med"/>
                    </a:lnT>
                    <a:lnB>
                      <a:noFill/>
                    </a:lnB>
                    <a:solidFill>
                      <a:srgbClr val="9FABB8"/>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136904">
                <a:tc gridSpan="2">
                  <a:txBody>
                    <a:bodyPr/>
                    <a:lstStyle/>
                    <a:p>
                      <a:r>
                        <a:rPr lang="en-US" sz="800" b="0" i="0" u="none" strike="noStrike" dirty="0">
                          <a:solidFill>
                            <a:srgbClr val="034B8E"/>
                          </a:solidFill>
                          <a:latin typeface="Arial"/>
                          <a:hlinkClick r:id="rId3"/>
                        </a:rPr>
                        <a:t>Calcium</a:t>
                      </a:r>
                      <a:r>
                        <a:rPr lang="en-US" sz="800" b="0" i="0" dirty="0">
                          <a:latin typeface="Arial"/>
                        </a:rPr>
                        <a:t>  </a:t>
                      </a:r>
                      <a:r>
                        <a:rPr lang="zh-CN" altLang="en-US" sz="800" b="0" i="0" dirty="0" smtClean="0">
                          <a:latin typeface="Arial"/>
                        </a:rPr>
                        <a:t>钙</a:t>
                      </a:r>
                      <a:r>
                        <a:rPr lang="en-US" sz="800" b="0" i="0" dirty="0">
                          <a:latin typeface="Arial"/>
                        </a:rPr>
                        <a:t>   </a:t>
                      </a:r>
                    </a:p>
                  </a:txBody>
                  <a:tcPr marL="22760" marR="22760" marT="4552" marB="4552" anchor="ctr">
                    <a:lnL w="6350" cap="flat" cmpd="sng" algn="ctr">
                      <a:solidFill>
                        <a:srgbClr val="CCCCCC"/>
                      </a:solidFill>
                      <a:prstDash val="solid"/>
                      <a:round/>
                      <a:headEnd type="none" w="med" len="med"/>
                      <a:tailEnd type="none" w="med" len="med"/>
                    </a:lnL>
                    <a:lnR>
                      <a:noFill/>
                    </a:lnR>
                    <a:lnT>
                      <a:noFill/>
                    </a:lnT>
                    <a:lnB w="6350" cap="flat" cmpd="sng" algn="ctr">
                      <a:solidFill>
                        <a:srgbClr val="9FABB8"/>
                      </a:solidFill>
                      <a:prstDash val="solid"/>
                      <a:round/>
                      <a:headEnd type="none" w="med" len="med"/>
                      <a:tailEnd type="none" w="med" len="med"/>
                    </a:lnB>
                    <a:solidFill>
                      <a:srgbClr val="FFFFFF"/>
                    </a:solidFill>
                  </a:tcPr>
                </a:tc>
                <a:tc hMerge="1">
                  <a:txBody>
                    <a:bodyPr/>
                    <a:lstStyle/>
                    <a:p>
                      <a:endParaRPr lang="zh-CN" altLang="en-US"/>
                    </a:p>
                  </a:txBody>
                  <a:tcPr/>
                </a:tc>
                <a:tc>
                  <a:txBody>
                    <a:bodyPr/>
                    <a:lstStyle/>
                    <a:p>
                      <a:pPr algn="r"/>
                      <a:r>
                        <a:rPr lang="en-US" sz="800" b="0" i="0" dirty="0">
                          <a:latin typeface="Arial"/>
                        </a:rPr>
                        <a:t>  1000.0  </a:t>
                      </a:r>
                    </a:p>
                  </a:txBody>
                  <a:tcPr marL="22760" marR="22760" marT="4552" marB="4552" anchor="ctr">
                    <a:lnL>
                      <a:noFill/>
                    </a:lnL>
                    <a:lnR>
                      <a:noFill/>
                    </a:lnR>
                    <a:lnT>
                      <a:noFill/>
                    </a:lnT>
                    <a:lnB w="6350" cap="flat" cmpd="sng" algn="ctr">
                      <a:solidFill>
                        <a:srgbClr val="9FABB8"/>
                      </a:solidFill>
                      <a:prstDash val="solid"/>
                      <a:round/>
                      <a:headEnd type="none" w="med" len="med"/>
                      <a:tailEnd type="none" w="med" len="med"/>
                    </a:lnB>
                  </a:tcPr>
                </a:tc>
                <a:tc>
                  <a:txBody>
                    <a:bodyPr/>
                    <a:lstStyle/>
                    <a:p>
                      <a:r>
                        <a:rPr lang="en-US" sz="800" b="0" i="0" dirty="0">
                          <a:latin typeface="Arial"/>
                        </a:rPr>
                        <a:t>mg </a:t>
                      </a:r>
                    </a:p>
                  </a:txBody>
                  <a:tcPr marL="22760" marR="22760" marT="4552" marB="4552" anchor="ctr">
                    <a:lnL>
                      <a:noFill/>
                    </a:lnL>
                    <a:lnR>
                      <a:noFill/>
                    </a:lnR>
                    <a:lnT>
                      <a:noFill/>
                    </a:lnT>
                    <a:lnB w="6350" cap="flat" cmpd="sng" algn="ctr">
                      <a:solidFill>
                        <a:srgbClr val="9FABB8"/>
                      </a:solidFill>
                      <a:prstDash val="solid"/>
                      <a:round/>
                      <a:headEnd type="none" w="med" len="med"/>
                      <a:tailEnd type="none" w="med" len="med"/>
                    </a:lnB>
                  </a:tcPr>
                </a:tc>
              </a:tr>
              <a:tr h="136904">
                <a:tc gridSpan="2">
                  <a:txBody>
                    <a:bodyPr/>
                    <a:lstStyle/>
                    <a:p>
                      <a:r>
                        <a:rPr lang="en-US" sz="800" b="0" i="0" dirty="0">
                          <a:latin typeface="Arial"/>
                        </a:rPr>
                        <a:t>Chromium  </a:t>
                      </a:r>
                      <a:r>
                        <a:rPr lang="zh-CN" altLang="en-US" sz="800" b="0" i="0" dirty="0" smtClean="0">
                          <a:latin typeface="Arial"/>
                        </a:rPr>
                        <a:t>镉</a:t>
                      </a:r>
                      <a:r>
                        <a:rPr lang="en-US" sz="800" b="0" i="0" dirty="0">
                          <a:latin typeface="Arial"/>
                        </a:rPr>
                        <a:t>   </a:t>
                      </a:r>
                    </a:p>
                  </a:txBody>
                  <a:tcPr marL="22760" marR="22760" marT="4552" marB="4552" anchor="ctr">
                    <a:lnL w="6350" cap="flat" cmpd="sng" algn="ctr">
                      <a:solidFill>
                        <a:srgbClr val="CCCCCC"/>
                      </a:solidFill>
                      <a:prstDash val="solid"/>
                      <a:round/>
                      <a:headEnd type="none" w="med" len="med"/>
                      <a:tailEnd type="none" w="med" len="med"/>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solidFill>
                      <a:srgbClr val="FFFFFF"/>
                    </a:solidFill>
                  </a:tcPr>
                </a:tc>
                <a:tc hMerge="1">
                  <a:txBody>
                    <a:bodyPr/>
                    <a:lstStyle/>
                    <a:p>
                      <a:endParaRPr lang="zh-CN" altLang="en-US"/>
                    </a:p>
                  </a:txBody>
                  <a:tcPr/>
                </a:tc>
                <a:tc>
                  <a:txBody>
                    <a:bodyPr/>
                    <a:lstStyle/>
                    <a:p>
                      <a:pPr algn="r"/>
                      <a:r>
                        <a:rPr lang="en-US" sz="800" b="0" i="0">
                          <a:latin typeface="Arial"/>
                        </a:rPr>
                        <a:t>  35.0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c>
                  <a:txBody>
                    <a:bodyPr/>
                    <a:lstStyle/>
                    <a:p>
                      <a:r>
                        <a:rPr lang="en-US" sz="800" b="0" i="0">
                          <a:latin typeface="Arial"/>
                        </a:rPr>
                        <a:t>mcg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r>
              <a:tr h="136904">
                <a:tc gridSpan="2">
                  <a:txBody>
                    <a:bodyPr/>
                    <a:lstStyle/>
                    <a:p>
                      <a:r>
                        <a:rPr lang="en-US" sz="800" b="0" i="0" u="none" strike="noStrike" dirty="0">
                          <a:solidFill>
                            <a:srgbClr val="034B8E"/>
                          </a:solidFill>
                          <a:latin typeface="Arial"/>
                          <a:hlinkClick r:id="rId3"/>
                        </a:rPr>
                        <a:t>Copper</a:t>
                      </a:r>
                      <a:r>
                        <a:rPr lang="en-US" sz="800" b="0" i="0" dirty="0">
                          <a:latin typeface="Arial"/>
                        </a:rPr>
                        <a:t>     </a:t>
                      </a:r>
                      <a:r>
                        <a:rPr lang="zh-CN" altLang="en-US" sz="800" b="0" i="0" dirty="0" smtClean="0">
                          <a:latin typeface="Arial"/>
                        </a:rPr>
                        <a:t>铜</a:t>
                      </a:r>
                      <a:endParaRPr lang="en-US" sz="800" b="0" i="0" dirty="0">
                        <a:latin typeface="Arial"/>
                      </a:endParaRPr>
                    </a:p>
                  </a:txBody>
                  <a:tcPr marL="22760" marR="22760" marT="4552" marB="4552" anchor="ctr">
                    <a:lnL w="6350" cap="flat" cmpd="sng" algn="ctr">
                      <a:solidFill>
                        <a:srgbClr val="CCCCCC"/>
                      </a:solidFill>
                      <a:prstDash val="solid"/>
                      <a:round/>
                      <a:headEnd type="none" w="med" len="med"/>
                      <a:tailEnd type="none" w="med" len="med"/>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solidFill>
                      <a:srgbClr val="FFFFFF"/>
                    </a:solidFill>
                  </a:tcPr>
                </a:tc>
                <a:tc hMerge="1">
                  <a:txBody>
                    <a:bodyPr/>
                    <a:lstStyle/>
                    <a:p>
                      <a:endParaRPr lang="zh-CN" altLang="en-US"/>
                    </a:p>
                  </a:txBody>
                  <a:tcPr/>
                </a:tc>
                <a:tc>
                  <a:txBody>
                    <a:bodyPr/>
                    <a:lstStyle/>
                    <a:p>
                      <a:pPr algn="r"/>
                      <a:r>
                        <a:rPr lang="en-US" sz="800" b="0" i="0">
                          <a:latin typeface="Arial"/>
                        </a:rPr>
                        <a:t>  0.9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c>
                  <a:txBody>
                    <a:bodyPr/>
                    <a:lstStyle/>
                    <a:p>
                      <a:r>
                        <a:rPr lang="en-US" sz="800" b="0" i="0">
                          <a:latin typeface="Arial"/>
                        </a:rPr>
                        <a:t>mg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r>
              <a:tr h="136904">
                <a:tc gridSpan="2">
                  <a:txBody>
                    <a:bodyPr/>
                    <a:lstStyle/>
                    <a:p>
                      <a:r>
                        <a:rPr lang="en-US" sz="800" b="0" i="0" dirty="0" err="1">
                          <a:latin typeface="Arial"/>
                        </a:rPr>
                        <a:t>Flouride</a:t>
                      </a:r>
                      <a:r>
                        <a:rPr lang="en-US" sz="800" b="0" i="0" dirty="0">
                          <a:latin typeface="Arial"/>
                        </a:rPr>
                        <a:t>     </a:t>
                      </a:r>
                      <a:r>
                        <a:rPr lang="zh-CN" altLang="en-US" sz="800" b="0" i="0" dirty="0" smtClean="0">
                          <a:latin typeface="Arial"/>
                        </a:rPr>
                        <a:t>氟化物</a:t>
                      </a:r>
                      <a:endParaRPr lang="en-US" sz="800" b="0" i="0" dirty="0">
                        <a:latin typeface="Arial"/>
                      </a:endParaRPr>
                    </a:p>
                  </a:txBody>
                  <a:tcPr marL="22760" marR="22760" marT="4552" marB="4552" anchor="ctr">
                    <a:lnL w="6350" cap="flat" cmpd="sng" algn="ctr">
                      <a:solidFill>
                        <a:srgbClr val="CCCCCC"/>
                      </a:solidFill>
                      <a:prstDash val="solid"/>
                      <a:round/>
                      <a:headEnd type="none" w="med" len="med"/>
                      <a:tailEnd type="none" w="med" len="med"/>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solidFill>
                      <a:srgbClr val="FFFFFF"/>
                    </a:solidFill>
                  </a:tcPr>
                </a:tc>
                <a:tc hMerge="1">
                  <a:txBody>
                    <a:bodyPr/>
                    <a:lstStyle/>
                    <a:p>
                      <a:endParaRPr lang="zh-CN" altLang="en-US"/>
                    </a:p>
                  </a:txBody>
                  <a:tcPr/>
                </a:tc>
                <a:tc>
                  <a:txBody>
                    <a:bodyPr/>
                    <a:lstStyle/>
                    <a:p>
                      <a:pPr algn="r"/>
                      <a:r>
                        <a:rPr lang="en-US" sz="800" b="0" i="0">
                          <a:latin typeface="Arial"/>
                        </a:rPr>
                        <a:t>  4.0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c>
                  <a:txBody>
                    <a:bodyPr/>
                    <a:lstStyle/>
                    <a:p>
                      <a:r>
                        <a:rPr lang="en-US" sz="800" b="0" i="0">
                          <a:latin typeface="Arial"/>
                        </a:rPr>
                        <a:t>mg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r>
              <a:tr h="136904">
                <a:tc gridSpan="2">
                  <a:txBody>
                    <a:bodyPr/>
                    <a:lstStyle/>
                    <a:p>
                      <a:r>
                        <a:rPr lang="en-US" sz="800" b="0" i="0" dirty="0">
                          <a:latin typeface="Arial"/>
                        </a:rPr>
                        <a:t>Iodine    </a:t>
                      </a:r>
                      <a:r>
                        <a:rPr lang="zh-CN" altLang="en-US" sz="800" b="0" i="0" dirty="0" smtClean="0">
                          <a:latin typeface="Arial"/>
                        </a:rPr>
                        <a:t>碘</a:t>
                      </a:r>
                      <a:r>
                        <a:rPr lang="en-US" sz="800" b="0" i="0" dirty="0">
                          <a:latin typeface="Arial"/>
                        </a:rPr>
                        <a:t> </a:t>
                      </a:r>
                    </a:p>
                  </a:txBody>
                  <a:tcPr marL="22760" marR="22760" marT="4552" marB="4552" anchor="ctr">
                    <a:lnL w="6350" cap="flat" cmpd="sng" algn="ctr">
                      <a:solidFill>
                        <a:srgbClr val="CCCCCC"/>
                      </a:solidFill>
                      <a:prstDash val="solid"/>
                      <a:round/>
                      <a:headEnd type="none" w="med" len="med"/>
                      <a:tailEnd type="none" w="med" len="med"/>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solidFill>
                      <a:srgbClr val="FFFFFF"/>
                    </a:solidFill>
                  </a:tcPr>
                </a:tc>
                <a:tc hMerge="1">
                  <a:txBody>
                    <a:bodyPr/>
                    <a:lstStyle/>
                    <a:p>
                      <a:endParaRPr lang="zh-CN" altLang="en-US"/>
                    </a:p>
                  </a:txBody>
                  <a:tcPr/>
                </a:tc>
                <a:tc>
                  <a:txBody>
                    <a:bodyPr/>
                    <a:lstStyle/>
                    <a:p>
                      <a:pPr algn="r"/>
                      <a:r>
                        <a:rPr lang="en-US" sz="800" b="0" i="0">
                          <a:latin typeface="Arial"/>
                        </a:rPr>
                        <a:t>  150.0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c>
                  <a:txBody>
                    <a:bodyPr/>
                    <a:lstStyle/>
                    <a:p>
                      <a:r>
                        <a:rPr lang="en-US" sz="800" b="0" i="0">
                          <a:latin typeface="Arial"/>
                        </a:rPr>
                        <a:t>mcg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r>
              <a:tr h="136904">
                <a:tc gridSpan="2">
                  <a:txBody>
                    <a:bodyPr/>
                    <a:lstStyle/>
                    <a:p>
                      <a:r>
                        <a:rPr lang="en-US" sz="800" b="0" i="0" u="none" strike="noStrike" dirty="0">
                          <a:solidFill>
                            <a:srgbClr val="034B8E"/>
                          </a:solidFill>
                          <a:latin typeface="Arial"/>
                          <a:hlinkClick r:id="rId3"/>
                        </a:rPr>
                        <a:t>Iron</a:t>
                      </a:r>
                      <a:r>
                        <a:rPr lang="en-US" sz="800" b="0" i="0" dirty="0">
                          <a:latin typeface="Arial"/>
                        </a:rPr>
                        <a:t>     </a:t>
                      </a:r>
                      <a:r>
                        <a:rPr lang="zh-CN" altLang="en-US" sz="800" b="0" i="0" dirty="0" smtClean="0">
                          <a:latin typeface="Arial"/>
                        </a:rPr>
                        <a:t>铁</a:t>
                      </a:r>
                      <a:endParaRPr lang="en-US" sz="800" b="0" i="0" dirty="0">
                        <a:latin typeface="Arial"/>
                      </a:endParaRPr>
                    </a:p>
                  </a:txBody>
                  <a:tcPr marL="22760" marR="22760" marT="4552" marB="4552" anchor="ctr">
                    <a:lnL w="6350" cap="flat" cmpd="sng" algn="ctr">
                      <a:solidFill>
                        <a:srgbClr val="CCCCCC"/>
                      </a:solidFill>
                      <a:prstDash val="solid"/>
                      <a:round/>
                      <a:headEnd type="none" w="med" len="med"/>
                      <a:tailEnd type="none" w="med" len="med"/>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solidFill>
                      <a:srgbClr val="FFFFFF"/>
                    </a:solidFill>
                  </a:tcPr>
                </a:tc>
                <a:tc hMerge="1">
                  <a:txBody>
                    <a:bodyPr/>
                    <a:lstStyle/>
                    <a:p>
                      <a:endParaRPr lang="zh-CN" altLang="en-US"/>
                    </a:p>
                  </a:txBody>
                  <a:tcPr/>
                </a:tc>
                <a:tc>
                  <a:txBody>
                    <a:bodyPr/>
                    <a:lstStyle/>
                    <a:p>
                      <a:pPr algn="r"/>
                      <a:r>
                        <a:rPr lang="en-US" sz="800" b="0" i="0">
                          <a:latin typeface="Arial"/>
                        </a:rPr>
                        <a:t>  8.0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c>
                  <a:txBody>
                    <a:bodyPr/>
                    <a:lstStyle/>
                    <a:p>
                      <a:r>
                        <a:rPr lang="en-US" sz="800" b="0" i="0">
                          <a:latin typeface="Arial"/>
                        </a:rPr>
                        <a:t>mg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r>
              <a:tr h="136904">
                <a:tc gridSpan="2">
                  <a:txBody>
                    <a:bodyPr/>
                    <a:lstStyle/>
                    <a:p>
                      <a:r>
                        <a:rPr lang="en-US" sz="800" b="0" i="0" u="none" strike="noStrike" dirty="0">
                          <a:solidFill>
                            <a:srgbClr val="034B8E"/>
                          </a:solidFill>
                          <a:latin typeface="Arial"/>
                          <a:hlinkClick r:id="rId3"/>
                        </a:rPr>
                        <a:t>Magnesium</a:t>
                      </a:r>
                      <a:r>
                        <a:rPr lang="en-US" sz="800" b="0" i="0" dirty="0">
                          <a:latin typeface="Arial"/>
                        </a:rPr>
                        <a:t>     </a:t>
                      </a:r>
                      <a:r>
                        <a:rPr lang="zh-CN" altLang="en-US" sz="800" b="0" i="0" dirty="0" smtClean="0">
                          <a:latin typeface="Arial"/>
                        </a:rPr>
                        <a:t>镁</a:t>
                      </a:r>
                      <a:endParaRPr lang="en-US" sz="800" b="0" i="0" dirty="0">
                        <a:latin typeface="Arial"/>
                      </a:endParaRPr>
                    </a:p>
                  </a:txBody>
                  <a:tcPr marL="22760" marR="22760" marT="4552" marB="4552" anchor="ctr">
                    <a:lnL w="6350" cap="flat" cmpd="sng" algn="ctr">
                      <a:solidFill>
                        <a:srgbClr val="CCCCCC"/>
                      </a:solidFill>
                      <a:prstDash val="solid"/>
                      <a:round/>
                      <a:headEnd type="none" w="med" len="med"/>
                      <a:tailEnd type="none" w="med" len="med"/>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solidFill>
                      <a:srgbClr val="FFFFFF"/>
                    </a:solidFill>
                  </a:tcPr>
                </a:tc>
                <a:tc hMerge="1">
                  <a:txBody>
                    <a:bodyPr/>
                    <a:lstStyle/>
                    <a:p>
                      <a:endParaRPr lang="zh-CN" altLang="en-US"/>
                    </a:p>
                  </a:txBody>
                  <a:tcPr/>
                </a:tc>
                <a:tc>
                  <a:txBody>
                    <a:bodyPr/>
                    <a:lstStyle/>
                    <a:p>
                      <a:pPr algn="r"/>
                      <a:r>
                        <a:rPr lang="en-US" sz="800" b="0" i="0">
                          <a:latin typeface="Arial"/>
                        </a:rPr>
                        <a:t>  420.0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c>
                  <a:txBody>
                    <a:bodyPr/>
                    <a:lstStyle/>
                    <a:p>
                      <a:r>
                        <a:rPr lang="en-US" sz="800" b="0" i="0">
                          <a:latin typeface="Arial"/>
                        </a:rPr>
                        <a:t>mg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r>
              <a:tr h="136904">
                <a:tc gridSpan="2">
                  <a:txBody>
                    <a:bodyPr/>
                    <a:lstStyle/>
                    <a:p>
                      <a:r>
                        <a:rPr lang="en-US" sz="800" b="0" i="0" u="none" strike="noStrike" dirty="0">
                          <a:solidFill>
                            <a:srgbClr val="034B8E"/>
                          </a:solidFill>
                          <a:latin typeface="Arial"/>
                          <a:hlinkClick r:id="rId3"/>
                        </a:rPr>
                        <a:t>Manganese</a:t>
                      </a:r>
                      <a:r>
                        <a:rPr lang="en-US" sz="800" b="0" i="0" dirty="0">
                          <a:latin typeface="Arial"/>
                        </a:rPr>
                        <a:t>     </a:t>
                      </a:r>
                      <a:r>
                        <a:rPr lang="zh-CN" altLang="en-US" sz="800" b="0" i="0" dirty="0" smtClean="0">
                          <a:latin typeface="Arial"/>
                        </a:rPr>
                        <a:t>锰</a:t>
                      </a:r>
                      <a:endParaRPr lang="en-US" sz="800" b="0" i="0" dirty="0">
                        <a:latin typeface="Arial"/>
                      </a:endParaRPr>
                    </a:p>
                  </a:txBody>
                  <a:tcPr marL="22760" marR="22760" marT="4552" marB="4552" anchor="ctr">
                    <a:lnL w="6350" cap="flat" cmpd="sng" algn="ctr">
                      <a:solidFill>
                        <a:srgbClr val="CCCCCC"/>
                      </a:solidFill>
                      <a:prstDash val="solid"/>
                      <a:round/>
                      <a:headEnd type="none" w="med" len="med"/>
                      <a:tailEnd type="none" w="med" len="med"/>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solidFill>
                      <a:srgbClr val="FFFFFF"/>
                    </a:solidFill>
                  </a:tcPr>
                </a:tc>
                <a:tc hMerge="1">
                  <a:txBody>
                    <a:bodyPr/>
                    <a:lstStyle/>
                    <a:p>
                      <a:endParaRPr lang="zh-CN" altLang="en-US"/>
                    </a:p>
                  </a:txBody>
                  <a:tcPr/>
                </a:tc>
                <a:tc>
                  <a:txBody>
                    <a:bodyPr/>
                    <a:lstStyle/>
                    <a:p>
                      <a:pPr algn="r"/>
                      <a:r>
                        <a:rPr lang="en-US" sz="800" b="0" i="0">
                          <a:latin typeface="Arial"/>
                        </a:rPr>
                        <a:t>  2.3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c>
                  <a:txBody>
                    <a:bodyPr/>
                    <a:lstStyle/>
                    <a:p>
                      <a:r>
                        <a:rPr lang="en-US" sz="800" b="0" i="0">
                          <a:latin typeface="Arial"/>
                        </a:rPr>
                        <a:t>mg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r>
              <a:tr h="136904">
                <a:tc gridSpan="2">
                  <a:txBody>
                    <a:bodyPr/>
                    <a:lstStyle/>
                    <a:p>
                      <a:r>
                        <a:rPr lang="en-US" sz="800" b="0" i="0" dirty="0">
                          <a:latin typeface="Arial"/>
                        </a:rPr>
                        <a:t>Molybdenum     </a:t>
                      </a:r>
                      <a:r>
                        <a:rPr lang="zh-CN" altLang="en-US" sz="800" b="0" i="0" dirty="0" smtClean="0">
                          <a:latin typeface="Arial"/>
                        </a:rPr>
                        <a:t>钼</a:t>
                      </a:r>
                      <a:endParaRPr lang="en-US" sz="800" b="0" i="0" dirty="0">
                        <a:latin typeface="Arial"/>
                      </a:endParaRPr>
                    </a:p>
                  </a:txBody>
                  <a:tcPr marL="22760" marR="22760" marT="4552" marB="4552" anchor="ctr">
                    <a:lnL w="6350" cap="flat" cmpd="sng" algn="ctr">
                      <a:solidFill>
                        <a:srgbClr val="CCCCCC"/>
                      </a:solidFill>
                      <a:prstDash val="solid"/>
                      <a:round/>
                      <a:headEnd type="none" w="med" len="med"/>
                      <a:tailEnd type="none" w="med" len="med"/>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solidFill>
                      <a:srgbClr val="FFFFFF"/>
                    </a:solidFill>
                  </a:tcPr>
                </a:tc>
                <a:tc hMerge="1">
                  <a:txBody>
                    <a:bodyPr/>
                    <a:lstStyle/>
                    <a:p>
                      <a:endParaRPr lang="zh-CN" altLang="en-US"/>
                    </a:p>
                  </a:txBody>
                  <a:tcPr/>
                </a:tc>
                <a:tc>
                  <a:txBody>
                    <a:bodyPr/>
                    <a:lstStyle/>
                    <a:p>
                      <a:pPr algn="r"/>
                      <a:r>
                        <a:rPr lang="en-US" sz="800" b="0" i="0">
                          <a:latin typeface="Arial"/>
                        </a:rPr>
                        <a:t>  45.0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c>
                  <a:txBody>
                    <a:bodyPr/>
                    <a:lstStyle/>
                    <a:p>
                      <a:r>
                        <a:rPr lang="en-US" sz="800" b="0" i="0">
                          <a:latin typeface="Arial"/>
                        </a:rPr>
                        <a:t>mcg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r>
              <a:tr h="136904">
                <a:tc gridSpan="2">
                  <a:txBody>
                    <a:bodyPr/>
                    <a:lstStyle/>
                    <a:p>
                      <a:r>
                        <a:rPr lang="en-US" sz="800" b="0" i="0" u="none" strike="noStrike" dirty="0">
                          <a:solidFill>
                            <a:srgbClr val="034B8E"/>
                          </a:solidFill>
                          <a:latin typeface="Arial"/>
                          <a:hlinkClick r:id="rId3"/>
                        </a:rPr>
                        <a:t>Phosphorus</a:t>
                      </a:r>
                      <a:r>
                        <a:rPr lang="en-US" sz="800" b="0" i="0" dirty="0">
                          <a:latin typeface="Arial"/>
                        </a:rPr>
                        <a:t>     </a:t>
                      </a:r>
                      <a:r>
                        <a:rPr lang="en-US" sz="800" b="0" i="0" dirty="0" smtClean="0">
                          <a:latin typeface="Arial"/>
                        </a:rPr>
                        <a:t> </a:t>
                      </a:r>
                      <a:r>
                        <a:rPr lang="zh-CN" altLang="en-US" sz="800" b="0" i="0" dirty="0" smtClean="0">
                          <a:latin typeface="Arial"/>
                        </a:rPr>
                        <a:t>磷</a:t>
                      </a:r>
                      <a:endParaRPr lang="en-US" sz="800" b="0" i="0" dirty="0">
                        <a:latin typeface="Arial"/>
                      </a:endParaRPr>
                    </a:p>
                  </a:txBody>
                  <a:tcPr marL="22760" marR="22760" marT="4552" marB="4552" anchor="ctr">
                    <a:lnL w="6350" cap="flat" cmpd="sng" algn="ctr">
                      <a:solidFill>
                        <a:srgbClr val="CCCCCC"/>
                      </a:solidFill>
                      <a:prstDash val="solid"/>
                      <a:round/>
                      <a:headEnd type="none" w="med" len="med"/>
                      <a:tailEnd type="none" w="med" len="med"/>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solidFill>
                      <a:srgbClr val="FFFFFF"/>
                    </a:solidFill>
                  </a:tcPr>
                </a:tc>
                <a:tc hMerge="1">
                  <a:txBody>
                    <a:bodyPr/>
                    <a:lstStyle/>
                    <a:p>
                      <a:endParaRPr lang="zh-CN" altLang="en-US"/>
                    </a:p>
                  </a:txBody>
                  <a:tcPr/>
                </a:tc>
                <a:tc>
                  <a:txBody>
                    <a:bodyPr/>
                    <a:lstStyle/>
                    <a:p>
                      <a:pPr algn="r"/>
                      <a:r>
                        <a:rPr lang="en-US" sz="800" b="0" i="0" dirty="0">
                          <a:latin typeface="Arial"/>
                        </a:rPr>
                        <a:t>  700.0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c>
                  <a:txBody>
                    <a:bodyPr/>
                    <a:lstStyle/>
                    <a:p>
                      <a:r>
                        <a:rPr lang="en-US" sz="800" b="0" i="0">
                          <a:latin typeface="Arial"/>
                        </a:rPr>
                        <a:t>mg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r>
              <a:tr h="136904">
                <a:tc gridSpan="2">
                  <a:txBody>
                    <a:bodyPr/>
                    <a:lstStyle/>
                    <a:p>
                      <a:r>
                        <a:rPr lang="en-US" sz="800" b="0" i="0" u="none" strike="noStrike" dirty="0">
                          <a:solidFill>
                            <a:srgbClr val="034B8E"/>
                          </a:solidFill>
                          <a:latin typeface="Arial"/>
                          <a:hlinkClick r:id="rId3"/>
                        </a:rPr>
                        <a:t>Selenium</a:t>
                      </a:r>
                      <a:r>
                        <a:rPr lang="en-US" sz="800" b="0" i="0" dirty="0">
                          <a:latin typeface="Arial"/>
                        </a:rPr>
                        <a:t>     </a:t>
                      </a:r>
                      <a:r>
                        <a:rPr lang="en-US" sz="800" b="0" i="0" dirty="0" smtClean="0">
                          <a:latin typeface="Arial"/>
                        </a:rPr>
                        <a:t>  </a:t>
                      </a:r>
                      <a:r>
                        <a:rPr lang="zh-CN" altLang="en-US" sz="800" b="0" i="0" dirty="0" smtClean="0">
                          <a:latin typeface="Arial"/>
                        </a:rPr>
                        <a:t>硒</a:t>
                      </a:r>
                      <a:endParaRPr lang="en-US" sz="800" b="0" i="0" dirty="0">
                        <a:latin typeface="Arial"/>
                      </a:endParaRPr>
                    </a:p>
                  </a:txBody>
                  <a:tcPr marL="22760" marR="22760" marT="4552" marB="4552" anchor="ctr">
                    <a:lnL w="6350" cap="flat" cmpd="sng" algn="ctr">
                      <a:solidFill>
                        <a:srgbClr val="CCCCCC"/>
                      </a:solidFill>
                      <a:prstDash val="solid"/>
                      <a:round/>
                      <a:headEnd type="none" w="med" len="med"/>
                      <a:tailEnd type="none" w="med" len="med"/>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solidFill>
                      <a:srgbClr val="FFFFFF"/>
                    </a:solidFill>
                  </a:tcPr>
                </a:tc>
                <a:tc hMerge="1">
                  <a:txBody>
                    <a:bodyPr/>
                    <a:lstStyle/>
                    <a:p>
                      <a:endParaRPr lang="zh-CN" altLang="en-US"/>
                    </a:p>
                  </a:txBody>
                  <a:tcPr/>
                </a:tc>
                <a:tc>
                  <a:txBody>
                    <a:bodyPr/>
                    <a:lstStyle/>
                    <a:p>
                      <a:pPr algn="r"/>
                      <a:r>
                        <a:rPr lang="en-US" sz="800" b="0" i="0">
                          <a:latin typeface="Arial"/>
                        </a:rPr>
                        <a:t>  55.0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c>
                  <a:txBody>
                    <a:bodyPr/>
                    <a:lstStyle/>
                    <a:p>
                      <a:r>
                        <a:rPr lang="en-US" sz="800" b="0" i="0">
                          <a:latin typeface="Arial"/>
                        </a:rPr>
                        <a:t>mcg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r>
              <a:tr h="136904">
                <a:tc gridSpan="2">
                  <a:txBody>
                    <a:bodyPr/>
                    <a:lstStyle/>
                    <a:p>
                      <a:r>
                        <a:rPr lang="en-US" sz="800" b="0" i="0" u="none" strike="noStrike" dirty="0">
                          <a:solidFill>
                            <a:srgbClr val="034B8E"/>
                          </a:solidFill>
                          <a:latin typeface="Arial"/>
                          <a:hlinkClick r:id="rId3"/>
                        </a:rPr>
                        <a:t>Zinc</a:t>
                      </a:r>
                      <a:r>
                        <a:rPr lang="en-US" sz="800" b="0" i="0" dirty="0">
                          <a:latin typeface="Arial"/>
                        </a:rPr>
                        <a:t>     </a:t>
                      </a:r>
                      <a:r>
                        <a:rPr lang="en-US" sz="800" b="0" i="0" dirty="0" smtClean="0">
                          <a:latin typeface="Arial"/>
                        </a:rPr>
                        <a:t>         </a:t>
                      </a:r>
                      <a:r>
                        <a:rPr lang="zh-CN" altLang="en-US" sz="800" b="0" i="0" dirty="0" smtClean="0">
                          <a:latin typeface="Arial"/>
                        </a:rPr>
                        <a:t>锌</a:t>
                      </a:r>
                      <a:endParaRPr lang="en-US" sz="800" b="0" i="0" dirty="0">
                        <a:latin typeface="Arial"/>
                      </a:endParaRPr>
                    </a:p>
                  </a:txBody>
                  <a:tcPr marL="22760" marR="22760" marT="4552" marB="4552" anchor="ctr">
                    <a:lnL w="6350" cap="flat" cmpd="sng" algn="ctr">
                      <a:solidFill>
                        <a:srgbClr val="CCCCCC"/>
                      </a:solidFill>
                      <a:prstDash val="solid"/>
                      <a:round/>
                      <a:headEnd type="none" w="med" len="med"/>
                      <a:tailEnd type="none" w="med" len="med"/>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solidFill>
                      <a:srgbClr val="FFFFFF"/>
                    </a:solidFill>
                  </a:tcPr>
                </a:tc>
                <a:tc hMerge="1">
                  <a:txBody>
                    <a:bodyPr/>
                    <a:lstStyle/>
                    <a:p>
                      <a:endParaRPr lang="zh-CN" altLang="en-US"/>
                    </a:p>
                  </a:txBody>
                  <a:tcPr/>
                </a:tc>
                <a:tc>
                  <a:txBody>
                    <a:bodyPr/>
                    <a:lstStyle/>
                    <a:p>
                      <a:pPr algn="r"/>
                      <a:r>
                        <a:rPr lang="en-US" sz="800" b="0" i="0">
                          <a:latin typeface="Arial"/>
                        </a:rPr>
                        <a:t>  11.0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c>
                  <a:txBody>
                    <a:bodyPr/>
                    <a:lstStyle/>
                    <a:p>
                      <a:r>
                        <a:rPr lang="en-US" sz="800" b="0" i="0">
                          <a:latin typeface="Arial"/>
                        </a:rPr>
                        <a:t>mg </a:t>
                      </a:r>
                    </a:p>
                  </a:txBody>
                  <a:tcPr marL="22760" marR="22760" marT="4552" marB="4552" anchor="ctr">
                    <a:lnL>
                      <a:noFill/>
                    </a:lnL>
                    <a:lnR>
                      <a:noFill/>
                    </a:lnR>
                    <a:lnT w="6350" cap="flat" cmpd="sng" algn="ctr">
                      <a:solidFill>
                        <a:srgbClr val="9FABB8"/>
                      </a:solidFill>
                      <a:prstDash val="solid"/>
                      <a:round/>
                      <a:headEnd type="none" w="med" len="med"/>
                      <a:tailEnd type="none" w="med" len="med"/>
                    </a:lnT>
                    <a:lnB w="6350" cap="flat" cmpd="sng" algn="ctr">
                      <a:solidFill>
                        <a:srgbClr val="9FABB8"/>
                      </a:solidFill>
                      <a:prstDash val="solid"/>
                      <a:round/>
                      <a:headEnd type="none" w="med" len="med"/>
                      <a:tailEnd type="none" w="med" len="med"/>
                    </a:lnB>
                  </a:tcPr>
                </a:tc>
              </a:tr>
              <a:tr h="148505">
                <a:tc gridSpan="4">
                  <a:txBody>
                    <a:bodyPr/>
                    <a:lstStyle/>
                    <a:p>
                      <a:pPr algn="ctr"/>
                      <a:r>
                        <a:rPr lang="en-US" sz="800" b="0" i="0" dirty="0">
                          <a:solidFill>
                            <a:srgbClr val="666666"/>
                          </a:solidFill>
                          <a:latin typeface="Arial"/>
                        </a:rPr>
                        <a:t>Click on nutrients for best sources</a:t>
                      </a:r>
                    </a:p>
                  </a:txBody>
                  <a:tcPr marL="9104" marR="9104" marT="9104" marB="9104" anchor="ctr">
                    <a:lnL>
                      <a:noFill/>
                    </a:lnL>
                    <a:lnR>
                      <a:noFill/>
                    </a:lnR>
                    <a:lnT w="6350" cap="flat" cmpd="sng" algn="ctr">
                      <a:solidFill>
                        <a:srgbClr val="9FABB8"/>
                      </a:solidFill>
                      <a:prstDash val="solid"/>
                      <a:round/>
                      <a:headEnd type="none" w="med" len="med"/>
                      <a:tailEnd type="none" w="med" len="med"/>
                    </a:lnT>
                    <a:lnB>
                      <a:noFill/>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bl>
          </a:graphicData>
        </a:graphic>
      </p:graphicFrame>
      <p:sp>
        <p:nvSpPr>
          <p:cNvPr id="6" name="Rectangle 1"/>
          <p:cNvSpPr>
            <a:spLocks noChangeArrowheads="1"/>
          </p:cNvSpPr>
          <p:nvPr/>
        </p:nvSpPr>
        <p:spPr bwMode="auto">
          <a:xfrm>
            <a:off x="956933" y="5969999"/>
            <a:ext cx="5943597" cy="830997"/>
          </a:xfrm>
          <a:prstGeom prst="rect">
            <a:avLst/>
          </a:prstGeom>
          <a:solidFill>
            <a:schemeClr val="bg1">
              <a:lumMod val="9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pitchFamily="34" charset="0"/>
                <a:cs typeface="Arial" pitchFamily="34" charset="0"/>
              </a:rPr>
              <a:t>Minimum daily nutrient needs… </a:t>
            </a:r>
            <a:r>
              <a:rPr kumimoji="0" lang="en-US" sz="1200" b="1" i="0" u="none" strike="noStrike" cap="none" normalizeH="0" baseline="0" dirty="0" smtClean="0">
                <a:ln>
                  <a:noFill/>
                </a:ln>
                <a:solidFill>
                  <a:srgbClr val="003399"/>
                </a:solidFill>
                <a:effectLst/>
                <a:latin typeface="Arial" pitchFamily="34" charset="0"/>
                <a:cs typeface="Arial" pitchFamily="34" charset="0"/>
                <a:hlinkClick r:id="rId3"/>
              </a:rPr>
              <a:t>http://nutritiondata.self.com/tools/calories-burned#ixzz2y6tgl8HJ</a:t>
            </a:r>
            <a:r>
              <a:rPr kumimoji="0" lang="en-US" sz="1200" b="1" i="0" u="none" strike="noStrike" cap="none" normalizeH="0" baseline="0" dirty="0" smtClean="0">
                <a:ln>
                  <a:noFill/>
                </a:ln>
                <a:solidFill>
                  <a:schemeClr val="tx1"/>
                </a:solidFill>
                <a:effectLst/>
                <a:latin typeface="Arial" pitchFamily="34" charset="0"/>
                <a:cs typeface="Arial" pitchFamily="34" charset="0"/>
              </a:rPr>
              <a:t>  </a:t>
            </a:r>
            <a:r>
              <a:rPr kumimoji="0" lang="en-US" sz="1200" b="1" i="0" u="none" strike="noStrike" cap="none" normalizeH="0" baseline="0" dirty="0" smtClean="0">
                <a:ln>
                  <a:noFill/>
                </a:ln>
                <a:effectLst/>
                <a:latin typeface="Arial" pitchFamily="34" charset="0"/>
                <a:cs typeface="Arial" pitchFamily="34" charset="0"/>
              </a:rPr>
              <a:t>(5’6”/150 lb individual; minimal exercise)</a:t>
            </a:r>
            <a:br>
              <a:rPr kumimoji="0" lang="en-US" sz="1200" b="1" i="0" u="none" strike="noStrike" cap="none" normalizeH="0" baseline="0" dirty="0" smtClean="0">
                <a:ln>
                  <a:noFill/>
                </a:ln>
                <a:effectLst/>
                <a:latin typeface="Arial" pitchFamily="34" charset="0"/>
                <a:cs typeface="Arial" pitchFamily="34" charset="0"/>
              </a:rPr>
            </a:br>
            <a:r>
              <a:rPr kumimoji="0" lang="zh-CN" altLang="en-US" sz="1200" b="1" i="0" u="none" strike="noStrike" cap="none" normalizeH="0" baseline="0" dirty="0" smtClean="0">
                <a:ln>
                  <a:noFill/>
                </a:ln>
                <a:effectLst/>
                <a:latin typeface="Arial" pitchFamily="34" charset="0"/>
                <a:cs typeface="Arial" pitchFamily="34" charset="0"/>
              </a:rPr>
              <a:t>每日最低人体所需营养成分</a:t>
            </a:r>
            <a:r>
              <a:rPr lang="zh-CN" altLang="en-US" sz="1200" b="1" dirty="0" smtClean="0">
                <a:latin typeface="Arial" pitchFamily="34" charset="0"/>
                <a:cs typeface="Arial" pitchFamily="34" charset="0"/>
              </a:rPr>
              <a:t>（见上网址）（</a:t>
            </a:r>
            <a:r>
              <a:rPr lang="en-US" altLang="zh-CN" sz="1200" b="1" dirty="0" smtClean="0">
                <a:latin typeface="Arial" pitchFamily="34" charset="0"/>
                <a:cs typeface="Arial" pitchFamily="34" charset="0"/>
              </a:rPr>
              <a:t>1.68</a:t>
            </a:r>
            <a:r>
              <a:rPr lang="zh-CN" altLang="en-US" sz="1200" b="1" dirty="0" smtClean="0">
                <a:latin typeface="Arial" pitchFamily="34" charset="0"/>
                <a:cs typeface="Arial" pitchFamily="34" charset="0"/>
              </a:rPr>
              <a:t>米</a:t>
            </a:r>
            <a:r>
              <a:rPr lang="en-US" altLang="zh-CN" sz="1200" b="1" dirty="0" smtClean="0">
                <a:latin typeface="Arial" pitchFamily="34" charset="0"/>
                <a:cs typeface="Arial" pitchFamily="34" charset="0"/>
              </a:rPr>
              <a:t>/68</a:t>
            </a:r>
            <a:r>
              <a:rPr lang="zh-CN" altLang="en-US" sz="1200" b="1" dirty="0" smtClean="0">
                <a:latin typeface="Arial" pitchFamily="34" charset="0"/>
                <a:cs typeface="Arial" pitchFamily="34" charset="0"/>
              </a:rPr>
              <a:t>公斤为例；最少运动）</a:t>
            </a:r>
            <a:endParaRPr kumimoji="0" lang="en-US" sz="1200" b="1" i="0" u="none" strike="noStrike" cap="none" normalizeH="0" baseline="0" dirty="0" smtClean="0">
              <a:ln>
                <a:noFill/>
              </a:ln>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US" sz="1200" b="1" i="1" u="sng" dirty="0" smtClean="0">
                <a:solidFill>
                  <a:schemeClr val="tx1"/>
                </a:solidFill>
                <a:latin typeface="Arial" pitchFamily="34" charset="0"/>
                <a:cs typeface="Arial" pitchFamily="34" charset="0"/>
              </a:rPr>
              <a:t>Sorghum results based on 100 gram intake amount </a:t>
            </a:r>
            <a:r>
              <a:rPr lang="zh-CN" altLang="en-US" sz="1200" b="1" i="1" u="sng" dirty="0" smtClean="0">
                <a:solidFill>
                  <a:schemeClr val="tx1"/>
                </a:solidFill>
                <a:latin typeface="Arial" pitchFamily="34" charset="0"/>
                <a:cs typeface="Arial" pitchFamily="34" charset="0"/>
              </a:rPr>
              <a:t>（高粱摄入量以</a:t>
            </a:r>
            <a:r>
              <a:rPr lang="en-US" altLang="zh-CN" sz="1200" b="1" i="1" u="sng" dirty="0" smtClean="0">
                <a:solidFill>
                  <a:schemeClr val="tx1"/>
                </a:solidFill>
                <a:latin typeface="Arial" pitchFamily="34" charset="0"/>
                <a:cs typeface="Arial" pitchFamily="34" charset="0"/>
              </a:rPr>
              <a:t>100</a:t>
            </a:r>
            <a:r>
              <a:rPr lang="zh-CN" altLang="en-US" sz="1200" b="1" i="1" u="sng" dirty="0" smtClean="0">
                <a:solidFill>
                  <a:schemeClr val="tx1"/>
                </a:solidFill>
                <a:latin typeface="Arial" pitchFamily="34" charset="0"/>
                <a:cs typeface="Arial" pitchFamily="34" charset="0"/>
              </a:rPr>
              <a:t>克为单位）</a:t>
            </a:r>
            <a:endParaRPr kumimoji="0" lang="en-US" sz="1200" b="1" i="1" u="sng" strike="noStrike" cap="none" normalizeH="0" baseline="0" dirty="0" smtClean="0">
              <a:ln>
                <a:noFill/>
              </a:ln>
              <a:solidFill>
                <a:schemeClr val="tx1"/>
              </a:solidFill>
              <a:effectLst/>
              <a:latin typeface="Arial" pitchFamily="34" charset="0"/>
              <a:cs typeface="Arial" pitchFamily="34" charset="0"/>
            </a:endParaRPr>
          </a:p>
        </p:txBody>
      </p:sp>
      <p:pic>
        <p:nvPicPr>
          <p:cNvPr id="1026" name="Picture 2" descr="C:\Users\dougb\AppData\Local\Microsoft\Windows\Temporary Internet Files\Content.IE5\VPZWDVSS\MM900185588[1].gif"/>
          <p:cNvPicPr>
            <a:picLocks noChangeAspect="1" noChangeArrowheads="1" noCrop="1"/>
          </p:cNvPicPr>
          <p:nvPr/>
        </p:nvPicPr>
        <p:blipFill>
          <a:blip r:embed="rId4"/>
          <a:srcRect/>
          <a:stretch>
            <a:fillRect/>
          </a:stretch>
        </p:blipFill>
        <p:spPr bwMode="auto">
          <a:xfrm>
            <a:off x="3831246" y="1217332"/>
            <a:ext cx="387350" cy="234950"/>
          </a:xfrm>
          <a:prstGeom prst="rect">
            <a:avLst/>
          </a:prstGeom>
          <a:noFill/>
        </p:spPr>
      </p:pic>
      <p:pic>
        <p:nvPicPr>
          <p:cNvPr id="8" name="Picture 2" descr="C:\Users\dougb\AppData\Local\Microsoft\Windows\Temporary Internet Files\Content.IE5\VPZWDVSS\MM900185588[1].gif"/>
          <p:cNvPicPr>
            <a:picLocks noChangeAspect="1" noChangeArrowheads="1" noCrop="1"/>
          </p:cNvPicPr>
          <p:nvPr/>
        </p:nvPicPr>
        <p:blipFill>
          <a:blip r:embed="rId4"/>
          <a:srcRect/>
          <a:stretch>
            <a:fillRect/>
          </a:stretch>
        </p:blipFill>
        <p:spPr bwMode="auto">
          <a:xfrm>
            <a:off x="3789971" y="1604682"/>
            <a:ext cx="387350" cy="234950"/>
          </a:xfrm>
          <a:prstGeom prst="rect">
            <a:avLst/>
          </a:prstGeom>
          <a:noFill/>
        </p:spPr>
      </p:pic>
      <p:pic>
        <p:nvPicPr>
          <p:cNvPr id="9" name="Picture 2" descr="C:\Users\dougb\AppData\Local\Microsoft\Windows\Temporary Internet Files\Content.IE5\VPZWDVSS\MM900185588[1].gif"/>
          <p:cNvPicPr>
            <a:picLocks noChangeAspect="1" noChangeArrowheads="1" noCrop="1"/>
          </p:cNvPicPr>
          <p:nvPr/>
        </p:nvPicPr>
        <p:blipFill>
          <a:blip r:embed="rId4"/>
          <a:srcRect/>
          <a:stretch>
            <a:fillRect/>
          </a:stretch>
        </p:blipFill>
        <p:spPr bwMode="auto">
          <a:xfrm>
            <a:off x="3831246" y="2296832"/>
            <a:ext cx="387350" cy="234950"/>
          </a:xfrm>
          <a:prstGeom prst="rect">
            <a:avLst/>
          </a:prstGeom>
          <a:noFill/>
        </p:spPr>
      </p:pic>
      <p:pic>
        <p:nvPicPr>
          <p:cNvPr id="10" name="Picture 2" descr="C:\Users\dougb\AppData\Local\Microsoft\Windows\Temporary Internet Files\Content.IE5\VPZWDVSS\MM900185588[1].gif"/>
          <p:cNvPicPr>
            <a:picLocks noChangeAspect="1" noChangeArrowheads="1" noCrop="1"/>
          </p:cNvPicPr>
          <p:nvPr/>
        </p:nvPicPr>
        <p:blipFill>
          <a:blip r:embed="rId4"/>
          <a:srcRect/>
          <a:stretch>
            <a:fillRect/>
          </a:stretch>
        </p:blipFill>
        <p:spPr bwMode="auto">
          <a:xfrm>
            <a:off x="3831246" y="2531782"/>
            <a:ext cx="387350" cy="234950"/>
          </a:xfrm>
          <a:prstGeom prst="rect">
            <a:avLst/>
          </a:prstGeom>
          <a:noFill/>
        </p:spPr>
      </p:pic>
      <p:pic>
        <p:nvPicPr>
          <p:cNvPr id="11" name="Picture 2" descr="C:\Users\dougb\AppData\Local\Microsoft\Windows\Temporary Internet Files\Content.IE5\VPZWDVSS\MM900185588[1].gif"/>
          <p:cNvPicPr>
            <a:picLocks noChangeAspect="1" noChangeArrowheads="1" noCrop="1"/>
          </p:cNvPicPr>
          <p:nvPr/>
        </p:nvPicPr>
        <p:blipFill>
          <a:blip r:embed="rId4"/>
          <a:srcRect/>
          <a:stretch>
            <a:fillRect/>
          </a:stretch>
        </p:blipFill>
        <p:spPr bwMode="auto">
          <a:xfrm>
            <a:off x="3831246" y="2061882"/>
            <a:ext cx="387350" cy="234950"/>
          </a:xfrm>
          <a:prstGeom prst="rect">
            <a:avLst/>
          </a:prstGeom>
          <a:noFill/>
        </p:spPr>
      </p:pic>
      <p:pic>
        <p:nvPicPr>
          <p:cNvPr id="12" name="Picture 2" descr="C:\Users\dougb\AppData\Local\Microsoft\Windows\Temporary Internet Files\Content.IE5\VPZWDVSS\MM900185588[1].gif"/>
          <p:cNvPicPr>
            <a:picLocks noChangeAspect="1" noChangeArrowheads="1" noCrop="1"/>
          </p:cNvPicPr>
          <p:nvPr/>
        </p:nvPicPr>
        <p:blipFill>
          <a:blip r:embed="rId4"/>
          <a:srcRect/>
          <a:stretch>
            <a:fillRect/>
          </a:stretch>
        </p:blipFill>
        <p:spPr bwMode="auto">
          <a:xfrm>
            <a:off x="3831246" y="3142951"/>
            <a:ext cx="387350" cy="234950"/>
          </a:xfrm>
          <a:prstGeom prst="rect">
            <a:avLst/>
          </a:prstGeom>
          <a:noFill/>
        </p:spPr>
      </p:pic>
      <p:pic>
        <p:nvPicPr>
          <p:cNvPr id="13" name="Picture 2" descr="C:\Users\dougb\AppData\Local\Microsoft\Windows\Temporary Internet Files\Content.IE5\VPZWDVSS\MM900185588[1].gif"/>
          <p:cNvPicPr>
            <a:picLocks noChangeAspect="1" noChangeArrowheads="1" noCrop="1"/>
          </p:cNvPicPr>
          <p:nvPr/>
        </p:nvPicPr>
        <p:blipFill>
          <a:blip r:embed="rId4"/>
          <a:srcRect/>
          <a:stretch>
            <a:fillRect/>
          </a:stretch>
        </p:blipFill>
        <p:spPr bwMode="auto">
          <a:xfrm>
            <a:off x="3831246" y="4360358"/>
            <a:ext cx="387350" cy="234950"/>
          </a:xfrm>
          <a:prstGeom prst="rect">
            <a:avLst/>
          </a:prstGeom>
          <a:noFill/>
        </p:spPr>
      </p:pic>
      <p:pic>
        <p:nvPicPr>
          <p:cNvPr id="14" name="Picture 2" descr="C:\Users\dougb\AppData\Local\Microsoft\Windows\Temporary Internet Files\Content.IE5\VPZWDVSS\MM900185588[1].gif"/>
          <p:cNvPicPr>
            <a:picLocks noChangeAspect="1" noChangeArrowheads="1" noCrop="1"/>
          </p:cNvPicPr>
          <p:nvPr/>
        </p:nvPicPr>
        <p:blipFill>
          <a:blip r:embed="rId4"/>
          <a:srcRect/>
          <a:stretch>
            <a:fillRect/>
          </a:stretch>
        </p:blipFill>
        <p:spPr bwMode="auto">
          <a:xfrm>
            <a:off x="3831246" y="4745841"/>
            <a:ext cx="387350" cy="234950"/>
          </a:xfrm>
          <a:prstGeom prst="rect">
            <a:avLst/>
          </a:prstGeom>
          <a:noFill/>
        </p:spPr>
      </p:pic>
      <p:graphicFrame>
        <p:nvGraphicFramePr>
          <p:cNvPr id="16" name="Table 15"/>
          <p:cNvGraphicFramePr>
            <a:graphicFrameLocks noGrp="1"/>
          </p:cNvGraphicFramePr>
          <p:nvPr/>
        </p:nvGraphicFramePr>
        <p:xfrm>
          <a:off x="4267199" y="774076"/>
          <a:ext cx="1558200" cy="5179139"/>
        </p:xfrm>
        <a:graphic>
          <a:graphicData uri="http://schemas.openxmlformats.org/drawingml/2006/table">
            <a:tbl>
              <a:tblPr/>
              <a:tblGrid>
                <a:gridCol w="848613"/>
                <a:gridCol w="709587"/>
              </a:tblGrid>
              <a:tr h="178591">
                <a:tc>
                  <a:txBody>
                    <a:bodyPr/>
                    <a:lstStyle/>
                    <a:p>
                      <a:pPr algn="just">
                        <a:spcAft>
                          <a:spcPts val="0"/>
                        </a:spcAft>
                      </a:pPr>
                      <a:r>
                        <a:rPr lang="zh-CN" altLang="en-US" sz="900" kern="100" dirty="0" smtClean="0">
                          <a:latin typeface="Calibri"/>
                          <a:ea typeface="宋体"/>
                          <a:cs typeface="Times New Roman"/>
                        </a:rPr>
                        <a:t>营养成分</a:t>
                      </a:r>
                      <a:endParaRPr lang="en-US" sz="900" kern="100" dirty="0">
                        <a:latin typeface="Calibri"/>
                        <a:ea typeface="宋体"/>
                        <a:cs typeface="Times New Roman"/>
                      </a:endParaRP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altLang="en-US" sz="900" kern="100" dirty="0" smtClean="0">
                          <a:latin typeface="Calibri"/>
                          <a:ea typeface="宋体"/>
                          <a:cs typeface="Times New Roman"/>
                        </a:rPr>
                        <a:t>单位</a:t>
                      </a:r>
                      <a:endParaRPr lang="en-US" sz="900" kern="100" dirty="0">
                        <a:latin typeface="Calibri"/>
                        <a:ea typeface="宋体"/>
                        <a:cs typeface="Times New Roman"/>
                      </a:endParaRP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591">
                <a:tc>
                  <a:txBody>
                    <a:bodyPr/>
                    <a:lstStyle/>
                    <a:p>
                      <a:pPr algn="just">
                        <a:spcAft>
                          <a:spcPts val="0"/>
                        </a:spcAft>
                      </a:pPr>
                      <a:endParaRPr lang="en-US" sz="900" kern="100">
                        <a:latin typeface="Calibri"/>
                        <a:ea typeface="宋体"/>
                        <a:cs typeface="Times New Roman"/>
                      </a:endParaRP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900" kern="100" dirty="0">
                        <a:latin typeface="Calibri"/>
                        <a:ea typeface="宋体"/>
                        <a:cs typeface="Times New Roman"/>
                      </a:endParaRP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591">
                <a:tc>
                  <a:txBody>
                    <a:bodyPr/>
                    <a:lstStyle/>
                    <a:p>
                      <a:pPr algn="just">
                        <a:spcAft>
                          <a:spcPts val="0"/>
                        </a:spcAft>
                      </a:pPr>
                      <a:r>
                        <a:rPr lang="zh-CN" sz="900" kern="100">
                          <a:latin typeface="Calibri"/>
                          <a:ea typeface="宋体"/>
                          <a:cs typeface="Times New Roman"/>
                        </a:rPr>
                        <a:t>能量</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900" kern="100">
                          <a:latin typeface="Calibri"/>
                          <a:ea typeface="宋体"/>
                          <a:cs typeface="Times New Roman"/>
                        </a:rPr>
                        <a:t>卡路里</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591">
                <a:tc>
                  <a:txBody>
                    <a:bodyPr/>
                    <a:lstStyle/>
                    <a:p>
                      <a:pPr algn="just">
                        <a:spcAft>
                          <a:spcPts val="0"/>
                        </a:spcAft>
                      </a:pPr>
                      <a:r>
                        <a:rPr lang="zh-CN" sz="900" kern="100">
                          <a:latin typeface="Calibri"/>
                          <a:ea typeface="宋体"/>
                          <a:cs typeface="Times New Roman"/>
                        </a:rPr>
                        <a:t>蛋白质</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900" kern="100">
                          <a:latin typeface="Calibri"/>
                          <a:ea typeface="宋体"/>
                          <a:cs typeface="Times New Roman"/>
                        </a:rPr>
                        <a:t>克</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591">
                <a:tc>
                  <a:txBody>
                    <a:bodyPr/>
                    <a:lstStyle/>
                    <a:p>
                      <a:pPr algn="just">
                        <a:spcAft>
                          <a:spcPts val="0"/>
                        </a:spcAft>
                      </a:pPr>
                      <a:r>
                        <a:rPr lang="zh-CN" sz="900" kern="100">
                          <a:latin typeface="Calibri"/>
                          <a:ea typeface="宋体"/>
                          <a:cs typeface="Times New Roman"/>
                        </a:rPr>
                        <a:t>总脂肪</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900" kern="100">
                          <a:latin typeface="Calibri"/>
                          <a:ea typeface="宋体"/>
                          <a:cs typeface="Times New Roman"/>
                        </a:rPr>
                        <a:t>克</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591">
                <a:tc>
                  <a:txBody>
                    <a:bodyPr/>
                    <a:lstStyle/>
                    <a:p>
                      <a:pPr algn="just">
                        <a:spcAft>
                          <a:spcPts val="0"/>
                        </a:spcAft>
                      </a:pPr>
                      <a:r>
                        <a:rPr lang="zh-CN" sz="900" kern="100">
                          <a:latin typeface="Calibri"/>
                          <a:ea typeface="宋体"/>
                          <a:cs typeface="Times New Roman"/>
                        </a:rPr>
                        <a:t>碳水化合物</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900" kern="100">
                          <a:latin typeface="Calibri"/>
                          <a:ea typeface="宋体"/>
                          <a:cs typeface="Times New Roman"/>
                        </a:rPr>
                        <a:t>克</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591">
                <a:tc>
                  <a:txBody>
                    <a:bodyPr/>
                    <a:lstStyle/>
                    <a:p>
                      <a:pPr algn="just">
                        <a:spcAft>
                          <a:spcPts val="0"/>
                        </a:spcAft>
                      </a:pPr>
                      <a:r>
                        <a:rPr lang="zh-CN" sz="900" kern="100">
                          <a:latin typeface="Calibri"/>
                          <a:ea typeface="宋体"/>
                          <a:cs typeface="Times New Roman"/>
                        </a:rPr>
                        <a:t>纤维</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900" kern="100">
                          <a:latin typeface="Calibri"/>
                          <a:ea typeface="宋体"/>
                          <a:cs typeface="Times New Roman"/>
                        </a:rPr>
                        <a:t>克</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591">
                <a:tc>
                  <a:txBody>
                    <a:bodyPr/>
                    <a:lstStyle/>
                    <a:p>
                      <a:pPr algn="just">
                        <a:spcAft>
                          <a:spcPts val="0"/>
                        </a:spcAft>
                      </a:pPr>
                      <a:r>
                        <a:rPr lang="zh-CN" sz="900" kern="100">
                          <a:latin typeface="Calibri"/>
                          <a:ea typeface="宋体"/>
                          <a:cs typeface="Times New Roman"/>
                        </a:rPr>
                        <a:t>钙</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900" kern="100">
                          <a:latin typeface="Calibri"/>
                          <a:ea typeface="宋体"/>
                          <a:cs typeface="Times New Roman"/>
                        </a:rPr>
                        <a:t>毫克</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591">
                <a:tc>
                  <a:txBody>
                    <a:bodyPr/>
                    <a:lstStyle/>
                    <a:p>
                      <a:pPr algn="just">
                        <a:spcAft>
                          <a:spcPts val="0"/>
                        </a:spcAft>
                      </a:pPr>
                      <a:r>
                        <a:rPr lang="zh-CN" sz="900" kern="100" dirty="0">
                          <a:latin typeface="Calibri"/>
                          <a:ea typeface="宋体"/>
                          <a:cs typeface="Times New Roman"/>
                        </a:rPr>
                        <a:t>铁</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900" kern="100" dirty="0">
                          <a:latin typeface="Calibri"/>
                          <a:ea typeface="宋体"/>
                          <a:cs typeface="Times New Roman"/>
                        </a:rPr>
                        <a:t>毫克</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591">
                <a:tc>
                  <a:txBody>
                    <a:bodyPr/>
                    <a:lstStyle/>
                    <a:p>
                      <a:pPr algn="just">
                        <a:spcAft>
                          <a:spcPts val="0"/>
                        </a:spcAft>
                      </a:pPr>
                      <a:r>
                        <a:rPr lang="zh-CN" sz="900" kern="100">
                          <a:latin typeface="Calibri"/>
                          <a:ea typeface="宋体"/>
                          <a:cs typeface="Times New Roman"/>
                        </a:rPr>
                        <a:t>镁</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900" kern="100">
                          <a:latin typeface="Calibri"/>
                          <a:ea typeface="宋体"/>
                          <a:cs typeface="Times New Roman"/>
                        </a:rPr>
                        <a:t>毫克</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591">
                <a:tc>
                  <a:txBody>
                    <a:bodyPr/>
                    <a:lstStyle/>
                    <a:p>
                      <a:pPr algn="just">
                        <a:spcAft>
                          <a:spcPts val="0"/>
                        </a:spcAft>
                      </a:pPr>
                      <a:r>
                        <a:rPr lang="zh-CN" sz="900" kern="100">
                          <a:latin typeface="Calibri"/>
                          <a:ea typeface="宋体"/>
                          <a:cs typeface="Times New Roman"/>
                        </a:rPr>
                        <a:t>磷</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900" kern="100">
                          <a:latin typeface="Calibri"/>
                          <a:ea typeface="宋体"/>
                          <a:cs typeface="Times New Roman"/>
                        </a:rPr>
                        <a:t>毫克</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591">
                <a:tc>
                  <a:txBody>
                    <a:bodyPr/>
                    <a:lstStyle/>
                    <a:p>
                      <a:pPr algn="just">
                        <a:spcAft>
                          <a:spcPts val="0"/>
                        </a:spcAft>
                      </a:pPr>
                      <a:r>
                        <a:rPr lang="zh-CN" sz="900" kern="100">
                          <a:latin typeface="Calibri"/>
                          <a:ea typeface="宋体"/>
                          <a:cs typeface="Times New Roman"/>
                        </a:rPr>
                        <a:t>钾</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900" kern="100">
                          <a:latin typeface="Calibri"/>
                          <a:ea typeface="宋体"/>
                          <a:cs typeface="Times New Roman"/>
                        </a:rPr>
                        <a:t>毫克</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591">
                <a:tc>
                  <a:txBody>
                    <a:bodyPr/>
                    <a:lstStyle/>
                    <a:p>
                      <a:pPr algn="just">
                        <a:spcAft>
                          <a:spcPts val="0"/>
                        </a:spcAft>
                      </a:pPr>
                      <a:r>
                        <a:rPr lang="zh-CN" sz="900" kern="100">
                          <a:latin typeface="Calibri"/>
                          <a:ea typeface="宋体"/>
                          <a:cs typeface="Times New Roman"/>
                        </a:rPr>
                        <a:t>钠</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900" kern="100">
                          <a:latin typeface="Calibri"/>
                          <a:ea typeface="宋体"/>
                          <a:cs typeface="Times New Roman"/>
                        </a:rPr>
                        <a:t>毫克</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591">
                <a:tc>
                  <a:txBody>
                    <a:bodyPr/>
                    <a:lstStyle/>
                    <a:p>
                      <a:pPr algn="just">
                        <a:spcAft>
                          <a:spcPts val="0"/>
                        </a:spcAft>
                      </a:pPr>
                      <a:r>
                        <a:rPr lang="zh-CN" sz="900" kern="100">
                          <a:latin typeface="Calibri"/>
                          <a:ea typeface="宋体"/>
                          <a:cs typeface="Times New Roman"/>
                        </a:rPr>
                        <a:t>锌</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900" kern="100">
                          <a:latin typeface="Calibri"/>
                          <a:ea typeface="宋体"/>
                          <a:cs typeface="Times New Roman"/>
                        </a:rPr>
                        <a:t>毫克</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591">
                <a:tc>
                  <a:txBody>
                    <a:bodyPr/>
                    <a:lstStyle/>
                    <a:p>
                      <a:pPr algn="just">
                        <a:spcAft>
                          <a:spcPts val="0"/>
                        </a:spcAft>
                      </a:pPr>
                      <a:r>
                        <a:rPr lang="zh-CN" sz="900" kern="100">
                          <a:latin typeface="Calibri"/>
                          <a:ea typeface="宋体"/>
                          <a:cs typeface="Times New Roman"/>
                        </a:rPr>
                        <a:t>铜</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900" kern="100">
                          <a:latin typeface="Calibri"/>
                          <a:ea typeface="宋体"/>
                          <a:cs typeface="Times New Roman"/>
                        </a:rPr>
                        <a:t>毫克</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591">
                <a:tc>
                  <a:txBody>
                    <a:bodyPr/>
                    <a:lstStyle/>
                    <a:p>
                      <a:pPr algn="just">
                        <a:spcAft>
                          <a:spcPts val="0"/>
                        </a:spcAft>
                      </a:pPr>
                      <a:r>
                        <a:rPr lang="zh-CN" sz="900" kern="100">
                          <a:latin typeface="Calibri"/>
                          <a:ea typeface="宋体"/>
                          <a:cs typeface="Times New Roman"/>
                        </a:rPr>
                        <a:t>锰</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900" kern="100">
                          <a:latin typeface="Calibri"/>
                          <a:ea typeface="宋体"/>
                          <a:cs typeface="Times New Roman"/>
                        </a:rPr>
                        <a:t>毫克</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591">
                <a:tc>
                  <a:txBody>
                    <a:bodyPr/>
                    <a:lstStyle/>
                    <a:p>
                      <a:pPr algn="just">
                        <a:spcAft>
                          <a:spcPts val="0"/>
                        </a:spcAft>
                      </a:pPr>
                      <a:r>
                        <a:rPr lang="zh-CN" sz="900" kern="100">
                          <a:latin typeface="Calibri"/>
                          <a:ea typeface="宋体"/>
                          <a:cs typeface="Times New Roman"/>
                        </a:rPr>
                        <a:t>碘</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900" kern="100">
                          <a:latin typeface="Calibri"/>
                          <a:ea typeface="宋体"/>
                          <a:cs typeface="Times New Roman"/>
                        </a:rPr>
                        <a:t>微克</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591">
                <a:tc>
                  <a:txBody>
                    <a:bodyPr/>
                    <a:lstStyle/>
                    <a:p>
                      <a:pPr algn="just">
                        <a:spcAft>
                          <a:spcPts val="0"/>
                        </a:spcAft>
                      </a:pPr>
                      <a:r>
                        <a:rPr lang="zh-CN" sz="900" kern="100">
                          <a:latin typeface="Calibri"/>
                          <a:ea typeface="宋体"/>
                          <a:cs typeface="Times New Roman"/>
                        </a:rPr>
                        <a:t>硒</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900" kern="100">
                          <a:latin typeface="Calibri"/>
                          <a:ea typeface="宋体"/>
                          <a:cs typeface="Times New Roman"/>
                        </a:rPr>
                        <a:t>微克</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591">
                <a:tc>
                  <a:txBody>
                    <a:bodyPr/>
                    <a:lstStyle/>
                    <a:p>
                      <a:pPr algn="just">
                        <a:spcAft>
                          <a:spcPts val="0"/>
                        </a:spcAft>
                      </a:pPr>
                      <a:r>
                        <a:rPr lang="zh-CN" sz="900" kern="100">
                          <a:latin typeface="Calibri"/>
                          <a:ea typeface="宋体"/>
                          <a:cs typeface="Times New Roman"/>
                        </a:rPr>
                        <a:t>维他命</a:t>
                      </a:r>
                      <a:r>
                        <a:rPr lang="en-US" sz="900" kern="100">
                          <a:latin typeface="Calibri"/>
                          <a:ea typeface="宋体"/>
                          <a:cs typeface="Times New Roman"/>
                        </a:rPr>
                        <a:t>C</a:t>
                      </a:r>
                      <a:endParaRPr lang="zh-CN" sz="900" kern="100">
                        <a:latin typeface="Calibri"/>
                        <a:ea typeface="宋体"/>
                        <a:cs typeface="Times New Roman"/>
                      </a:endParaRP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900" kern="100">
                          <a:latin typeface="Calibri"/>
                          <a:ea typeface="宋体"/>
                          <a:cs typeface="Times New Roman"/>
                        </a:rPr>
                        <a:t>毫克</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591">
                <a:tc>
                  <a:txBody>
                    <a:bodyPr/>
                    <a:lstStyle/>
                    <a:p>
                      <a:pPr algn="just">
                        <a:spcAft>
                          <a:spcPts val="0"/>
                        </a:spcAft>
                      </a:pPr>
                      <a:r>
                        <a:rPr lang="zh-CN" sz="900" kern="100">
                          <a:latin typeface="Calibri"/>
                          <a:ea typeface="宋体"/>
                          <a:cs typeface="Times New Roman"/>
                        </a:rPr>
                        <a:t>硫铵</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900" kern="100">
                          <a:latin typeface="Calibri"/>
                          <a:ea typeface="宋体"/>
                          <a:cs typeface="Times New Roman"/>
                        </a:rPr>
                        <a:t>毫克</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591">
                <a:tc>
                  <a:txBody>
                    <a:bodyPr/>
                    <a:lstStyle/>
                    <a:p>
                      <a:pPr algn="just">
                        <a:spcAft>
                          <a:spcPts val="0"/>
                        </a:spcAft>
                      </a:pPr>
                      <a:r>
                        <a:rPr lang="zh-CN" sz="900" kern="100">
                          <a:latin typeface="Calibri"/>
                          <a:ea typeface="宋体"/>
                          <a:cs typeface="Times New Roman"/>
                        </a:rPr>
                        <a:t>核黄素</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900" kern="100">
                          <a:latin typeface="Calibri"/>
                          <a:ea typeface="宋体"/>
                          <a:cs typeface="Times New Roman"/>
                        </a:rPr>
                        <a:t>毫克</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591">
                <a:tc>
                  <a:txBody>
                    <a:bodyPr/>
                    <a:lstStyle/>
                    <a:p>
                      <a:pPr algn="just">
                        <a:spcAft>
                          <a:spcPts val="0"/>
                        </a:spcAft>
                      </a:pPr>
                      <a:r>
                        <a:rPr lang="zh-CN" sz="900" kern="100">
                          <a:latin typeface="Calibri"/>
                          <a:ea typeface="宋体"/>
                          <a:cs typeface="Times New Roman"/>
                        </a:rPr>
                        <a:t>烟酸</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900" kern="100">
                          <a:latin typeface="Calibri"/>
                          <a:ea typeface="宋体"/>
                          <a:cs typeface="Times New Roman"/>
                        </a:rPr>
                        <a:t>毫克</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591">
                <a:tc>
                  <a:txBody>
                    <a:bodyPr/>
                    <a:lstStyle/>
                    <a:p>
                      <a:pPr algn="just">
                        <a:spcAft>
                          <a:spcPts val="0"/>
                        </a:spcAft>
                      </a:pPr>
                      <a:r>
                        <a:rPr lang="zh-CN" sz="900" kern="100">
                          <a:latin typeface="Calibri"/>
                          <a:ea typeface="宋体"/>
                          <a:cs typeface="Times New Roman"/>
                        </a:rPr>
                        <a:t>泛酸酯</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900" kern="100">
                          <a:latin typeface="Calibri"/>
                          <a:ea typeface="宋体"/>
                          <a:cs typeface="Times New Roman"/>
                        </a:rPr>
                        <a:t>毫克</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591">
                <a:tc>
                  <a:txBody>
                    <a:bodyPr/>
                    <a:lstStyle/>
                    <a:p>
                      <a:pPr algn="just">
                        <a:spcAft>
                          <a:spcPts val="0"/>
                        </a:spcAft>
                      </a:pPr>
                      <a:r>
                        <a:rPr lang="zh-CN" sz="900" kern="100">
                          <a:latin typeface="Calibri"/>
                          <a:ea typeface="宋体"/>
                          <a:cs typeface="Times New Roman"/>
                        </a:rPr>
                        <a:t>维他命</a:t>
                      </a:r>
                      <a:r>
                        <a:rPr lang="en-US" sz="900" kern="100">
                          <a:latin typeface="Calibri"/>
                          <a:ea typeface="宋体"/>
                          <a:cs typeface="Times New Roman"/>
                        </a:rPr>
                        <a:t>B6</a:t>
                      </a:r>
                      <a:endParaRPr lang="zh-CN" sz="900" kern="100">
                        <a:latin typeface="Calibri"/>
                        <a:ea typeface="宋体"/>
                        <a:cs typeface="Times New Roman"/>
                      </a:endParaRP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900" kern="100">
                          <a:latin typeface="Calibri"/>
                          <a:ea typeface="宋体"/>
                          <a:cs typeface="Times New Roman"/>
                        </a:rPr>
                        <a:t>毫克</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591">
                <a:tc>
                  <a:txBody>
                    <a:bodyPr/>
                    <a:lstStyle/>
                    <a:p>
                      <a:pPr algn="just">
                        <a:spcAft>
                          <a:spcPts val="0"/>
                        </a:spcAft>
                      </a:pPr>
                      <a:r>
                        <a:rPr lang="zh-CN" sz="900" kern="100">
                          <a:latin typeface="Calibri"/>
                          <a:ea typeface="宋体"/>
                          <a:cs typeface="Times New Roman"/>
                        </a:rPr>
                        <a:t>总叶酸</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900" kern="100">
                          <a:latin typeface="Calibri"/>
                          <a:ea typeface="宋体"/>
                          <a:cs typeface="Times New Roman"/>
                        </a:rPr>
                        <a:t>微克</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591">
                <a:tc>
                  <a:txBody>
                    <a:bodyPr/>
                    <a:lstStyle/>
                    <a:p>
                      <a:pPr algn="just">
                        <a:spcAft>
                          <a:spcPts val="0"/>
                        </a:spcAft>
                      </a:pPr>
                      <a:r>
                        <a:rPr lang="zh-CN" sz="900" kern="100">
                          <a:latin typeface="Calibri"/>
                          <a:ea typeface="宋体"/>
                          <a:cs typeface="Times New Roman"/>
                        </a:rPr>
                        <a:t>维他命</a:t>
                      </a:r>
                      <a:r>
                        <a:rPr lang="en-US" sz="900" kern="100">
                          <a:latin typeface="Calibri"/>
                          <a:ea typeface="宋体"/>
                          <a:cs typeface="Times New Roman"/>
                        </a:rPr>
                        <a:t>B12</a:t>
                      </a:r>
                      <a:endParaRPr lang="zh-CN" sz="900" kern="100">
                        <a:latin typeface="Calibri"/>
                        <a:ea typeface="宋体"/>
                        <a:cs typeface="Times New Roman"/>
                      </a:endParaRP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900" kern="100">
                          <a:latin typeface="Calibri"/>
                          <a:ea typeface="宋体"/>
                          <a:cs typeface="Times New Roman"/>
                        </a:rPr>
                        <a:t>微克</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591">
                <a:tc>
                  <a:txBody>
                    <a:bodyPr/>
                    <a:lstStyle/>
                    <a:p>
                      <a:pPr algn="just">
                        <a:spcAft>
                          <a:spcPts val="0"/>
                        </a:spcAft>
                      </a:pPr>
                      <a:r>
                        <a:rPr lang="zh-CN" sz="900" kern="100">
                          <a:latin typeface="Calibri"/>
                          <a:ea typeface="宋体"/>
                          <a:cs typeface="Times New Roman"/>
                        </a:rPr>
                        <a:t>维他命</a:t>
                      </a:r>
                      <a:r>
                        <a:rPr lang="en-US" sz="900" kern="100">
                          <a:latin typeface="Calibri"/>
                          <a:ea typeface="宋体"/>
                          <a:cs typeface="Times New Roman"/>
                        </a:rPr>
                        <a:t>A</a:t>
                      </a:r>
                      <a:endParaRPr lang="zh-CN" sz="900" kern="100">
                        <a:latin typeface="Calibri"/>
                        <a:ea typeface="宋体"/>
                        <a:cs typeface="Times New Roman"/>
                      </a:endParaRP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900" kern="100">
                          <a:latin typeface="Calibri"/>
                          <a:ea typeface="宋体"/>
                          <a:cs typeface="Times New Roman"/>
                        </a:rPr>
                        <a:t>国际单位</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591">
                <a:tc>
                  <a:txBody>
                    <a:bodyPr/>
                    <a:lstStyle/>
                    <a:p>
                      <a:pPr algn="just">
                        <a:spcAft>
                          <a:spcPts val="0"/>
                        </a:spcAft>
                      </a:pPr>
                      <a:r>
                        <a:rPr lang="zh-CN" sz="900" kern="100">
                          <a:latin typeface="Calibri"/>
                          <a:ea typeface="宋体"/>
                          <a:cs typeface="Times New Roman"/>
                        </a:rPr>
                        <a:t>维他命</a:t>
                      </a:r>
                      <a:r>
                        <a:rPr lang="en-US" sz="900" kern="100">
                          <a:latin typeface="Calibri"/>
                          <a:ea typeface="宋体"/>
                          <a:cs typeface="Times New Roman"/>
                        </a:rPr>
                        <a:t>D</a:t>
                      </a:r>
                      <a:endParaRPr lang="zh-CN" sz="900" kern="100">
                        <a:latin typeface="Calibri"/>
                        <a:ea typeface="宋体"/>
                        <a:cs typeface="Times New Roman"/>
                      </a:endParaRP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900" kern="100">
                          <a:latin typeface="Calibri"/>
                          <a:ea typeface="宋体"/>
                          <a:cs typeface="Times New Roman"/>
                        </a:rPr>
                        <a:t>毫克</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591">
                <a:tc>
                  <a:txBody>
                    <a:bodyPr/>
                    <a:lstStyle/>
                    <a:p>
                      <a:pPr algn="just">
                        <a:spcAft>
                          <a:spcPts val="0"/>
                        </a:spcAft>
                      </a:pPr>
                      <a:r>
                        <a:rPr lang="zh-CN" sz="900" kern="100">
                          <a:latin typeface="Calibri"/>
                          <a:ea typeface="宋体"/>
                          <a:cs typeface="Times New Roman"/>
                        </a:rPr>
                        <a:t>维他命</a:t>
                      </a:r>
                      <a:r>
                        <a:rPr lang="en-US" sz="900" kern="100">
                          <a:latin typeface="Calibri"/>
                          <a:ea typeface="宋体"/>
                          <a:cs typeface="Times New Roman"/>
                        </a:rPr>
                        <a:t>E</a:t>
                      </a:r>
                      <a:endParaRPr lang="zh-CN" sz="900" kern="100">
                        <a:latin typeface="Calibri"/>
                        <a:ea typeface="宋体"/>
                        <a:cs typeface="Times New Roman"/>
                      </a:endParaRP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900" kern="100" dirty="0">
                          <a:latin typeface="Calibri"/>
                          <a:ea typeface="宋体"/>
                          <a:cs typeface="Times New Roman"/>
                        </a:rPr>
                        <a:t>毫克</a:t>
                      </a:r>
                    </a:p>
                  </a:txBody>
                  <a:tcPr marL="60059" marR="60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7" name="TextBox 16"/>
          <p:cNvSpPr txBox="1"/>
          <p:nvPr/>
        </p:nvSpPr>
        <p:spPr>
          <a:xfrm>
            <a:off x="127585" y="903764"/>
            <a:ext cx="829348" cy="276999"/>
          </a:xfrm>
          <a:prstGeom prst="rect">
            <a:avLst/>
          </a:prstGeom>
          <a:noFill/>
        </p:spPr>
        <p:txBody>
          <a:bodyPr wrap="square" rtlCol="0">
            <a:spAutoFit/>
          </a:bodyPr>
          <a:lstStyle/>
          <a:p>
            <a:r>
              <a:rPr lang="zh-CN" altLang="en-US" sz="1200" dirty="0" smtClean="0"/>
              <a:t>营养成分</a:t>
            </a:r>
            <a:endParaRPr lang="zh-CN" altLang="en-US" sz="1200" dirty="0"/>
          </a:p>
        </p:txBody>
      </p:sp>
      <p:sp>
        <p:nvSpPr>
          <p:cNvPr id="18" name="TextBox 17"/>
          <p:cNvSpPr txBox="1"/>
          <p:nvPr/>
        </p:nvSpPr>
        <p:spPr>
          <a:xfrm>
            <a:off x="1492147" y="896669"/>
            <a:ext cx="829348" cy="276999"/>
          </a:xfrm>
          <a:prstGeom prst="rect">
            <a:avLst/>
          </a:prstGeom>
          <a:noFill/>
        </p:spPr>
        <p:txBody>
          <a:bodyPr wrap="square" rtlCol="0">
            <a:spAutoFit/>
          </a:bodyPr>
          <a:lstStyle/>
          <a:p>
            <a:r>
              <a:rPr lang="zh-CN" altLang="en-US" sz="1200" dirty="0" smtClean="0"/>
              <a:t>单位</a:t>
            </a:r>
            <a:endParaRPr lang="zh-CN" altLang="en-US" sz="1200" dirty="0"/>
          </a:p>
        </p:txBody>
      </p:sp>
      <p:sp>
        <p:nvSpPr>
          <p:cNvPr id="19" name="TextBox 18"/>
          <p:cNvSpPr txBox="1"/>
          <p:nvPr/>
        </p:nvSpPr>
        <p:spPr>
          <a:xfrm>
            <a:off x="3618605" y="731521"/>
            <a:ext cx="599991" cy="276999"/>
          </a:xfrm>
          <a:prstGeom prst="rect">
            <a:avLst/>
          </a:prstGeom>
          <a:noFill/>
        </p:spPr>
        <p:txBody>
          <a:bodyPr wrap="square" rtlCol="0">
            <a:spAutoFit/>
          </a:bodyPr>
          <a:lstStyle/>
          <a:p>
            <a:r>
              <a:rPr lang="zh-CN" altLang="en-US" sz="1200" dirty="0" smtClean="0"/>
              <a:t>高粱</a:t>
            </a:r>
            <a:endParaRPr lang="zh-CN" altLang="en-US" sz="1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2410" y="246552"/>
            <a:ext cx="5881284" cy="731521"/>
          </a:xfrm>
        </p:spPr>
        <p:txBody>
          <a:bodyPr>
            <a:noAutofit/>
          </a:bodyPr>
          <a:lstStyle/>
          <a:p>
            <a:r>
              <a:rPr lang="en-US" sz="2800" dirty="0" smtClean="0"/>
              <a:t>US Food Trends &amp; Facts</a:t>
            </a:r>
            <a:br>
              <a:rPr lang="en-US" sz="2800" dirty="0" smtClean="0"/>
            </a:br>
            <a:r>
              <a:rPr lang="zh-CN" altLang="en-US" sz="2800" dirty="0" smtClean="0"/>
              <a:t>美国食品发展趋势及事实</a:t>
            </a:r>
            <a:endParaRPr lang="en-US" sz="2800" dirty="0"/>
          </a:p>
        </p:txBody>
      </p:sp>
      <p:pic>
        <p:nvPicPr>
          <p:cNvPr id="4" name="Picture 2" descr="http://www.restaurant.org/Restaurant/media/Restaurant/SiteImages/News%20and%20Research/Whats%20Hot/What-s-Hot-Top-Ten.jpg"/>
          <p:cNvPicPr>
            <a:picLocks noChangeAspect="1" noChangeArrowheads="1"/>
          </p:cNvPicPr>
          <p:nvPr/>
        </p:nvPicPr>
        <p:blipFill>
          <a:blip r:embed="rId2" cstate="print"/>
          <a:srcRect/>
          <a:stretch>
            <a:fillRect/>
          </a:stretch>
        </p:blipFill>
        <p:spPr bwMode="auto">
          <a:xfrm>
            <a:off x="0" y="1068680"/>
            <a:ext cx="4798720" cy="4798720"/>
          </a:xfrm>
          <a:prstGeom prst="rect">
            <a:avLst/>
          </a:prstGeom>
          <a:noFill/>
        </p:spPr>
      </p:pic>
      <p:sp>
        <p:nvSpPr>
          <p:cNvPr id="5" name="Content Placeholder 2"/>
          <p:cNvSpPr txBox="1">
            <a:spLocks/>
          </p:cNvSpPr>
          <p:nvPr/>
        </p:nvSpPr>
        <p:spPr>
          <a:xfrm>
            <a:off x="4798719" y="992943"/>
            <a:ext cx="4217689" cy="5088879"/>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0" i="1" u="none" strike="noStrike" kern="1200" cap="none" spc="0" normalizeH="0" baseline="0" noProof="0" dirty="0" smtClean="0">
                <a:ln>
                  <a:noFill/>
                </a:ln>
                <a:solidFill>
                  <a:schemeClr val="tx1"/>
                </a:solidFill>
                <a:effectLst/>
                <a:uLnTx/>
                <a:uFillTx/>
                <a:latin typeface="Helvetica"/>
                <a:ea typeface="+mn-ea"/>
                <a:cs typeface="Helvetica"/>
              </a:rPr>
              <a:t>“Gluten free has grown faster than anticipated:”</a:t>
            </a:r>
            <a:br>
              <a:rPr kumimoji="0" lang="en-US" sz="1600" b="0" i="1" u="none" strike="noStrike" kern="1200" cap="none" spc="0" normalizeH="0" baseline="0" noProof="0" dirty="0" smtClean="0">
                <a:ln>
                  <a:noFill/>
                </a:ln>
                <a:solidFill>
                  <a:schemeClr val="tx1"/>
                </a:solidFill>
                <a:effectLst/>
                <a:uLnTx/>
                <a:uFillTx/>
                <a:latin typeface="Helvetica"/>
                <a:ea typeface="+mn-ea"/>
                <a:cs typeface="Helvetica"/>
              </a:rPr>
            </a:br>
            <a:r>
              <a:rPr kumimoji="0" lang="en-US" altLang="zh-CN" sz="1600" b="0" i="1" u="none" strike="noStrike" kern="1200" cap="none" spc="0" normalizeH="0" baseline="0" noProof="0" dirty="0" smtClean="0">
                <a:ln>
                  <a:noFill/>
                </a:ln>
                <a:solidFill>
                  <a:schemeClr val="tx1"/>
                </a:solidFill>
                <a:effectLst/>
                <a:uLnTx/>
                <a:uFillTx/>
                <a:latin typeface="Helvetica"/>
                <a:ea typeface="+mn-ea"/>
                <a:cs typeface="Helvetica"/>
              </a:rPr>
              <a:t>—</a:t>
            </a:r>
            <a:r>
              <a:rPr kumimoji="0" lang="zh-CN" altLang="en-US" sz="1600" b="0" i="1" u="none" strike="noStrike" kern="1200" cap="none" spc="0" normalizeH="0" baseline="0" noProof="0" dirty="0" smtClean="0">
                <a:ln>
                  <a:noFill/>
                </a:ln>
                <a:solidFill>
                  <a:schemeClr val="tx1"/>
                </a:solidFill>
                <a:effectLst/>
                <a:uLnTx/>
                <a:uFillTx/>
                <a:latin typeface="Helvetica"/>
                <a:ea typeface="+mn-ea"/>
                <a:cs typeface="Helvetica"/>
              </a:rPr>
              <a:t>“不含面筋食品的发展比预期更快</a:t>
            </a:r>
            <a:r>
              <a:rPr kumimoji="0" lang="zh-CN" altLang="en-US" sz="1600" b="0" i="1" u="none" strike="noStrike" kern="1200" cap="none" spc="0" normalizeH="0" noProof="0" dirty="0" smtClean="0">
                <a:ln>
                  <a:noFill/>
                </a:ln>
                <a:solidFill>
                  <a:schemeClr val="tx1"/>
                </a:solidFill>
                <a:effectLst/>
                <a:uLnTx/>
                <a:uFillTx/>
                <a:latin typeface="Helvetica"/>
                <a:ea typeface="+mn-ea"/>
                <a:cs typeface="Helvetica"/>
              </a:rPr>
              <a:t>”</a:t>
            </a:r>
            <a:endParaRPr kumimoji="0" lang="en-US" sz="1600" b="0" i="1" u="none" strike="noStrike" kern="1200" cap="none" spc="0" normalizeH="0" baseline="0" noProof="0" dirty="0" smtClean="0">
              <a:ln>
                <a:noFill/>
              </a:ln>
              <a:solidFill>
                <a:schemeClr val="tx1"/>
              </a:solidFill>
              <a:effectLst/>
              <a:uLnTx/>
              <a:uFillTx/>
              <a:latin typeface="Helvetica"/>
              <a:ea typeface="+mn-ea"/>
              <a:cs typeface="Helvetic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Helvetica"/>
                <a:ea typeface="+mn-ea"/>
                <a:cs typeface="Helvetica"/>
              </a:rPr>
              <a:t>$4.2 billion in 2012</a:t>
            </a:r>
            <a:r>
              <a:rPr lang="en-US" sz="1600" noProof="0" dirty="0" smtClean="0">
                <a:latin typeface="Helvetica"/>
                <a:cs typeface="Helvetica"/>
              </a:rPr>
              <a:t/>
            </a:r>
            <a:br>
              <a:rPr lang="en-US" sz="1600" noProof="0" dirty="0" smtClean="0">
                <a:latin typeface="Helvetica"/>
                <a:cs typeface="Helvetica"/>
              </a:rPr>
            </a:br>
            <a:r>
              <a:rPr lang="en-US" altLang="zh-CN" sz="1600" dirty="0" smtClean="0">
                <a:latin typeface="Helvetica"/>
                <a:cs typeface="Helvetica"/>
              </a:rPr>
              <a:t>— 2012</a:t>
            </a:r>
            <a:r>
              <a:rPr lang="zh-CN" altLang="en-US" sz="1600" dirty="0" smtClean="0">
                <a:latin typeface="Helvetica"/>
                <a:cs typeface="Helvetica"/>
              </a:rPr>
              <a:t>年</a:t>
            </a:r>
            <a:r>
              <a:rPr lang="en-US" altLang="zh-CN" sz="1600" dirty="0" smtClean="0">
                <a:latin typeface="Helvetica"/>
                <a:cs typeface="Helvetica"/>
              </a:rPr>
              <a:t>42</a:t>
            </a:r>
            <a:r>
              <a:rPr lang="zh-CN" altLang="en-US" sz="1600" dirty="0" smtClean="0">
                <a:latin typeface="Helvetica"/>
                <a:cs typeface="Helvetica"/>
              </a:rPr>
              <a:t>亿美元</a:t>
            </a:r>
            <a:endParaRPr kumimoji="0" lang="en-US" sz="1600" b="0" i="0" u="none" strike="noStrike" kern="1200" cap="none" spc="0" normalizeH="0" baseline="0" noProof="0" dirty="0" smtClean="0">
              <a:ln>
                <a:noFill/>
              </a:ln>
              <a:solidFill>
                <a:schemeClr val="tx1"/>
              </a:solidFill>
              <a:effectLst/>
              <a:uLnTx/>
              <a:uFillTx/>
              <a:latin typeface="Helvetica"/>
              <a:ea typeface="+mn-ea"/>
              <a:cs typeface="Helvetic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Helvetica"/>
                <a:ea typeface="+mn-ea"/>
                <a:cs typeface="Helvetica"/>
              </a:rPr>
              <a:t>Compounded annual growth rate of 28% over 2008-2012</a:t>
            </a:r>
            <a:br>
              <a:rPr kumimoji="0" lang="en-US" sz="1600" b="0" i="0" u="none" strike="noStrike" kern="1200" cap="none" spc="0" normalizeH="0" baseline="0" noProof="0" dirty="0" smtClean="0">
                <a:ln>
                  <a:noFill/>
                </a:ln>
                <a:solidFill>
                  <a:schemeClr val="tx1"/>
                </a:solidFill>
                <a:effectLst/>
                <a:uLnTx/>
                <a:uFillTx/>
                <a:latin typeface="Helvetica"/>
                <a:ea typeface="+mn-ea"/>
                <a:cs typeface="Helvetica"/>
              </a:rPr>
            </a:br>
            <a:r>
              <a:rPr kumimoji="0" lang="en-US" altLang="zh-CN" sz="1600" b="0" i="0" u="none" strike="noStrike" kern="1200" cap="none" spc="0" normalizeH="0" baseline="0" noProof="0" dirty="0" smtClean="0">
                <a:ln>
                  <a:noFill/>
                </a:ln>
                <a:solidFill>
                  <a:schemeClr val="tx1"/>
                </a:solidFill>
                <a:effectLst/>
                <a:uLnTx/>
                <a:uFillTx/>
                <a:latin typeface="Helvetica"/>
                <a:ea typeface="+mn-ea"/>
                <a:cs typeface="Helvetica"/>
              </a:rPr>
              <a:t>—</a:t>
            </a:r>
            <a:r>
              <a:rPr kumimoji="0" lang="en-US" altLang="zh-CN" sz="1600" b="0" i="0" u="none" strike="noStrike" kern="1200" cap="none" spc="0" normalizeH="0" noProof="0" dirty="0" smtClean="0">
                <a:ln>
                  <a:noFill/>
                </a:ln>
                <a:solidFill>
                  <a:schemeClr val="tx1"/>
                </a:solidFill>
                <a:effectLst/>
                <a:uLnTx/>
                <a:uFillTx/>
                <a:latin typeface="Helvetica"/>
                <a:ea typeface="+mn-ea"/>
                <a:cs typeface="Helvetica"/>
              </a:rPr>
              <a:t> 2008</a:t>
            </a:r>
            <a:r>
              <a:rPr kumimoji="0" lang="zh-CN" altLang="en-US" sz="1600" b="0" i="0" u="none" strike="noStrike" kern="1200" cap="none" spc="0" normalizeH="0" noProof="0" dirty="0" smtClean="0">
                <a:ln>
                  <a:noFill/>
                </a:ln>
                <a:solidFill>
                  <a:schemeClr val="tx1"/>
                </a:solidFill>
                <a:effectLst/>
                <a:uLnTx/>
                <a:uFillTx/>
                <a:latin typeface="Helvetica"/>
                <a:ea typeface="+mn-ea"/>
                <a:cs typeface="Helvetica"/>
              </a:rPr>
              <a:t>至</a:t>
            </a:r>
            <a:r>
              <a:rPr kumimoji="0" lang="en-US" altLang="zh-CN" sz="1600" b="0" i="0" u="none" strike="noStrike" kern="1200" cap="none" spc="0" normalizeH="0" noProof="0" dirty="0" smtClean="0">
                <a:ln>
                  <a:noFill/>
                </a:ln>
                <a:solidFill>
                  <a:schemeClr val="tx1"/>
                </a:solidFill>
                <a:effectLst/>
                <a:uLnTx/>
                <a:uFillTx/>
                <a:latin typeface="Helvetica"/>
                <a:ea typeface="+mn-ea"/>
                <a:cs typeface="Helvetica"/>
              </a:rPr>
              <a:t>2012</a:t>
            </a:r>
            <a:r>
              <a:rPr kumimoji="0" lang="zh-CN" altLang="en-US" sz="1600" b="0" i="0" u="none" strike="noStrike" kern="1200" cap="none" spc="0" normalizeH="0" noProof="0" dirty="0" smtClean="0">
                <a:ln>
                  <a:noFill/>
                </a:ln>
                <a:solidFill>
                  <a:schemeClr val="tx1"/>
                </a:solidFill>
                <a:effectLst/>
                <a:uLnTx/>
                <a:uFillTx/>
                <a:latin typeface="Helvetica"/>
                <a:ea typeface="+mn-ea"/>
                <a:cs typeface="Helvetica"/>
              </a:rPr>
              <a:t>复合年增长率</a:t>
            </a:r>
            <a:r>
              <a:rPr kumimoji="0" lang="en-US" altLang="zh-CN" sz="1600" b="0" i="0" u="none" strike="noStrike" kern="1200" cap="none" spc="0" normalizeH="0" noProof="0" dirty="0" smtClean="0">
                <a:ln>
                  <a:noFill/>
                </a:ln>
                <a:solidFill>
                  <a:schemeClr val="tx1"/>
                </a:solidFill>
                <a:effectLst/>
                <a:uLnTx/>
                <a:uFillTx/>
                <a:latin typeface="Helvetica"/>
                <a:ea typeface="+mn-ea"/>
                <a:cs typeface="Helvetica"/>
              </a:rPr>
              <a:t>28%</a:t>
            </a:r>
            <a:endParaRPr kumimoji="0" lang="en-US" sz="1600" b="0" i="0" u="none" strike="noStrike" kern="1200" cap="none" spc="0" normalizeH="0" baseline="0" noProof="0" dirty="0" smtClean="0">
              <a:ln>
                <a:noFill/>
              </a:ln>
              <a:solidFill>
                <a:schemeClr val="tx1"/>
              </a:solidFill>
              <a:effectLst/>
              <a:uLnTx/>
              <a:uFillTx/>
              <a:latin typeface="Helvetica"/>
              <a:ea typeface="+mn-ea"/>
              <a:cs typeface="Helvetic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Helvetica"/>
                <a:ea typeface="+mn-ea"/>
                <a:cs typeface="Helvetica"/>
              </a:rPr>
              <a:t>Expected to exceed $6.6 billion by 2017</a:t>
            </a:r>
            <a:br>
              <a:rPr kumimoji="0" lang="en-US" sz="1600" b="0" i="0" u="none" strike="noStrike" kern="1200" cap="none" spc="0" normalizeH="0" baseline="0" noProof="0" dirty="0" smtClean="0">
                <a:ln>
                  <a:noFill/>
                </a:ln>
                <a:solidFill>
                  <a:schemeClr val="tx1"/>
                </a:solidFill>
                <a:effectLst/>
                <a:uLnTx/>
                <a:uFillTx/>
                <a:latin typeface="Helvetica"/>
                <a:ea typeface="+mn-ea"/>
                <a:cs typeface="Helvetica"/>
              </a:rPr>
            </a:br>
            <a:r>
              <a:rPr kumimoji="0" lang="en-US" altLang="zh-CN" sz="1600" b="0" i="0" u="none" strike="noStrike" kern="1200" cap="none" spc="0" normalizeH="0" baseline="0" noProof="0" dirty="0" smtClean="0">
                <a:ln>
                  <a:noFill/>
                </a:ln>
                <a:solidFill>
                  <a:schemeClr val="tx1"/>
                </a:solidFill>
                <a:effectLst/>
                <a:uLnTx/>
                <a:uFillTx/>
                <a:latin typeface="Helvetica"/>
                <a:ea typeface="+mn-ea"/>
                <a:cs typeface="Helvetica"/>
              </a:rPr>
              <a:t>—</a:t>
            </a:r>
            <a:r>
              <a:rPr kumimoji="0" lang="en-US" altLang="zh-CN" sz="1600" b="0" i="0" u="none" strike="noStrike" kern="1200" cap="none" spc="0" normalizeH="0" noProof="0" dirty="0" smtClean="0">
                <a:ln>
                  <a:noFill/>
                </a:ln>
                <a:solidFill>
                  <a:schemeClr val="tx1"/>
                </a:solidFill>
                <a:effectLst/>
                <a:uLnTx/>
                <a:uFillTx/>
                <a:latin typeface="Helvetica"/>
                <a:ea typeface="+mn-ea"/>
                <a:cs typeface="Helvetica"/>
              </a:rPr>
              <a:t> </a:t>
            </a:r>
            <a:r>
              <a:rPr kumimoji="0" lang="zh-CN" altLang="en-US" sz="1600" b="0" i="0" u="none" strike="noStrike" kern="1200" cap="none" spc="0" normalizeH="0" noProof="0" dirty="0" smtClean="0">
                <a:ln>
                  <a:noFill/>
                </a:ln>
                <a:solidFill>
                  <a:schemeClr val="tx1"/>
                </a:solidFill>
                <a:effectLst/>
                <a:uLnTx/>
                <a:uFillTx/>
                <a:latin typeface="Helvetica"/>
                <a:ea typeface="+mn-ea"/>
                <a:cs typeface="Helvetica"/>
              </a:rPr>
              <a:t>到</a:t>
            </a:r>
            <a:r>
              <a:rPr kumimoji="0" lang="en-US" altLang="zh-CN" sz="1600" b="0" i="0" u="none" strike="noStrike" kern="1200" cap="none" spc="0" normalizeH="0" noProof="0" dirty="0" smtClean="0">
                <a:ln>
                  <a:noFill/>
                </a:ln>
                <a:solidFill>
                  <a:schemeClr val="tx1"/>
                </a:solidFill>
                <a:effectLst/>
                <a:uLnTx/>
                <a:uFillTx/>
                <a:latin typeface="Helvetica"/>
                <a:ea typeface="+mn-ea"/>
                <a:cs typeface="Helvetica"/>
              </a:rPr>
              <a:t>2017</a:t>
            </a:r>
            <a:r>
              <a:rPr kumimoji="0" lang="zh-CN" altLang="en-US" sz="1600" b="0" i="0" u="none" strike="noStrike" kern="1200" cap="none" spc="0" normalizeH="0" noProof="0" dirty="0" smtClean="0">
                <a:ln>
                  <a:noFill/>
                </a:ln>
                <a:solidFill>
                  <a:schemeClr val="tx1"/>
                </a:solidFill>
                <a:effectLst/>
                <a:uLnTx/>
                <a:uFillTx/>
                <a:latin typeface="Helvetica"/>
                <a:ea typeface="+mn-ea"/>
                <a:cs typeface="Helvetica"/>
              </a:rPr>
              <a:t>年预计将超过</a:t>
            </a:r>
            <a:r>
              <a:rPr kumimoji="0" lang="en-US" altLang="zh-CN" sz="1600" b="0" i="0" u="none" strike="noStrike" kern="1200" cap="none" spc="0" normalizeH="0" noProof="0" dirty="0" smtClean="0">
                <a:ln>
                  <a:noFill/>
                </a:ln>
                <a:solidFill>
                  <a:schemeClr val="tx1"/>
                </a:solidFill>
                <a:effectLst/>
                <a:uLnTx/>
                <a:uFillTx/>
                <a:latin typeface="Helvetica"/>
                <a:ea typeface="+mn-ea"/>
                <a:cs typeface="Helvetica"/>
              </a:rPr>
              <a:t>66</a:t>
            </a:r>
            <a:r>
              <a:rPr kumimoji="0" lang="zh-CN" altLang="en-US" sz="1600" b="0" i="0" u="none" strike="noStrike" kern="1200" cap="none" spc="0" normalizeH="0" noProof="0" dirty="0" smtClean="0">
                <a:ln>
                  <a:noFill/>
                </a:ln>
                <a:solidFill>
                  <a:schemeClr val="tx1"/>
                </a:solidFill>
                <a:effectLst/>
                <a:uLnTx/>
                <a:uFillTx/>
                <a:latin typeface="Helvetica"/>
                <a:ea typeface="+mn-ea"/>
                <a:cs typeface="Helvetica"/>
              </a:rPr>
              <a:t>亿美元</a:t>
            </a:r>
            <a:endParaRPr kumimoji="0" lang="en-US" sz="1600" b="0" i="0" u="none" strike="noStrike" kern="1200" cap="none" spc="0" normalizeH="0" baseline="0" noProof="0" dirty="0" smtClean="0">
              <a:ln>
                <a:noFill/>
              </a:ln>
              <a:solidFill>
                <a:schemeClr val="tx1"/>
              </a:solidFill>
              <a:effectLst/>
              <a:uLnTx/>
              <a:uFillTx/>
              <a:latin typeface="Helvetica"/>
              <a:ea typeface="+mn-ea"/>
              <a:cs typeface="Helvetic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Helvetica"/>
                <a:ea typeface="+mn-ea"/>
                <a:cs typeface="Helvetica"/>
              </a:rPr>
              <a:t>28% of adults say they wish to cut down gluten in their diet</a:t>
            </a:r>
            <a:br>
              <a:rPr kumimoji="0" lang="en-US" sz="1600" b="0" i="0" u="none" strike="noStrike" kern="1200" cap="none" spc="0" normalizeH="0" baseline="0" noProof="0" dirty="0" smtClean="0">
                <a:ln>
                  <a:noFill/>
                </a:ln>
                <a:solidFill>
                  <a:schemeClr val="tx1"/>
                </a:solidFill>
                <a:effectLst/>
                <a:uLnTx/>
                <a:uFillTx/>
                <a:latin typeface="Helvetica"/>
                <a:ea typeface="+mn-ea"/>
                <a:cs typeface="Helvetica"/>
              </a:rPr>
            </a:br>
            <a:r>
              <a:rPr kumimoji="0" lang="en-US" altLang="zh-CN" sz="1600" b="0" i="0" u="none" strike="noStrike" kern="1200" cap="none" spc="0" normalizeH="0" baseline="0" noProof="0" dirty="0" smtClean="0">
                <a:ln>
                  <a:noFill/>
                </a:ln>
                <a:solidFill>
                  <a:schemeClr val="tx1"/>
                </a:solidFill>
                <a:effectLst/>
                <a:uLnTx/>
                <a:uFillTx/>
                <a:latin typeface="Helvetica"/>
                <a:ea typeface="+mn-ea"/>
                <a:cs typeface="Helvetica"/>
              </a:rPr>
              <a:t>—</a:t>
            </a:r>
            <a:r>
              <a:rPr kumimoji="0" lang="en-US" altLang="zh-CN" sz="1600" b="0" i="0" u="none" strike="noStrike" kern="1200" cap="none" spc="0" normalizeH="0" noProof="0" dirty="0" smtClean="0">
                <a:ln>
                  <a:noFill/>
                </a:ln>
                <a:solidFill>
                  <a:schemeClr val="tx1"/>
                </a:solidFill>
                <a:effectLst/>
                <a:uLnTx/>
                <a:uFillTx/>
                <a:latin typeface="Helvetica"/>
                <a:ea typeface="+mn-ea"/>
                <a:cs typeface="Helvetica"/>
              </a:rPr>
              <a:t> 28%</a:t>
            </a:r>
            <a:r>
              <a:rPr kumimoji="0" lang="zh-CN" altLang="en-US" sz="1600" b="0" i="0" u="none" strike="noStrike" kern="1200" cap="none" spc="0" normalizeH="0" noProof="0" dirty="0" smtClean="0">
                <a:ln>
                  <a:noFill/>
                </a:ln>
                <a:solidFill>
                  <a:schemeClr val="tx1"/>
                </a:solidFill>
                <a:effectLst/>
                <a:uLnTx/>
                <a:uFillTx/>
                <a:latin typeface="Helvetica"/>
                <a:ea typeface="+mn-ea"/>
                <a:cs typeface="Helvetica"/>
              </a:rPr>
              <a:t>的成年人表示希望减少饮食中</a:t>
            </a:r>
            <a:r>
              <a:rPr kumimoji="0" lang="zh-CN" altLang="en-US" sz="1600" b="0" i="0" u="none" strike="noStrike" kern="1200" cap="none" spc="0" normalizeH="0" noProof="0" dirty="0" smtClean="0">
                <a:ln>
                  <a:noFill/>
                </a:ln>
                <a:solidFill>
                  <a:schemeClr val="tx1"/>
                </a:solidFill>
                <a:effectLst/>
                <a:uLnTx/>
                <a:uFillTx/>
                <a:latin typeface="Helvetica"/>
                <a:ea typeface="+mn-ea"/>
                <a:cs typeface="Helvetica"/>
              </a:rPr>
              <a:t>的麸</a:t>
            </a:r>
            <a:r>
              <a:rPr kumimoji="0" lang="zh-CN" altLang="en-US" sz="1600" b="0" i="0" u="none" strike="noStrike" kern="1200" cap="none" spc="0" normalizeH="0" noProof="0" dirty="0" smtClean="0">
                <a:ln>
                  <a:noFill/>
                </a:ln>
                <a:solidFill>
                  <a:schemeClr val="tx1"/>
                </a:solidFill>
                <a:effectLst/>
                <a:uLnTx/>
                <a:uFillTx/>
                <a:latin typeface="Helvetica"/>
                <a:ea typeface="+mn-ea"/>
                <a:cs typeface="Helvetica"/>
              </a:rPr>
              <a:t>质成分</a:t>
            </a:r>
            <a:endParaRPr kumimoji="0" lang="en-US" sz="1600" b="0" i="0" u="none" strike="noStrike" kern="1200" cap="none" spc="0" normalizeH="0" baseline="0" noProof="0" dirty="0" smtClean="0">
              <a:ln>
                <a:noFill/>
              </a:ln>
              <a:solidFill>
                <a:schemeClr val="tx1"/>
              </a:solidFill>
              <a:effectLst/>
              <a:uLnTx/>
              <a:uFillTx/>
              <a:latin typeface="Helvetica"/>
              <a:ea typeface="+mn-ea"/>
              <a:cs typeface="Helvetic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Helvetica"/>
                <a:ea typeface="+mn-ea"/>
                <a:cs typeface="Helvetica"/>
              </a:rPr>
              <a:t>11% of U.S. households follow a gluten free diet: IFT</a:t>
            </a:r>
            <a:br>
              <a:rPr kumimoji="0" lang="en-US" sz="1600" b="0" i="0" u="none" strike="noStrike" kern="1200" cap="none" spc="0" normalizeH="0" baseline="0" noProof="0" dirty="0" smtClean="0">
                <a:ln>
                  <a:noFill/>
                </a:ln>
                <a:solidFill>
                  <a:schemeClr val="tx1"/>
                </a:solidFill>
                <a:effectLst/>
                <a:uLnTx/>
                <a:uFillTx/>
                <a:latin typeface="Helvetica"/>
                <a:ea typeface="+mn-ea"/>
                <a:cs typeface="Helvetica"/>
              </a:rPr>
            </a:br>
            <a:r>
              <a:rPr kumimoji="0" lang="en-US" altLang="zh-CN" sz="1600" b="0" i="0" u="none" strike="noStrike" kern="1200" cap="none" spc="0" normalizeH="0" baseline="0" noProof="0" dirty="0" smtClean="0">
                <a:ln>
                  <a:noFill/>
                </a:ln>
                <a:solidFill>
                  <a:schemeClr val="tx1"/>
                </a:solidFill>
                <a:effectLst/>
                <a:uLnTx/>
                <a:uFillTx/>
                <a:latin typeface="Helvetica"/>
                <a:ea typeface="+mn-ea"/>
                <a:cs typeface="Helvetica"/>
              </a:rPr>
              <a:t>—</a:t>
            </a:r>
            <a:r>
              <a:rPr kumimoji="0" lang="en-US" altLang="zh-CN" sz="1600" b="0" i="0" u="none" strike="noStrike" kern="1200" cap="none" spc="0" normalizeH="0" noProof="0" dirty="0" smtClean="0">
                <a:ln>
                  <a:noFill/>
                </a:ln>
                <a:solidFill>
                  <a:schemeClr val="tx1"/>
                </a:solidFill>
                <a:effectLst/>
                <a:uLnTx/>
                <a:uFillTx/>
                <a:latin typeface="Helvetica"/>
                <a:ea typeface="+mn-ea"/>
                <a:cs typeface="Helvetica"/>
              </a:rPr>
              <a:t> 11%</a:t>
            </a:r>
            <a:r>
              <a:rPr kumimoji="0" lang="zh-CN" altLang="en-US" sz="1600" b="0" i="0" u="none" strike="noStrike" kern="1200" cap="none" spc="0" normalizeH="0" noProof="0" dirty="0" smtClean="0">
                <a:ln>
                  <a:noFill/>
                </a:ln>
                <a:solidFill>
                  <a:schemeClr val="tx1"/>
                </a:solidFill>
                <a:effectLst/>
                <a:uLnTx/>
                <a:uFillTx/>
                <a:latin typeface="Helvetica"/>
                <a:ea typeface="+mn-ea"/>
                <a:cs typeface="Helvetica"/>
              </a:rPr>
              <a:t>的美国家庭采纳无面筋饮食</a:t>
            </a:r>
            <a:endParaRPr kumimoji="0" lang="en-US" sz="1600" b="0" i="0" u="none" strike="noStrike" kern="1200" cap="none" spc="0" normalizeH="0" baseline="0" noProof="0" dirty="0">
              <a:ln>
                <a:noFill/>
              </a:ln>
              <a:solidFill>
                <a:schemeClr val="tx1"/>
              </a:solidFill>
              <a:effectLst/>
              <a:uLnTx/>
              <a:uFillTx/>
              <a:latin typeface="Helvetica"/>
              <a:ea typeface="+mn-ea"/>
              <a:cs typeface="Helvetic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2410" y="246552"/>
            <a:ext cx="5881284" cy="731521"/>
          </a:xfrm>
        </p:spPr>
        <p:txBody>
          <a:bodyPr>
            <a:noAutofit/>
          </a:bodyPr>
          <a:lstStyle/>
          <a:p>
            <a:r>
              <a:rPr lang="en-US" sz="2800" dirty="0" smtClean="0"/>
              <a:t>US Food Trends &amp; Facts</a:t>
            </a:r>
            <a:br>
              <a:rPr lang="en-US" sz="2800" dirty="0" smtClean="0"/>
            </a:br>
            <a:r>
              <a:rPr lang="zh-CN" altLang="en-US" sz="2800" dirty="0" smtClean="0"/>
              <a:t>美国食品发展趋势及事实</a:t>
            </a:r>
            <a:endParaRPr lang="en-US" sz="2800" dirty="0"/>
          </a:p>
        </p:txBody>
      </p:sp>
      <p:pic>
        <p:nvPicPr>
          <p:cNvPr id="4" name="Picture 2" descr="http://www.restaurant.org/Restaurant/media/Restaurant/SiteImages/News%20and%20Research/Whats%20Hot/What-s-Hot-Top-Ten.jpg"/>
          <p:cNvPicPr>
            <a:picLocks noChangeAspect="1" noChangeArrowheads="1"/>
          </p:cNvPicPr>
          <p:nvPr/>
        </p:nvPicPr>
        <p:blipFill>
          <a:blip r:embed="rId2" cstate="print"/>
          <a:srcRect/>
          <a:stretch>
            <a:fillRect/>
          </a:stretch>
        </p:blipFill>
        <p:spPr bwMode="auto">
          <a:xfrm>
            <a:off x="0" y="1068680"/>
            <a:ext cx="4798720" cy="4798720"/>
          </a:xfrm>
          <a:prstGeom prst="rect">
            <a:avLst/>
          </a:prstGeom>
          <a:noFill/>
        </p:spPr>
      </p:pic>
      <p:sp>
        <p:nvSpPr>
          <p:cNvPr id="5" name="Content Placeholder 2"/>
          <p:cNvSpPr txBox="1">
            <a:spLocks/>
          </p:cNvSpPr>
          <p:nvPr/>
        </p:nvSpPr>
        <p:spPr>
          <a:xfrm>
            <a:off x="4798719" y="992943"/>
            <a:ext cx="4217689" cy="5088879"/>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0" i="1" u="none" strike="noStrike" kern="1200" cap="none" spc="0" normalizeH="0" baseline="0" noProof="0" dirty="0" smtClean="0">
                <a:ln>
                  <a:noFill/>
                </a:ln>
                <a:solidFill>
                  <a:schemeClr val="tx1"/>
                </a:solidFill>
                <a:effectLst/>
                <a:uLnTx/>
                <a:uFillTx/>
                <a:latin typeface="Helvetica"/>
                <a:ea typeface="+mn-ea"/>
                <a:cs typeface="Helvetica"/>
              </a:rPr>
              <a:t>“Gluten free has grown faster than anticipated:”</a:t>
            </a:r>
            <a:br>
              <a:rPr kumimoji="0" lang="en-US" sz="1600" b="0" i="1" u="none" strike="noStrike" kern="1200" cap="none" spc="0" normalizeH="0" baseline="0" noProof="0" dirty="0" smtClean="0">
                <a:ln>
                  <a:noFill/>
                </a:ln>
                <a:solidFill>
                  <a:schemeClr val="tx1"/>
                </a:solidFill>
                <a:effectLst/>
                <a:uLnTx/>
                <a:uFillTx/>
                <a:latin typeface="Helvetica"/>
                <a:ea typeface="+mn-ea"/>
                <a:cs typeface="Helvetica"/>
              </a:rPr>
            </a:br>
            <a:r>
              <a:rPr kumimoji="0" lang="en-US" altLang="zh-CN" sz="1600" b="0" i="1" u="none" strike="noStrike" kern="1200" cap="none" spc="0" normalizeH="0" baseline="0" noProof="0" dirty="0" smtClean="0">
                <a:ln>
                  <a:noFill/>
                </a:ln>
                <a:solidFill>
                  <a:schemeClr val="tx1"/>
                </a:solidFill>
                <a:effectLst/>
                <a:uLnTx/>
                <a:uFillTx/>
                <a:latin typeface="Helvetica"/>
                <a:ea typeface="+mn-ea"/>
                <a:cs typeface="Helvetica"/>
              </a:rPr>
              <a:t>—</a:t>
            </a:r>
            <a:r>
              <a:rPr kumimoji="0" lang="zh-CN" altLang="en-US" sz="1600" b="0" i="1" u="none" strike="noStrike" kern="1200" cap="none" spc="0" normalizeH="0" baseline="0" noProof="0" dirty="0" smtClean="0">
                <a:ln>
                  <a:noFill/>
                </a:ln>
                <a:solidFill>
                  <a:schemeClr val="tx1"/>
                </a:solidFill>
                <a:effectLst/>
                <a:uLnTx/>
                <a:uFillTx/>
                <a:latin typeface="Helvetica"/>
                <a:ea typeface="+mn-ea"/>
                <a:cs typeface="Helvetica"/>
              </a:rPr>
              <a:t>“不含面筋食品的发展比预期更快</a:t>
            </a:r>
            <a:r>
              <a:rPr kumimoji="0" lang="zh-CN" altLang="en-US" sz="1600" b="0" i="1" u="none" strike="noStrike" kern="1200" cap="none" spc="0" normalizeH="0" noProof="0" dirty="0" smtClean="0">
                <a:ln>
                  <a:noFill/>
                </a:ln>
                <a:solidFill>
                  <a:schemeClr val="tx1"/>
                </a:solidFill>
                <a:effectLst/>
                <a:uLnTx/>
                <a:uFillTx/>
                <a:latin typeface="Helvetica"/>
                <a:ea typeface="+mn-ea"/>
                <a:cs typeface="Helvetica"/>
              </a:rPr>
              <a:t>”</a:t>
            </a:r>
            <a:endParaRPr kumimoji="0" lang="en-US" sz="1600" b="0" i="1" u="none" strike="noStrike" kern="1200" cap="none" spc="0" normalizeH="0" baseline="0" noProof="0" dirty="0" smtClean="0">
              <a:ln>
                <a:noFill/>
              </a:ln>
              <a:solidFill>
                <a:schemeClr val="tx1"/>
              </a:solidFill>
              <a:effectLst/>
              <a:uLnTx/>
              <a:uFillTx/>
              <a:latin typeface="Helvetica"/>
              <a:ea typeface="+mn-ea"/>
              <a:cs typeface="Helvetic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Helvetica"/>
                <a:ea typeface="+mn-ea"/>
                <a:cs typeface="Helvetica"/>
              </a:rPr>
              <a:t>$4.2 billion in 2012</a:t>
            </a:r>
            <a:r>
              <a:rPr lang="en-US" sz="1600" noProof="0" dirty="0" smtClean="0">
                <a:latin typeface="Helvetica"/>
                <a:cs typeface="Helvetica"/>
              </a:rPr>
              <a:t/>
            </a:r>
            <a:br>
              <a:rPr lang="en-US" sz="1600" noProof="0" dirty="0" smtClean="0">
                <a:latin typeface="Helvetica"/>
                <a:cs typeface="Helvetica"/>
              </a:rPr>
            </a:br>
            <a:r>
              <a:rPr lang="en-US" altLang="zh-CN" sz="1600" dirty="0" smtClean="0">
                <a:latin typeface="Helvetica"/>
                <a:cs typeface="Helvetica"/>
              </a:rPr>
              <a:t>— 2012</a:t>
            </a:r>
            <a:r>
              <a:rPr lang="zh-CN" altLang="en-US" sz="1600" dirty="0" smtClean="0">
                <a:latin typeface="Helvetica"/>
                <a:cs typeface="Helvetica"/>
              </a:rPr>
              <a:t>年</a:t>
            </a:r>
            <a:r>
              <a:rPr lang="en-US" altLang="zh-CN" sz="1600" dirty="0" smtClean="0">
                <a:latin typeface="Helvetica"/>
                <a:cs typeface="Helvetica"/>
              </a:rPr>
              <a:t>42</a:t>
            </a:r>
            <a:r>
              <a:rPr lang="zh-CN" altLang="en-US" sz="1600" dirty="0" smtClean="0">
                <a:latin typeface="Helvetica"/>
                <a:cs typeface="Helvetica"/>
              </a:rPr>
              <a:t>亿美元</a:t>
            </a:r>
            <a:endParaRPr kumimoji="0" lang="en-US" sz="1600" b="0" i="0" u="none" strike="noStrike" kern="1200" cap="none" spc="0" normalizeH="0" baseline="0" noProof="0" dirty="0" smtClean="0">
              <a:ln>
                <a:noFill/>
              </a:ln>
              <a:solidFill>
                <a:schemeClr val="tx1"/>
              </a:solidFill>
              <a:effectLst/>
              <a:uLnTx/>
              <a:uFillTx/>
              <a:latin typeface="Helvetica"/>
              <a:ea typeface="+mn-ea"/>
              <a:cs typeface="Helvetic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Helvetica"/>
                <a:ea typeface="+mn-ea"/>
                <a:cs typeface="Helvetica"/>
              </a:rPr>
              <a:t>Compounded annual growth rate of 28% over 2008-2012</a:t>
            </a:r>
            <a:br>
              <a:rPr kumimoji="0" lang="en-US" sz="1600" b="0" i="0" u="none" strike="noStrike" kern="1200" cap="none" spc="0" normalizeH="0" baseline="0" noProof="0" dirty="0" smtClean="0">
                <a:ln>
                  <a:noFill/>
                </a:ln>
                <a:solidFill>
                  <a:schemeClr val="tx1"/>
                </a:solidFill>
                <a:effectLst/>
                <a:uLnTx/>
                <a:uFillTx/>
                <a:latin typeface="Helvetica"/>
                <a:ea typeface="+mn-ea"/>
                <a:cs typeface="Helvetica"/>
              </a:rPr>
            </a:br>
            <a:r>
              <a:rPr kumimoji="0" lang="en-US" altLang="zh-CN" sz="1600" b="0" i="0" u="none" strike="noStrike" kern="1200" cap="none" spc="0" normalizeH="0" baseline="0" noProof="0" dirty="0" smtClean="0">
                <a:ln>
                  <a:noFill/>
                </a:ln>
                <a:solidFill>
                  <a:schemeClr val="tx1"/>
                </a:solidFill>
                <a:effectLst/>
                <a:uLnTx/>
                <a:uFillTx/>
                <a:latin typeface="Helvetica"/>
                <a:ea typeface="+mn-ea"/>
                <a:cs typeface="Helvetica"/>
              </a:rPr>
              <a:t>—</a:t>
            </a:r>
            <a:r>
              <a:rPr kumimoji="0" lang="en-US" altLang="zh-CN" sz="1600" b="0" i="0" u="none" strike="noStrike" kern="1200" cap="none" spc="0" normalizeH="0" noProof="0" dirty="0" smtClean="0">
                <a:ln>
                  <a:noFill/>
                </a:ln>
                <a:solidFill>
                  <a:schemeClr val="tx1"/>
                </a:solidFill>
                <a:effectLst/>
                <a:uLnTx/>
                <a:uFillTx/>
                <a:latin typeface="Helvetica"/>
                <a:ea typeface="+mn-ea"/>
                <a:cs typeface="Helvetica"/>
              </a:rPr>
              <a:t> 2008</a:t>
            </a:r>
            <a:r>
              <a:rPr kumimoji="0" lang="zh-CN" altLang="en-US" sz="1600" b="0" i="0" u="none" strike="noStrike" kern="1200" cap="none" spc="0" normalizeH="0" noProof="0" dirty="0" smtClean="0">
                <a:ln>
                  <a:noFill/>
                </a:ln>
                <a:solidFill>
                  <a:schemeClr val="tx1"/>
                </a:solidFill>
                <a:effectLst/>
                <a:uLnTx/>
                <a:uFillTx/>
                <a:latin typeface="Helvetica"/>
                <a:ea typeface="+mn-ea"/>
                <a:cs typeface="Helvetica"/>
              </a:rPr>
              <a:t>至</a:t>
            </a:r>
            <a:r>
              <a:rPr kumimoji="0" lang="en-US" altLang="zh-CN" sz="1600" b="0" i="0" u="none" strike="noStrike" kern="1200" cap="none" spc="0" normalizeH="0" noProof="0" dirty="0" smtClean="0">
                <a:ln>
                  <a:noFill/>
                </a:ln>
                <a:solidFill>
                  <a:schemeClr val="tx1"/>
                </a:solidFill>
                <a:effectLst/>
                <a:uLnTx/>
                <a:uFillTx/>
                <a:latin typeface="Helvetica"/>
                <a:ea typeface="+mn-ea"/>
                <a:cs typeface="Helvetica"/>
              </a:rPr>
              <a:t>2012</a:t>
            </a:r>
            <a:r>
              <a:rPr kumimoji="0" lang="zh-CN" altLang="en-US" sz="1600" b="0" i="0" u="none" strike="noStrike" kern="1200" cap="none" spc="0" normalizeH="0" noProof="0" dirty="0" smtClean="0">
                <a:ln>
                  <a:noFill/>
                </a:ln>
                <a:solidFill>
                  <a:schemeClr val="tx1"/>
                </a:solidFill>
                <a:effectLst/>
                <a:uLnTx/>
                <a:uFillTx/>
                <a:latin typeface="Helvetica"/>
                <a:ea typeface="+mn-ea"/>
                <a:cs typeface="Helvetica"/>
              </a:rPr>
              <a:t>复合年增长率</a:t>
            </a:r>
            <a:r>
              <a:rPr kumimoji="0" lang="en-US" altLang="zh-CN" sz="1600" b="0" i="0" u="none" strike="noStrike" kern="1200" cap="none" spc="0" normalizeH="0" noProof="0" dirty="0" smtClean="0">
                <a:ln>
                  <a:noFill/>
                </a:ln>
                <a:solidFill>
                  <a:schemeClr val="tx1"/>
                </a:solidFill>
                <a:effectLst/>
                <a:uLnTx/>
                <a:uFillTx/>
                <a:latin typeface="Helvetica"/>
                <a:ea typeface="+mn-ea"/>
                <a:cs typeface="Helvetica"/>
              </a:rPr>
              <a:t>28%</a:t>
            </a:r>
            <a:endParaRPr kumimoji="0" lang="en-US" sz="1600" b="0" i="0" u="none" strike="noStrike" kern="1200" cap="none" spc="0" normalizeH="0" baseline="0" noProof="0" dirty="0" smtClean="0">
              <a:ln>
                <a:noFill/>
              </a:ln>
              <a:solidFill>
                <a:schemeClr val="tx1"/>
              </a:solidFill>
              <a:effectLst/>
              <a:uLnTx/>
              <a:uFillTx/>
              <a:latin typeface="Helvetica"/>
              <a:ea typeface="+mn-ea"/>
              <a:cs typeface="Helvetic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Helvetica"/>
                <a:ea typeface="+mn-ea"/>
                <a:cs typeface="Helvetica"/>
              </a:rPr>
              <a:t>Expected to exceed $6.6 billion by 2017</a:t>
            </a:r>
            <a:br>
              <a:rPr kumimoji="0" lang="en-US" sz="1600" b="0" i="0" u="none" strike="noStrike" kern="1200" cap="none" spc="0" normalizeH="0" baseline="0" noProof="0" dirty="0" smtClean="0">
                <a:ln>
                  <a:noFill/>
                </a:ln>
                <a:solidFill>
                  <a:schemeClr val="tx1"/>
                </a:solidFill>
                <a:effectLst/>
                <a:uLnTx/>
                <a:uFillTx/>
                <a:latin typeface="Helvetica"/>
                <a:ea typeface="+mn-ea"/>
                <a:cs typeface="Helvetica"/>
              </a:rPr>
            </a:br>
            <a:r>
              <a:rPr kumimoji="0" lang="en-US" altLang="zh-CN" sz="1600" b="0" i="0" u="none" strike="noStrike" kern="1200" cap="none" spc="0" normalizeH="0" baseline="0" noProof="0" dirty="0" smtClean="0">
                <a:ln>
                  <a:noFill/>
                </a:ln>
                <a:solidFill>
                  <a:schemeClr val="tx1"/>
                </a:solidFill>
                <a:effectLst/>
                <a:uLnTx/>
                <a:uFillTx/>
                <a:latin typeface="Helvetica"/>
                <a:ea typeface="+mn-ea"/>
                <a:cs typeface="Helvetica"/>
              </a:rPr>
              <a:t>—</a:t>
            </a:r>
            <a:r>
              <a:rPr kumimoji="0" lang="en-US" altLang="zh-CN" sz="1600" b="0" i="0" u="none" strike="noStrike" kern="1200" cap="none" spc="0" normalizeH="0" noProof="0" dirty="0" smtClean="0">
                <a:ln>
                  <a:noFill/>
                </a:ln>
                <a:solidFill>
                  <a:schemeClr val="tx1"/>
                </a:solidFill>
                <a:effectLst/>
                <a:uLnTx/>
                <a:uFillTx/>
                <a:latin typeface="Helvetica"/>
                <a:ea typeface="+mn-ea"/>
                <a:cs typeface="Helvetica"/>
              </a:rPr>
              <a:t> </a:t>
            </a:r>
            <a:r>
              <a:rPr kumimoji="0" lang="zh-CN" altLang="en-US" sz="1600" b="0" i="0" u="none" strike="noStrike" kern="1200" cap="none" spc="0" normalizeH="0" noProof="0" dirty="0" smtClean="0">
                <a:ln>
                  <a:noFill/>
                </a:ln>
                <a:solidFill>
                  <a:schemeClr val="tx1"/>
                </a:solidFill>
                <a:effectLst/>
                <a:uLnTx/>
                <a:uFillTx/>
                <a:latin typeface="Helvetica"/>
                <a:ea typeface="+mn-ea"/>
                <a:cs typeface="Helvetica"/>
              </a:rPr>
              <a:t>到</a:t>
            </a:r>
            <a:r>
              <a:rPr kumimoji="0" lang="en-US" altLang="zh-CN" sz="1600" b="0" i="0" u="none" strike="noStrike" kern="1200" cap="none" spc="0" normalizeH="0" noProof="0" dirty="0" smtClean="0">
                <a:ln>
                  <a:noFill/>
                </a:ln>
                <a:solidFill>
                  <a:schemeClr val="tx1"/>
                </a:solidFill>
                <a:effectLst/>
                <a:uLnTx/>
                <a:uFillTx/>
                <a:latin typeface="Helvetica"/>
                <a:ea typeface="+mn-ea"/>
                <a:cs typeface="Helvetica"/>
              </a:rPr>
              <a:t>2017</a:t>
            </a:r>
            <a:r>
              <a:rPr kumimoji="0" lang="zh-CN" altLang="en-US" sz="1600" b="0" i="0" u="none" strike="noStrike" kern="1200" cap="none" spc="0" normalizeH="0" noProof="0" dirty="0" smtClean="0">
                <a:ln>
                  <a:noFill/>
                </a:ln>
                <a:solidFill>
                  <a:schemeClr val="tx1"/>
                </a:solidFill>
                <a:effectLst/>
                <a:uLnTx/>
                <a:uFillTx/>
                <a:latin typeface="Helvetica"/>
                <a:ea typeface="+mn-ea"/>
                <a:cs typeface="Helvetica"/>
              </a:rPr>
              <a:t>年预计将超过</a:t>
            </a:r>
            <a:r>
              <a:rPr kumimoji="0" lang="en-US" altLang="zh-CN" sz="1600" b="0" i="0" u="none" strike="noStrike" kern="1200" cap="none" spc="0" normalizeH="0" noProof="0" dirty="0" smtClean="0">
                <a:ln>
                  <a:noFill/>
                </a:ln>
                <a:solidFill>
                  <a:schemeClr val="tx1"/>
                </a:solidFill>
                <a:effectLst/>
                <a:uLnTx/>
                <a:uFillTx/>
                <a:latin typeface="Helvetica"/>
                <a:ea typeface="+mn-ea"/>
                <a:cs typeface="Helvetica"/>
              </a:rPr>
              <a:t>66</a:t>
            </a:r>
            <a:r>
              <a:rPr kumimoji="0" lang="zh-CN" altLang="en-US" sz="1600" b="0" i="0" u="none" strike="noStrike" kern="1200" cap="none" spc="0" normalizeH="0" noProof="0" dirty="0" smtClean="0">
                <a:ln>
                  <a:noFill/>
                </a:ln>
                <a:solidFill>
                  <a:schemeClr val="tx1"/>
                </a:solidFill>
                <a:effectLst/>
                <a:uLnTx/>
                <a:uFillTx/>
                <a:latin typeface="Helvetica"/>
                <a:ea typeface="+mn-ea"/>
                <a:cs typeface="Helvetica"/>
              </a:rPr>
              <a:t>亿美元</a:t>
            </a:r>
            <a:endParaRPr kumimoji="0" lang="en-US" sz="1600" b="0" i="0" u="none" strike="noStrike" kern="1200" cap="none" spc="0" normalizeH="0" baseline="0" noProof="0" dirty="0" smtClean="0">
              <a:ln>
                <a:noFill/>
              </a:ln>
              <a:solidFill>
                <a:schemeClr val="tx1"/>
              </a:solidFill>
              <a:effectLst/>
              <a:uLnTx/>
              <a:uFillTx/>
              <a:latin typeface="Helvetica"/>
              <a:ea typeface="+mn-ea"/>
              <a:cs typeface="Helvetic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Helvetica"/>
                <a:ea typeface="+mn-ea"/>
                <a:cs typeface="Helvetica"/>
              </a:rPr>
              <a:t>28% of adults say they wish to cut down gluten in their diet</a:t>
            </a:r>
            <a:br>
              <a:rPr kumimoji="0" lang="en-US" sz="1600" b="0" i="0" u="none" strike="noStrike" kern="1200" cap="none" spc="0" normalizeH="0" baseline="0" noProof="0" dirty="0" smtClean="0">
                <a:ln>
                  <a:noFill/>
                </a:ln>
                <a:solidFill>
                  <a:schemeClr val="tx1"/>
                </a:solidFill>
                <a:effectLst/>
                <a:uLnTx/>
                <a:uFillTx/>
                <a:latin typeface="Helvetica"/>
                <a:ea typeface="+mn-ea"/>
                <a:cs typeface="Helvetica"/>
              </a:rPr>
            </a:br>
            <a:r>
              <a:rPr kumimoji="0" lang="en-US" altLang="zh-CN" sz="1600" b="0" i="0" u="none" strike="noStrike" kern="1200" cap="none" spc="0" normalizeH="0" baseline="0" noProof="0" dirty="0" smtClean="0">
                <a:ln>
                  <a:noFill/>
                </a:ln>
                <a:solidFill>
                  <a:schemeClr val="tx1"/>
                </a:solidFill>
                <a:effectLst/>
                <a:uLnTx/>
                <a:uFillTx/>
                <a:latin typeface="Helvetica"/>
                <a:ea typeface="+mn-ea"/>
                <a:cs typeface="Helvetica"/>
              </a:rPr>
              <a:t>—</a:t>
            </a:r>
            <a:r>
              <a:rPr kumimoji="0" lang="en-US" altLang="zh-CN" sz="1600" b="0" i="0" u="none" strike="noStrike" kern="1200" cap="none" spc="0" normalizeH="0" noProof="0" dirty="0" smtClean="0">
                <a:ln>
                  <a:noFill/>
                </a:ln>
                <a:solidFill>
                  <a:schemeClr val="tx1"/>
                </a:solidFill>
                <a:effectLst/>
                <a:uLnTx/>
                <a:uFillTx/>
                <a:latin typeface="Helvetica"/>
                <a:ea typeface="+mn-ea"/>
                <a:cs typeface="Helvetica"/>
              </a:rPr>
              <a:t> 28%</a:t>
            </a:r>
            <a:r>
              <a:rPr kumimoji="0" lang="zh-CN" altLang="en-US" sz="1600" b="0" i="0" u="none" strike="noStrike" kern="1200" cap="none" spc="0" normalizeH="0" noProof="0" dirty="0" smtClean="0">
                <a:ln>
                  <a:noFill/>
                </a:ln>
                <a:solidFill>
                  <a:schemeClr val="tx1"/>
                </a:solidFill>
                <a:effectLst/>
                <a:uLnTx/>
                <a:uFillTx/>
                <a:latin typeface="Helvetica"/>
                <a:ea typeface="+mn-ea"/>
                <a:cs typeface="Helvetica"/>
              </a:rPr>
              <a:t>的成年人表示希望减少饮食中</a:t>
            </a:r>
            <a:r>
              <a:rPr kumimoji="0" lang="zh-CN" altLang="en-US" sz="1600" b="0" i="0" u="none" strike="noStrike" kern="1200" cap="none" spc="0" normalizeH="0" noProof="0" dirty="0" smtClean="0">
                <a:ln>
                  <a:noFill/>
                </a:ln>
                <a:solidFill>
                  <a:schemeClr val="tx1"/>
                </a:solidFill>
                <a:effectLst/>
                <a:uLnTx/>
                <a:uFillTx/>
                <a:latin typeface="Helvetica"/>
                <a:ea typeface="+mn-ea"/>
                <a:cs typeface="Helvetica"/>
              </a:rPr>
              <a:t>的面筋成</a:t>
            </a:r>
            <a:r>
              <a:rPr kumimoji="0" lang="zh-CN" altLang="en-US" sz="1600" b="0" i="0" u="none" strike="noStrike" kern="1200" cap="none" spc="0" normalizeH="0" noProof="0" dirty="0" smtClean="0">
                <a:ln>
                  <a:noFill/>
                </a:ln>
                <a:solidFill>
                  <a:schemeClr val="tx1"/>
                </a:solidFill>
                <a:effectLst/>
                <a:uLnTx/>
                <a:uFillTx/>
                <a:latin typeface="Helvetica"/>
                <a:ea typeface="+mn-ea"/>
                <a:cs typeface="Helvetica"/>
              </a:rPr>
              <a:t>分</a:t>
            </a:r>
            <a:endParaRPr kumimoji="0" lang="en-US" sz="1600" b="0" i="0" u="none" strike="noStrike" kern="1200" cap="none" spc="0" normalizeH="0" baseline="0" noProof="0" dirty="0" smtClean="0">
              <a:ln>
                <a:noFill/>
              </a:ln>
              <a:solidFill>
                <a:schemeClr val="tx1"/>
              </a:solidFill>
              <a:effectLst/>
              <a:uLnTx/>
              <a:uFillTx/>
              <a:latin typeface="Helvetica"/>
              <a:ea typeface="+mn-ea"/>
              <a:cs typeface="Helvetic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Helvetica"/>
                <a:ea typeface="+mn-ea"/>
                <a:cs typeface="Helvetica"/>
              </a:rPr>
              <a:t>11% of U.S. households follow a gluten free diet: IFT</a:t>
            </a:r>
            <a:br>
              <a:rPr kumimoji="0" lang="en-US" sz="1600" b="0" i="0" u="none" strike="noStrike" kern="1200" cap="none" spc="0" normalizeH="0" baseline="0" noProof="0" dirty="0" smtClean="0">
                <a:ln>
                  <a:noFill/>
                </a:ln>
                <a:solidFill>
                  <a:schemeClr val="tx1"/>
                </a:solidFill>
                <a:effectLst/>
                <a:uLnTx/>
                <a:uFillTx/>
                <a:latin typeface="Helvetica"/>
                <a:ea typeface="+mn-ea"/>
                <a:cs typeface="Helvetica"/>
              </a:rPr>
            </a:br>
            <a:r>
              <a:rPr kumimoji="0" lang="en-US" altLang="zh-CN" sz="1600" b="0" i="0" u="none" strike="noStrike" kern="1200" cap="none" spc="0" normalizeH="0" baseline="0" noProof="0" dirty="0" smtClean="0">
                <a:ln>
                  <a:noFill/>
                </a:ln>
                <a:solidFill>
                  <a:schemeClr val="tx1"/>
                </a:solidFill>
                <a:effectLst/>
                <a:uLnTx/>
                <a:uFillTx/>
                <a:latin typeface="Helvetica"/>
                <a:ea typeface="+mn-ea"/>
                <a:cs typeface="Helvetica"/>
              </a:rPr>
              <a:t>—</a:t>
            </a:r>
            <a:r>
              <a:rPr kumimoji="0" lang="en-US" altLang="zh-CN" sz="1600" b="0" i="0" u="none" strike="noStrike" kern="1200" cap="none" spc="0" normalizeH="0" noProof="0" dirty="0" smtClean="0">
                <a:ln>
                  <a:noFill/>
                </a:ln>
                <a:solidFill>
                  <a:schemeClr val="tx1"/>
                </a:solidFill>
                <a:effectLst/>
                <a:uLnTx/>
                <a:uFillTx/>
                <a:latin typeface="Helvetica"/>
                <a:ea typeface="+mn-ea"/>
                <a:cs typeface="Helvetica"/>
              </a:rPr>
              <a:t> 11%</a:t>
            </a:r>
            <a:r>
              <a:rPr kumimoji="0" lang="zh-CN" altLang="en-US" sz="1600" b="0" i="0" u="none" strike="noStrike" kern="1200" cap="none" spc="0" normalizeH="0" noProof="0" dirty="0" smtClean="0">
                <a:ln>
                  <a:noFill/>
                </a:ln>
                <a:solidFill>
                  <a:schemeClr val="tx1"/>
                </a:solidFill>
                <a:effectLst/>
                <a:uLnTx/>
                <a:uFillTx/>
                <a:latin typeface="Helvetica"/>
                <a:ea typeface="+mn-ea"/>
                <a:cs typeface="Helvetica"/>
              </a:rPr>
              <a:t>的美国家庭采纳无面筋饮食</a:t>
            </a:r>
            <a:endParaRPr kumimoji="0" lang="en-US" sz="1600" b="0" i="0" u="none" strike="noStrike" kern="1200" cap="none" spc="0" normalizeH="0" baseline="0" noProof="0" dirty="0">
              <a:ln>
                <a:noFill/>
              </a:ln>
              <a:solidFill>
                <a:schemeClr val="tx1"/>
              </a:solidFill>
              <a:effectLst/>
              <a:uLnTx/>
              <a:uFillTx/>
              <a:latin typeface="Helvetica"/>
              <a:ea typeface="+mn-ea"/>
              <a:cs typeface="Helvetic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117" y="0"/>
            <a:ext cx="5720576" cy="990600"/>
          </a:xfrm>
        </p:spPr>
        <p:txBody>
          <a:bodyPr>
            <a:noAutofit/>
          </a:bodyPr>
          <a:lstStyle/>
          <a:p>
            <a:r>
              <a:rPr lang="en-US" sz="2000" dirty="0" smtClean="0"/>
              <a:t>5 Grains That Will Overthrow Quinoa </a:t>
            </a:r>
            <a:br>
              <a:rPr lang="en-US" sz="2000" dirty="0" smtClean="0"/>
            </a:br>
            <a:r>
              <a:rPr lang="zh-CN" altLang="en-US" sz="2000" dirty="0" smtClean="0"/>
              <a:t>将要颠覆藜麦的</a:t>
            </a:r>
            <a:r>
              <a:rPr lang="en-US" altLang="zh-CN" sz="2000" dirty="0" smtClean="0"/>
              <a:t>5</a:t>
            </a:r>
            <a:r>
              <a:rPr lang="zh-CN" altLang="en-US" sz="2000" dirty="0" smtClean="0"/>
              <a:t>种谷物</a:t>
            </a:r>
            <a:r>
              <a:rPr lang="en-US" sz="2000" dirty="0" smtClean="0"/>
              <a:t>    </a:t>
            </a:r>
            <a:br>
              <a:rPr lang="en-US" sz="2000" dirty="0" smtClean="0"/>
            </a:br>
            <a:r>
              <a:rPr lang="en-US" sz="900" b="0" dirty="0" smtClean="0">
                <a:solidFill>
                  <a:schemeClr val="bg1"/>
                </a:solidFill>
              </a:rPr>
              <a:t>Larissa Zimberoff / Food and Wine – </a:t>
            </a:r>
            <a:r>
              <a:rPr lang="en-US" sz="1200" dirty="0" smtClean="0">
                <a:solidFill>
                  <a:schemeClr val="bg1"/>
                </a:solidFill>
              </a:rPr>
              <a:t>TIME Magazine - Sept. 12, 2014  </a:t>
            </a:r>
            <a:r>
              <a:rPr lang="zh-CN" altLang="en-US" sz="1200" dirty="0" smtClean="0">
                <a:solidFill>
                  <a:schemeClr val="bg1"/>
                </a:solidFill>
              </a:rPr>
              <a:t>时代周刊</a:t>
            </a:r>
            <a:r>
              <a:rPr lang="en-US" altLang="zh-CN" sz="1200" dirty="0" smtClean="0">
                <a:solidFill>
                  <a:schemeClr val="bg1"/>
                </a:solidFill>
              </a:rPr>
              <a:t>2014</a:t>
            </a:r>
            <a:r>
              <a:rPr lang="zh-CN" altLang="en-US" sz="1200" dirty="0" smtClean="0">
                <a:solidFill>
                  <a:schemeClr val="bg1"/>
                </a:solidFill>
              </a:rPr>
              <a:t>年</a:t>
            </a:r>
            <a:r>
              <a:rPr lang="en-US" altLang="zh-CN" sz="1200" dirty="0" smtClean="0">
                <a:solidFill>
                  <a:schemeClr val="bg1"/>
                </a:solidFill>
              </a:rPr>
              <a:t>9</a:t>
            </a:r>
            <a:r>
              <a:rPr lang="zh-CN" altLang="en-US" sz="1200" dirty="0" smtClean="0">
                <a:solidFill>
                  <a:schemeClr val="bg1"/>
                </a:solidFill>
              </a:rPr>
              <a:t>月</a:t>
            </a:r>
            <a:r>
              <a:rPr lang="en-US" altLang="zh-CN" sz="1200" dirty="0" smtClean="0">
                <a:solidFill>
                  <a:schemeClr val="bg1"/>
                </a:solidFill>
              </a:rPr>
              <a:t>12</a:t>
            </a:r>
            <a:r>
              <a:rPr lang="zh-CN" altLang="en-US" sz="1200" dirty="0" smtClean="0">
                <a:solidFill>
                  <a:schemeClr val="bg1"/>
                </a:solidFill>
              </a:rPr>
              <a:t>日</a:t>
            </a:r>
            <a:endParaRPr lang="en-US" sz="1200" dirty="0">
              <a:solidFill>
                <a:schemeClr val="bg1"/>
              </a:solidFill>
            </a:endParaRPr>
          </a:p>
        </p:txBody>
      </p:sp>
      <p:sp>
        <p:nvSpPr>
          <p:cNvPr id="3" name="Content Placeholder 2"/>
          <p:cNvSpPr>
            <a:spLocks noGrp="1"/>
          </p:cNvSpPr>
          <p:nvPr>
            <p:ph sz="quarter" idx="1"/>
          </p:nvPr>
        </p:nvSpPr>
        <p:spPr>
          <a:xfrm>
            <a:off x="156117" y="990600"/>
            <a:ext cx="8753707" cy="5112488"/>
          </a:xfrm>
        </p:spPr>
        <p:txBody>
          <a:bodyPr>
            <a:noAutofit/>
          </a:bodyPr>
          <a:lstStyle/>
          <a:p>
            <a:pPr marL="514350" indent="-514350">
              <a:buAutoNum type="arabicPeriod"/>
            </a:pPr>
            <a:r>
              <a:rPr lang="en-US" sz="1600" b="1" dirty="0" smtClean="0"/>
              <a:t>Sorghum </a:t>
            </a:r>
            <a:r>
              <a:rPr lang="en-US" altLang="zh-CN" sz="1600" b="1" dirty="0" smtClean="0"/>
              <a:t>— </a:t>
            </a:r>
            <a:r>
              <a:rPr lang="zh-CN" altLang="en-US" sz="1600" b="1" dirty="0" smtClean="0"/>
              <a:t>高粱</a:t>
            </a:r>
            <a:endParaRPr lang="en-US" sz="1600" b="1" dirty="0" smtClean="0"/>
          </a:p>
          <a:p>
            <a:pPr marL="514350" indent="-514350"/>
            <a:r>
              <a:rPr lang="en-US" sz="1200" dirty="0" smtClean="0"/>
              <a:t/>
            </a:r>
            <a:br>
              <a:rPr lang="en-US" sz="1200" dirty="0" smtClean="0"/>
            </a:br>
            <a:r>
              <a:rPr lang="en-US" sz="1600" dirty="0" smtClean="0"/>
              <a:t>Sorghum looks and tastes like Israeli couscous. It’s a round and chewy grain that can hold up to stews or sauces. This is an ancient grain that’s been a staple for centuries in Africa, India and Asia. It’s </a:t>
            </a:r>
            <a:r>
              <a:rPr lang="en-US" sz="1600" b="1" dirty="0" smtClean="0"/>
              <a:t>completely gluten-free</a:t>
            </a:r>
            <a:r>
              <a:rPr lang="en-US" sz="1600" dirty="0" smtClean="0"/>
              <a:t>, a major consideration for people with celiac disease and gluten intolerance.</a:t>
            </a:r>
            <a:br>
              <a:rPr lang="en-US" sz="1600" dirty="0" smtClean="0"/>
            </a:br>
            <a:r>
              <a:rPr lang="en-US" altLang="zh-CN" sz="1600" dirty="0" smtClean="0"/>
              <a:t>— </a:t>
            </a:r>
            <a:r>
              <a:rPr lang="zh-CN" altLang="en-US" sz="1600" dirty="0" smtClean="0"/>
              <a:t>高粱看起来、尝起来都像以色列蒸粗麦粉。它是一种圆形有嚼劲的谷物，可以用来炖汤或调酱。它是一种传统谷物，在非洲、印度和亚洲作为主食已延续了数百年。它是</a:t>
            </a:r>
            <a:r>
              <a:rPr lang="zh-CN" altLang="en-US" sz="1600" b="1" dirty="0" smtClean="0"/>
              <a:t>完全不含面筋</a:t>
            </a:r>
            <a:r>
              <a:rPr lang="zh-CN" altLang="en-US" sz="1600" dirty="0" smtClean="0"/>
              <a:t>的，是腹泻病人及麸质不耐受症患者的主要选择。</a:t>
            </a:r>
            <a:endParaRPr lang="en-US" sz="1600" dirty="0" smtClean="0"/>
          </a:p>
          <a:p>
            <a:pPr marL="514350" indent="-514350"/>
            <a:endParaRPr lang="en-US" sz="1600" dirty="0" smtClean="0"/>
          </a:p>
          <a:p>
            <a:pPr marL="514350" indent="-514350"/>
            <a:r>
              <a:rPr lang="en-US" sz="1600" dirty="0" smtClean="0"/>
              <a:t>	Besides </a:t>
            </a:r>
            <a:r>
              <a:rPr lang="en-US" sz="1600" b="1" dirty="0" smtClean="0"/>
              <a:t>containing high levels of beneficial fiber, sorghum is also cholesterol free</a:t>
            </a:r>
            <a:r>
              <a:rPr lang="en-US" sz="1600" dirty="0" smtClean="0"/>
              <a:t>, which is good for just about everyone. The </a:t>
            </a:r>
            <a:r>
              <a:rPr lang="en-US" sz="1600" b="1" dirty="0" smtClean="0"/>
              <a:t>grain has an edible hull, so it retains the majority of its nutrients because you eat the whole thing</a:t>
            </a:r>
            <a:r>
              <a:rPr lang="en-US" sz="1600" dirty="0" smtClean="0"/>
              <a:t>. The </a:t>
            </a:r>
            <a:r>
              <a:rPr lang="en-US" sz="1600" b="1" dirty="0" smtClean="0"/>
              <a:t>best news for US farmers is that it’s drought tolerant, requiring far less water than other crops</a:t>
            </a:r>
            <a:r>
              <a:rPr lang="en-US" sz="1600" dirty="0" smtClean="0"/>
              <a:t>.</a:t>
            </a:r>
            <a:br>
              <a:rPr lang="en-US" sz="1600" dirty="0" smtClean="0"/>
            </a:br>
            <a:r>
              <a:rPr lang="en-US" altLang="zh-CN" sz="1600" dirty="0" smtClean="0"/>
              <a:t>— </a:t>
            </a:r>
            <a:r>
              <a:rPr lang="zh-CN" altLang="en-US" sz="1600" dirty="0" smtClean="0"/>
              <a:t>除了膳食纤维含量高的优点之外，高粱也不含胆固醇，这对每个人都是有好处的。这种谷物有个可食用的外壳，人们可以食用整个谷物，因而保留了其中的绝大部分营养。对美国农场主来说最好的消息莫过于这种植物的抗旱性，其生长所需的水量比其它作物要少得多。</a:t>
            </a:r>
            <a:endParaRPr lang="en-US" sz="1600" dirty="0"/>
          </a:p>
        </p:txBody>
      </p:sp>
      <p:sp>
        <p:nvSpPr>
          <p:cNvPr id="4" name="TextBox 3"/>
          <p:cNvSpPr txBox="1"/>
          <p:nvPr/>
        </p:nvSpPr>
        <p:spPr>
          <a:xfrm>
            <a:off x="6043443" y="91283"/>
            <a:ext cx="2877014" cy="861774"/>
          </a:xfrm>
          <a:prstGeom prst="rect">
            <a:avLst/>
          </a:prstGeom>
          <a:noFill/>
        </p:spPr>
        <p:txBody>
          <a:bodyPr wrap="square" rtlCol="0">
            <a:spAutoFit/>
          </a:bodyPr>
          <a:lstStyle/>
          <a:p>
            <a:r>
              <a:rPr lang="en-US" sz="1100" b="1" dirty="0" smtClean="0"/>
              <a:t>Larissa Zimberoff/Food &amp; Wine </a:t>
            </a:r>
            <a:br>
              <a:rPr lang="en-US" sz="1100" b="1" dirty="0" smtClean="0"/>
            </a:br>
            <a:r>
              <a:rPr lang="en-US" altLang="zh-CN" sz="1100" b="1" dirty="0" smtClean="0"/>
              <a:t>Larissa </a:t>
            </a:r>
            <a:r>
              <a:rPr lang="en-US" altLang="zh-CN" sz="1100" b="1" dirty="0" err="1" smtClean="0"/>
              <a:t>Zimberoff</a:t>
            </a:r>
            <a:r>
              <a:rPr lang="en-US" altLang="zh-CN" sz="1100" b="1" dirty="0" smtClean="0"/>
              <a:t>/</a:t>
            </a:r>
            <a:r>
              <a:rPr lang="zh-CN" altLang="en-US" sz="1100" b="1" dirty="0" smtClean="0"/>
              <a:t>饮食专栏</a:t>
            </a:r>
            <a:endParaRPr lang="en-US" sz="1100" b="1" dirty="0" smtClean="0"/>
          </a:p>
          <a:p>
            <a:r>
              <a:rPr lang="en-US" sz="1400" b="1" dirty="0" smtClean="0"/>
              <a:t>Time Magazine – Sept. 12, 2014</a:t>
            </a:r>
            <a:br>
              <a:rPr lang="en-US" sz="1400" b="1" dirty="0" smtClean="0"/>
            </a:br>
            <a:r>
              <a:rPr lang="zh-CN" altLang="en-US" sz="1400" b="1" dirty="0" smtClean="0"/>
              <a:t>时代周刊 </a:t>
            </a:r>
            <a:r>
              <a:rPr lang="en-US" altLang="zh-CN" sz="1400" b="1" dirty="0" smtClean="0"/>
              <a:t>— 2014</a:t>
            </a:r>
            <a:r>
              <a:rPr lang="zh-CN" altLang="en-US" sz="1400" b="1" dirty="0" smtClean="0"/>
              <a:t>年</a:t>
            </a:r>
            <a:r>
              <a:rPr lang="en-US" altLang="zh-CN" sz="1400" b="1" dirty="0" smtClean="0"/>
              <a:t>9</a:t>
            </a:r>
            <a:r>
              <a:rPr lang="zh-CN" altLang="en-US" sz="1400" b="1" dirty="0" smtClean="0"/>
              <a:t>月</a:t>
            </a:r>
            <a:r>
              <a:rPr lang="en-US" altLang="zh-CN" sz="1400" b="1" dirty="0" smtClean="0"/>
              <a:t>12</a:t>
            </a:r>
            <a:r>
              <a:rPr lang="zh-CN" altLang="en-US" sz="1400" b="1" dirty="0" smtClean="0"/>
              <a:t>日</a:t>
            </a:r>
            <a:endParaRPr lang="en-US" sz="14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7200" y="1306055"/>
            <a:ext cx="8229600" cy="3962400"/>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a:ln>
                <a:noFill/>
              </a:ln>
              <a:solidFill>
                <a:schemeClr val="tx1"/>
              </a:solidFill>
              <a:effectLst/>
              <a:uLnTx/>
              <a:uFillTx/>
              <a:latin typeface="Helvetica"/>
              <a:ea typeface="+mn-ea"/>
              <a:cs typeface="Helvetica"/>
            </a:endParaRPr>
          </a:p>
        </p:txBody>
      </p:sp>
      <p:sp>
        <p:nvSpPr>
          <p:cNvPr id="8" name="Title 7"/>
          <p:cNvSpPr>
            <a:spLocks noGrp="1"/>
          </p:cNvSpPr>
          <p:nvPr>
            <p:ph type="title"/>
          </p:nvPr>
        </p:nvSpPr>
        <p:spPr>
          <a:xfrm>
            <a:off x="2100105" y="461530"/>
            <a:ext cx="6302090" cy="731521"/>
          </a:xfrm>
        </p:spPr>
        <p:txBody>
          <a:bodyPr>
            <a:noAutofit/>
          </a:bodyPr>
          <a:lstStyle/>
          <a:p>
            <a:pPr lvl="0"/>
            <a:r>
              <a:rPr lang="en-US" sz="3400" dirty="0" smtClean="0">
                <a:solidFill>
                  <a:schemeClr val="tx1"/>
                </a:solidFill>
              </a:rPr>
              <a:t>Sorghum </a:t>
            </a:r>
            <a:r>
              <a:rPr lang="en-US" sz="3400" dirty="0" err="1" smtClean="0">
                <a:solidFill>
                  <a:schemeClr val="tx1"/>
                </a:solidFill>
              </a:rPr>
              <a:t>Checkoff</a:t>
            </a:r>
            <a:r>
              <a:rPr lang="en-US" sz="3400" dirty="0" smtClean="0">
                <a:solidFill>
                  <a:schemeClr val="tx1"/>
                </a:solidFill>
              </a:rPr>
              <a:t> Fundamentals</a:t>
            </a:r>
            <a:br>
              <a:rPr lang="en-US" sz="3400" dirty="0" smtClean="0">
                <a:solidFill>
                  <a:schemeClr val="tx1"/>
                </a:solidFill>
              </a:rPr>
            </a:br>
            <a:r>
              <a:rPr lang="en-US" altLang="zh-CN" sz="3400" dirty="0" smtClean="0">
                <a:solidFill>
                  <a:schemeClr val="tx1"/>
                </a:solidFill>
              </a:rPr>
              <a:t>—</a:t>
            </a:r>
            <a:r>
              <a:rPr lang="zh-CN" altLang="en-US" sz="3400" dirty="0" smtClean="0">
                <a:solidFill>
                  <a:schemeClr val="tx1"/>
                </a:solidFill>
              </a:rPr>
              <a:t>美国高粱基金会基本情况</a:t>
            </a:r>
            <a:endParaRPr lang="en-US" sz="3400" dirty="0">
              <a:solidFill>
                <a:schemeClr val="tx1"/>
              </a:solidFill>
            </a:endParaRPr>
          </a:p>
        </p:txBody>
      </p:sp>
      <p:sp>
        <p:nvSpPr>
          <p:cNvPr id="9" name="Text Placeholder 8"/>
          <p:cNvSpPr>
            <a:spLocks noGrp="1"/>
          </p:cNvSpPr>
          <p:nvPr>
            <p:ph type="body" sz="half" idx="2"/>
          </p:nvPr>
        </p:nvSpPr>
        <p:spPr/>
        <p:txBody>
          <a:bodyPr>
            <a:normAutofit/>
          </a:bodyPr>
          <a:lstStyle/>
          <a:p>
            <a:pPr lvl="0">
              <a:buFont typeface="Arial" pitchFamily="34" charset="0"/>
              <a:buChar char="•"/>
              <a:defRPr/>
            </a:pPr>
            <a:r>
              <a:rPr lang="en-US" sz="2400" dirty="0" smtClean="0">
                <a:latin typeface="Calibri" pitchFamily="34" charset="0"/>
                <a:cs typeface="Arial" pitchFamily="34" charset="0"/>
              </a:rPr>
              <a:t>	Farmer funded program</a:t>
            </a:r>
            <a:br>
              <a:rPr lang="en-US" sz="2400" dirty="0" smtClean="0">
                <a:latin typeface="Calibri" pitchFamily="34" charset="0"/>
                <a:cs typeface="Arial" pitchFamily="34" charset="0"/>
              </a:rPr>
            </a:br>
            <a:r>
              <a:rPr lang="en-US" altLang="zh-CN" sz="2400" dirty="0" smtClean="0">
                <a:latin typeface="Calibri" pitchFamily="34" charset="0"/>
                <a:cs typeface="Arial" pitchFamily="34" charset="0"/>
              </a:rPr>
              <a:t>—   </a:t>
            </a:r>
            <a:r>
              <a:rPr lang="zh-CN" altLang="en-US" sz="2400" dirty="0" smtClean="0">
                <a:latin typeface="Calibri" pitchFamily="34" charset="0"/>
                <a:cs typeface="Arial" pitchFamily="34" charset="0"/>
              </a:rPr>
              <a:t>农场主资助的项目</a:t>
            </a:r>
            <a:endParaRPr lang="en-US" sz="2400" dirty="0" smtClean="0">
              <a:latin typeface="Calibri" pitchFamily="34" charset="0"/>
              <a:cs typeface="Arial" pitchFamily="34" charset="0"/>
            </a:endParaRPr>
          </a:p>
          <a:p>
            <a:pPr lvl="0">
              <a:buFont typeface="Arial" pitchFamily="34" charset="0"/>
              <a:buChar char="•"/>
              <a:defRPr/>
            </a:pPr>
            <a:r>
              <a:rPr lang="en-US" sz="2400" dirty="0" smtClean="0">
                <a:latin typeface="Calibri" pitchFamily="34" charset="0"/>
                <a:cs typeface="Arial" pitchFamily="34" charset="0"/>
              </a:rPr>
              <a:t>	Intended to increase promotion, research, and information 	for the sorghum industry</a:t>
            </a:r>
            <a:br>
              <a:rPr lang="en-US" sz="2400" dirty="0" smtClean="0">
                <a:latin typeface="Calibri" pitchFamily="34" charset="0"/>
                <a:cs typeface="Arial" pitchFamily="34" charset="0"/>
              </a:rPr>
            </a:br>
            <a:r>
              <a:rPr lang="en-US" altLang="zh-CN" sz="2400" dirty="0" smtClean="0">
                <a:latin typeface="Calibri" pitchFamily="34" charset="0"/>
                <a:cs typeface="Arial" pitchFamily="34" charset="0"/>
              </a:rPr>
              <a:t>—   </a:t>
            </a:r>
            <a:r>
              <a:rPr lang="zh-CN" altLang="en-US" sz="2400" dirty="0" smtClean="0">
                <a:latin typeface="Calibri" pitchFamily="34" charset="0"/>
                <a:cs typeface="Arial" pitchFamily="34" charset="0"/>
              </a:rPr>
              <a:t>致力于推动高粱行业的贸易、研究和信息交流</a:t>
            </a:r>
            <a:endParaRPr lang="en-US" sz="2400" dirty="0" smtClean="0">
              <a:latin typeface="Calibri" pitchFamily="34" charset="0"/>
              <a:cs typeface="Arial" pitchFamily="34" charset="0"/>
            </a:endParaRPr>
          </a:p>
          <a:p>
            <a:pPr lvl="0">
              <a:buFont typeface="Arial" pitchFamily="34" charset="0"/>
              <a:buChar char="•"/>
              <a:defRPr/>
            </a:pPr>
            <a:r>
              <a:rPr lang="en-US" sz="2400" dirty="0" smtClean="0">
                <a:latin typeface="Calibri" pitchFamily="34" charset="0"/>
                <a:cs typeface="Arial" pitchFamily="34" charset="0"/>
              </a:rPr>
              <a:t>	Program is not limited to helping the farmer but can also 	help industry, end-users and merchandisers</a:t>
            </a:r>
            <a:br>
              <a:rPr lang="en-US" sz="2400" dirty="0" smtClean="0">
                <a:latin typeface="Calibri" pitchFamily="34" charset="0"/>
                <a:cs typeface="Arial" pitchFamily="34" charset="0"/>
              </a:rPr>
            </a:br>
            <a:r>
              <a:rPr lang="en-US" altLang="zh-CN" sz="2400" dirty="0" smtClean="0">
                <a:latin typeface="Calibri" pitchFamily="34" charset="0"/>
                <a:cs typeface="Arial" pitchFamily="34" charset="0"/>
              </a:rPr>
              <a:t>—   </a:t>
            </a:r>
            <a:r>
              <a:rPr lang="zh-CN" altLang="en-US" sz="2400" dirty="0" smtClean="0">
                <a:latin typeface="Calibri" pitchFamily="34" charset="0"/>
                <a:cs typeface="Arial" pitchFamily="34" charset="0"/>
              </a:rPr>
              <a:t>该项目并不仅限于帮助农民，也有助于产业发展，惠及最终用户及贸易商</a:t>
            </a:r>
            <a:endParaRPr lang="en-US" sz="2400" dirty="0" smtClean="0">
              <a:latin typeface="Calibri" pitchFamily="34" charset="0"/>
              <a:cs typeface="Arial" pitchFamily="34" charset="0"/>
            </a:endParaRPr>
          </a:p>
          <a:p>
            <a:pPr lvl="0">
              <a:buFont typeface="Arial" pitchFamily="34" charset="0"/>
              <a:buChar char="•"/>
              <a:defRPr/>
            </a:pPr>
            <a:r>
              <a:rPr lang="en-US" sz="2400" dirty="0" smtClean="0">
                <a:latin typeface="Calibri" pitchFamily="34" charset="0"/>
                <a:cs typeface="Arial" pitchFamily="34" charset="0"/>
              </a:rPr>
              <a:t>	Partner with US Grains Council </a:t>
            </a:r>
            <a:br>
              <a:rPr lang="en-US" sz="2400" dirty="0" smtClean="0">
                <a:latin typeface="Calibri" pitchFamily="34" charset="0"/>
                <a:cs typeface="Arial" pitchFamily="34" charset="0"/>
              </a:rPr>
            </a:br>
            <a:r>
              <a:rPr lang="en-US" altLang="zh-CN" sz="2400" dirty="0" smtClean="0">
                <a:latin typeface="Calibri" pitchFamily="34" charset="0"/>
                <a:cs typeface="Arial" pitchFamily="34" charset="0"/>
              </a:rPr>
              <a:t>—   </a:t>
            </a:r>
            <a:r>
              <a:rPr lang="zh-CN" altLang="en-US" sz="2400" dirty="0" smtClean="0">
                <a:latin typeface="Calibri" pitchFamily="34" charset="0"/>
                <a:cs typeface="Arial" pitchFamily="34" charset="0"/>
              </a:rPr>
              <a:t>是美国谷物协会的合作伙伴</a:t>
            </a:r>
            <a:endParaRPr lang="en-US" sz="3200" dirty="0" smtClean="0"/>
          </a:p>
          <a:p>
            <a:pPr lvl="0">
              <a:defRPr/>
            </a:pPr>
            <a:endParaRPr lang="en-US" sz="3200" dirty="0" smtClean="0"/>
          </a:p>
          <a:p>
            <a:pPr lvl="0">
              <a:defRPr/>
            </a:pPr>
            <a:endParaRPr lang="en-US" sz="3200" dirty="0" smtClean="0"/>
          </a:p>
          <a:p>
            <a:endParaRPr lang="en-US" dirty="0"/>
          </a:p>
        </p:txBody>
      </p:sp>
    </p:spTree>
    <p:extLst>
      <p:ext uri="{BB962C8B-B14F-4D97-AF65-F5344CB8AC3E}">
        <p14:creationId xmlns:p14="http://schemas.microsoft.com/office/powerpoint/2010/main" xmlns="" val="36485384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420" y="0"/>
            <a:ext cx="8753707" cy="990600"/>
          </a:xfrm>
        </p:spPr>
        <p:txBody>
          <a:bodyPr/>
          <a:lstStyle/>
          <a:p>
            <a:r>
              <a:rPr lang="en-US" dirty="0" smtClean="0"/>
              <a:t>Iron Chef – Marc </a:t>
            </a:r>
            <a:r>
              <a:rPr lang="en-US" dirty="0" err="1" smtClean="0"/>
              <a:t>Forgione</a:t>
            </a:r>
            <a:r>
              <a:rPr lang="en-US" dirty="0" smtClean="0"/>
              <a:t>                         </a:t>
            </a:r>
            <a:r>
              <a:rPr lang="en-US" dirty="0" smtClean="0">
                <a:solidFill>
                  <a:schemeClr val="tx1"/>
                </a:solidFill>
              </a:rPr>
              <a:t>Season Winner #3</a:t>
            </a:r>
            <a:br>
              <a:rPr lang="en-US" dirty="0" smtClean="0">
                <a:solidFill>
                  <a:schemeClr val="tx1"/>
                </a:solidFill>
              </a:rPr>
            </a:br>
            <a:r>
              <a:rPr lang="zh-CN" altLang="en-US" dirty="0" smtClean="0"/>
              <a:t>料理铁人</a:t>
            </a:r>
            <a:r>
              <a:rPr lang="en-US" altLang="zh-CN" dirty="0" smtClean="0"/>
              <a:t>— Marc </a:t>
            </a:r>
            <a:r>
              <a:rPr lang="en-US" altLang="zh-CN" dirty="0" err="1" smtClean="0"/>
              <a:t>Forgione</a:t>
            </a:r>
            <a:r>
              <a:rPr lang="en-US" altLang="zh-CN" dirty="0" smtClean="0"/>
              <a:t>                       </a:t>
            </a:r>
            <a:r>
              <a:rPr lang="zh-CN" altLang="en-US" dirty="0" smtClean="0">
                <a:solidFill>
                  <a:schemeClr val="tx1"/>
                </a:solidFill>
              </a:rPr>
              <a:t>第三季优胜者</a:t>
            </a:r>
            <a:endParaRPr lang="en-US" dirty="0" smtClean="0">
              <a:solidFill>
                <a:schemeClr val="tx1"/>
              </a:solidFill>
            </a:endParaRPr>
          </a:p>
        </p:txBody>
      </p:sp>
      <p:pic>
        <p:nvPicPr>
          <p:cNvPr id="5" name="Picture 4"/>
          <p:cNvPicPr>
            <a:picLocks noChangeAspect="1" noChangeArrowheads="1"/>
          </p:cNvPicPr>
          <p:nvPr/>
        </p:nvPicPr>
        <p:blipFill>
          <a:blip r:embed="rId2" cstate="print"/>
          <a:srcRect l="1257" t="12006" r="63127" b="21587"/>
          <a:stretch>
            <a:fillRect/>
          </a:stretch>
        </p:blipFill>
        <p:spPr bwMode="auto">
          <a:xfrm>
            <a:off x="1066800" y="1524000"/>
            <a:ext cx="6477000" cy="4312920"/>
          </a:xfrm>
          <a:prstGeom prst="rect">
            <a:avLst/>
          </a:prstGeom>
          <a:noFill/>
          <a:ln w="1">
            <a:noFill/>
            <a:miter lim="800000"/>
            <a:headEnd/>
            <a:tailEnd type="none" w="med" len="med"/>
          </a:ln>
          <a:effectLst/>
        </p:spPr>
      </p:pic>
      <p:sp>
        <p:nvSpPr>
          <p:cNvPr id="4" name="TextBox 3"/>
          <p:cNvSpPr txBox="1"/>
          <p:nvPr/>
        </p:nvSpPr>
        <p:spPr>
          <a:xfrm>
            <a:off x="4433777" y="1063253"/>
            <a:ext cx="4072270" cy="584775"/>
          </a:xfrm>
          <a:prstGeom prst="rect">
            <a:avLst/>
          </a:prstGeom>
          <a:noFill/>
        </p:spPr>
        <p:txBody>
          <a:bodyPr wrap="square" rtlCol="0">
            <a:spAutoFit/>
          </a:bodyPr>
          <a:lstStyle/>
          <a:p>
            <a:r>
              <a:rPr lang="zh-CN" altLang="en-US" sz="1600" dirty="0" smtClean="0"/>
              <a:t>虾和玉米粉，红高粱爆米花</a:t>
            </a:r>
            <a:endParaRPr lang="en-US" altLang="zh-CN" sz="1600" dirty="0" smtClean="0"/>
          </a:p>
          <a:p>
            <a:r>
              <a:rPr lang="zh-CN" altLang="en-US" sz="1600" dirty="0" smtClean="0"/>
              <a:t>墨西哥胡椒，野生大蒜，切达干酪</a:t>
            </a:r>
            <a:endParaRPr lang="zh-CN" altLang="en-US" sz="16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 descr="VéRUS Adult Maintenance Lamb Meal, Oats And Brown Rice Formula Dry Dog Food"/>
          <p:cNvPicPr>
            <a:picLocks noChangeAspect="1" noChangeArrowheads="1"/>
          </p:cNvPicPr>
          <p:nvPr/>
        </p:nvPicPr>
        <p:blipFill>
          <a:blip r:embed="rId2" cstate="print"/>
          <a:srcRect/>
          <a:stretch>
            <a:fillRect/>
          </a:stretch>
        </p:blipFill>
        <p:spPr bwMode="auto">
          <a:xfrm>
            <a:off x="1143000" y="4930738"/>
            <a:ext cx="1057835" cy="1119090"/>
          </a:xfrm>
          <a:prstGeom prst="rect">
            <a:avLst/>
          </a:prstGeom>
          <a:noFill/>
          <a:ln w="9525">
            <a:noFill/>
            <a:miter lim="800000"/>
            <a:headEnd/>
            <a:tailEnd/>
          </a:ln>
        </p:spPr>
      </p:pic>
      <p:pic>
        <p:nvPicPr>
          <p:cNvPr id="3" name="Picture 2" descr="http://media5.picsearch.com/is?UfhqdcmSePBms3WoYRg6snfXuaYdnOa6nwieWNKMkSc"/>
          <p:cNvPicPr>
            <a:picLocks noChangeAspect="1" noChangeArrowheads="1"/>
          </p:cNvPicPr>
          <p:nvPr/>
        </p:nvPicPr>
        <p:blipFill>
          <a:blip r:embed="rId3" cstate="print"/>
          <a:srcRect/>
          <a:stretch>
            <a:fillRect/>
          </a:stretch>
        </p:blipFill>
        <p:spPr bwMode="auto">
          <a:xfrm>
            <a:off x="7136781" y="559309"/>
            <a:ext cx="1837782" cy="1602431"/>
          </a:xfrm>
          <a:prstGeom prst="rect">
            <a:avLst/>
          </a:prstGeom>
          <a:noFill/>
        </p:spPr>
      </p:pic>
      <p:sp>
        <p:nvSpPr>
          <p:cNvPr id="5" name="Title 3"/>
          <p:cNvSpPr>
            <a:spLocks noGrp="1"/>
          </p:cNvSpPr>
          <p:nvPr>
            <p:ph type="title"/>
          </p:nvPr>
        </p:nvSpPr>
        <p:spPr>
          <a:xfrm>
            <a:off x="1656678" y="244560"/>
            <a:ext cx="7168066" cy="598567"/>
          </a:xfrm>
        </p:spPr>
        <p:txBody>
          <a:bodyPr>
            <a:noAutofit/>
          </a:bodyPr>
          <a:lstStyle/>
          <a:p>
            <a:r>
              <a:rPr lang="en-US" sz="2800" dirty="0" smtClean="0"/>
              <a:t>Why US Sorghum – Companion Animal</a:t>
            </a:r>
            <a:br>
              <a:rPr lang="en-US" sz="2800" dirty="0" smtClean="0"/>
            </a:br>
            <a:r>
              <a:rPr lang="zh-CN" altLang="en-US" sz="2800" dirty="0" smtClean="0"/>
              <a:t>为什么选择美国高粱</a:t>
            </a:r>
            <a:r>
              <a:rPr lang="en-US" altLang="zh-CN" sz="2800" dirty="0" smtClean="0"/>
              <a:t>—</a:t>
            </a:r>
            <a:r>
              <a:rPr lang="zh-CN" altLang="en-US" sz="2800" dirty="0" smtClean="0"/>
              <a:t>宠物</a:t>
            </a:r>
            <a:endParaRPr lang="en-US" sz="2800" dirty="0"/>
          </a:p>
        </p:txBody>
      </p:sp>
      <p:pic>
        <p:nvPicPr>
          <p:cNvPr id="20482" name="Picture 2" descr="Hill's Science Diet®"/>
          <p:cNvPicPr>
            <a:picLocks noChangeAspect="1" noChangeArrowheads="1"/>
          </p:cNvPicPr>
          <p:nvPr/>
        </p:nvPicPr>
        <p:blipFill>
          <a:blip r:embed="rId4"/>
          <a:srcRect/>
          <a:stretch>
            <a:fillRect/>
          </a:stretch>
        </p:blipFill>
        <p:spPr bwMode="auto">
          <a:xfrm>
            <a:off x="8001000" y="2563114"/>
            <a:ext cx="1143000" cy="942976"/>
          </a:xfrm>
          <a:prstGeom prst="rect">
            <a:avLst/>
          </a:prstGeom>
          <a:noFill/>
        </p:spPr>
      </p:pic>
      <p:pic>
        <p:nvPicPr>
          <p:cNvPr id="8" name="Picture 4" descr="Iams ProActive Health Adult Large Breed Dry Dog Food, 30-lb bag">
            <a:hlinkClick r:id="rId5"/>
          </p:cNvPr>
          <p:cNvPicPr>
            <a:picLocks noChangeAspect="1" noChangeArrowheads="1"/>
          </p:cNvPicPr>
          <p:nvPr/>
        </p:nvPicPr>
        <p:blipFill>
          <a:blip r:embed="rId6" cstate="print"/>
          <a:srcRect/>
          <a:stretch>
            <a:fillRect/>
          </a:stretch>
        </p:blipFill>
        <p:spPr bwMode="auto">
          <a:xfrm>
            <a:off x="6903173" y="2161740"/>
            <a:ext cx="1097827" cy="1280758"/>
          </a:xfrm>
          <a:prstGeom prst="rect">
            <a:avLst/>
          </a:prstGeom>
          <a:noFill/>
        </p:spPr>
      </p:pic>
      <p:pic>
        <p:nvPicPr>
          <p:cNvPr id="20484" name="Picture 4" descr="Eukanuba Excel Adult Dog Food – Chicken"/>
          <p:cNvPicPr>
            <a:picLocks noChangeAspect="1" noChangeArrowheads="1"/>
          </p:cNvPicPr>
          <p:nvPr/>
        </p:nvPicPr>
        <p:blipFill>
          <a:blip r:embed="rId7"/>
          <a:srcRect/>
          <a:stretch>
            <a:fillRect/>
          </a:stretch>
        </p:blipFill>
        <p:spPr bwMode="auto">
          <a:xfrm>
            <a:off x="8154295" y="3937298"/>
            <a:ext cx="820267" cy="1414793"/>
          </a:xfrm>
          <a:prstGeom prst="rect">
            <a:avLst/>
          </a:prstGeom>
          <a:noFill/>
        </p:spPr>
      </p:pic>
      <p:sp>
        <p:nvSpPr>
          <p:cNvPr id="12" name="TextBox 11"/>
          <p:cNvSpPr txBox="1"/>
          <p:nvPr/>
        </p:nvSpPr>
        <p:spPr>
          <a:xfrm>
            <a:off x="4818242" y="4531727"/>
            <a:ext cx="2994409" cy="1323439"/>
          </a:xfrm>
          <a:prstGeom prst="rect">
            <a:avLst/>
          </a:prstGeom>
          <a:solidFill>
            <a:srgbClr val="FFC000"/>
          </a:solidFill>
        </p:spPr>
        <p:txBody>
          <a:bodyPr wrap="square" rtlCol="0">
            <a:spAutoFit/>
          </a:bodyPr>
          <a:lstStyle/>
          <a:p>
            <a:r>
              <a:rPr lang="en-US" sz="1600" b="1" dirty="0" smtClean="0">
                <a:solidFill>
                  <a:srgbClr val="FF0000"/>
                </a:solidFill>
              </a:rPr>
              <a:t>Owned by Proctor &amp; Gamble and Colgate-Palmolive (contain sorghum as primary ingredients)</a:t>
            </a:r>
            <a:br>
              <a:rPr lang="en-US" sz="1600" b="1" dirty="0" smtClean="0">
                <a:solidFill>
                  <a:srgbClr val="FF0000"/>
                </a:solidFill>
              </a:rPr>
            </a:br>
            <a:r>
              <a:rPr lang="zh-CN" altLang="en-US" sz="1600" b="1" dirty="0" smtClean="0">
                <a:solidFill>
                  <a:srgbClr val="FF0000"/>
                </a:solidFill>
              </a:rPr>
              <a:t>宝洁和高露洁棕榄公司旗下产品（以高粱为主要原料）</a:t>
            </a:r>
            <a:endParaRPr lang="en-US" sz="1600" b="1" dirty="0">
              <a:solidFill>
                <a:srgbClr val="FF0000"/>
              </a:solidFill>
            </a:endParaRPr>
          </a:p>
        </p:txBody>
      </p:sp>
      <p:cxnSp>
        <p:nvCxnSpPr>
          <p:cNvPr id="14" name="Straight Arrow Connector 13"/>
          <p:cNvCxnSpPr/>
          <p:nvPr/>
        </p:nvCxnSpPr>
        <p:spPr>
          <a:xfrm flipV="1">
            <a:off x="7345346" y="3442498"/>
            <a:ext cx="0" cy="10785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7812651" y="3442498"/>
            <a:ext cx="503010" cy="10785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7812651" y="4824408"/>
            <a:ext cx="341644" cy="5276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13" name="Table 12"/>
          <p:cNvGraphicFramePr>
            <a:graphicFrameLocks noGrp="1"/>
          </p:cNvGraphicFramePr>
          <p:nvPr/>
        </p:nvGraphicFramePr>
        <p:xfrm>
          <a:off x="129092" y="598569"/>
          <a:ext cx="6774081" cy="4424634"/>
        </p:xfrm>
        <a:graphic>
          <a:graphicData uri="http://schemas.openxmlformats.org/drawingml/2006/table">
            <a:tbl>
              <a:tblPr/>
              <a:tblGrid>
                <a:gridCol w="1903254"/>
                <a:gridCol w="4870827"/>
              </a:tblGrid>
              <a:tr h="374510">
                <a:tc>
                  <a:txBody>
                    <a:bodyPr/>
                    <a:lstStyle/>
                    <a:p>
                      <a:pPr marL="0" marR="0" algn="ctr">
                        <a:spcBef>
                          <a:spcPts val="0"/>
                        </a:spcBef>
                        <a:spcAft>
                          <a:spcPts val="0"/>
                        </a:spcAft>
                      </a:pPr>
                      <a:r>
                        <a:rPr lang="en-US" sz="1000" b="1" dirty="0" smtClean="0">
                          <a:solidFill>
                            <a:srgbClr val="000000"/>
                          </a:solidFill>
                          <a:latin typeface="Calibri"/>
                          <a:ea typeface="Calibri"/>
                          <a:cs typeface="Times New Roman"/>
                        </a:rPr>
                        <a:t>Brand Name  </a:t>
                      </a:r>
                      <a:r>
                        <a:rPr lang="zh-CN" altLang="en-US" sz="1000" b="1" dirty="0" smtClean="0">
                          <a:solidFill>
                            <a:srgbClr val="000000"/>
                          </a:solidFill>
                          <a:latin typeface="Calibri"/>
                          <a:ea typeface="Calibri"/>
                          <a:cs typeface="Times New Roman"/>
                        </a:rPr>
                        <a:t>品牌</a:t>
                      </a:r>
                      <a:endParaRPr lang="en-US" sz="1000" b="1" dirty="0">
                        <a:latin typeface="Calibri"/>
                        <a:ea typeface="Calibri"/>
                        <a:cs typeface="Times New Roman"/>
                      </a:endParaRPr>
                    </a:p>
                  </a:txBody>
                  <a:tcPr marL="60847" marR="60847"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dirty="0" smtClean="0">
                          <a:solidFill>
                            <a:srgbClr val="000000"/>
                          </a:solidFill>
                          <a:latin typeface="Calibri"/>
                          <a:ea typeface="Calibri"/>
                          <a:cs typeface="Times New Roman"/>
                        </a:rPr>
                        <a:t>Formulas  </a:t>
                      </a:r>
                      <a:r>
                        <a:rPr lang="zh-CN" altLang="en-US" sz="1000" b="1" smtClean="0">
                          <a:solidFill>
                            <a:srgbClr val="000000"/>
                          </a:solidFill>
                          <a:latin typeface="Calibri"/>
                          <a:ea typeface="Calibri"/>
                          <a:cs typeface="Times New Roman"/>
                        </a:rPr>
                        <a:t>配方</a:t>
                      </a:r>
                      <a:endParaRPr lang="en-US" sz="1000" b="1">
                        <a:latin typeface="Calibri"/>
                        <a:ea typeface="Calibri"/>
                        <a:cs typeface="Times New Roman"/>
                      </a:endParaRPr>
                    </a:p>
                  </a:txBody>
                  <a:tcPr marL="60847" marR="60847"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864779">
                <a:tc>
                  <a:txBody>
                    <a:bodyPr/>
                    <a:lstStyle/>
                    <a:p>
                      <a:pPr marL="0" marR="0">
                        <a:spcBef>
                          <a:spcPts val="0"/>
                        </a:spcBef>
                        <a:spcAft>
                          <a:spcPts val="0"/>
                        </a:spcAft>
                      </a:pPr>
                      <a:r>
                        <a:rPr lang="en-US" sz="1600" b="1" dirty="0" smtClean="0">
                          <a:solidFill>
                            <a:srgbClr val="000000"/>
                          </a:solidFill>
                          <a:latin typeface="Calibri"/>
                          <a:ea typeface="Calibri"/>
                          <a:cs typeface="Times New Roman"/>
                        </a:rPr>
                        <a:t>IAMS</a:t>
                      </a:r>
                      <a:br>
                        <a:rPr lang="en-US" sz="1600" b="1" dirty="0" smtClean="0">
                          <a:solidFill>
                            <a:srgbClr val="000000"/>
                          </a:solidFill>
                          <a:latin typeface="Calibri"/>
                          <a:ea typeface="Calibri"/>
                          <a:cs typeface="Times New Roman"/>
                        </a:rPr>
                      </a:br>
                      <a:r>
                        <a:rPr lang="zh-CN" altLang="en-US" sz="1600" b="1" dirty="0" smtClean="0">
                          <a:solidFill>
                            <a:srgbClr val="000000"/>
                          </a:solidFill>
                          <a:latin typeface="Calibri"/>
                          <a:ea typeface="Calibri"/>
                          <a:cs typeface="Times New Roman"/>
                        </a:rPr>
                        <a:t>爱慕斯</a:t>
                      </a:r>
                      <a:endParaRPr lang="en-US" sz="1600" b="1" dirty="0">
                        <a:latin typeface="Calibri"/>
                        <a:ea typeface="Calibri"/>
                        <a:cs typeface="Times New Roman"/>
                      </a:endParaRPr>
                    </a:p>
                  </a:txBody>
                  <a:tcPr marL="60847" marR="60847"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spcBef>
                          <a:spcPts val="0"/>
                        </a:spcBef>
                        <a:spcAft>
                          <a:spcPts val="0"/>
                        </a:spcAft>
                      </a:pPr>
                      <a:r>
                        <a:rPr lang="en-US" sz="1000" b="1" dirty="0" err="1" smtClean="0">
                          <a:solidFill>
                            <a:srgbClr val="000000"/>
                          </a:solidFill>
                          <a:latin typeface="Calibri"/>
                          <a:ea typeface="Calibri"/>
                          <a:cs typeface="Times New Roman"/>
                        </a:rPr>
                        <a:t>Iams</a:t>
                      </a:r>
                      <a:r>
                        <a:rPr lang="en-US" sz="1000" b="1" dirty="0" smtClean="0">
                          <a:solidFill>
                            <a:srgbClr val="000000"/>
                          </a:solidFill>
                          <a:latin typeface="Calibri"/>
                          <a:ea typeface="Calibri"/>
                          <a:cs typeface="Times New Roman"/>
                        </a:rPr>
                        <a:t>® Veterinary Formula™ Weight Loss/Mobility Plus Restricted-Calorie™ dry dog food formula, </a:t>
                      </a:r>
                      <a:r>
                        <a:rPr lang="en-US" sz="1000" b="1" dirty="0" err="1" smtClean="0">
                          <a:solidFill>
                            <a:srgbClr val="000000"/>
                          </a:solidFill>
                          <a:latin typeface="Calibri"/>
                          <a:ea typeface="Calibri"/>
                          <a:cs typeface="Times New Roman"/>
                        </a:rPr>
                        <a:t>Iams</a:t>
                      </a:r>
                      <a:r>
                        <a:rPr lang="en-US" sz="1000" b="1" dirty="0" smtClean="0">
                          <a:solidFill>
                            <a:srgbClr val="000000"/>
                          </a:solidFill>
                          <a:latin typeface="Calibri"/>
                          <a:ea typeface="Calibri"/>
                          <a:cs typeface="Times New Roman"/>
                        </a:rPr>
                        <a:t>® Veterinary Formula™ Glucose and Weight Control Plus Optimum Weight Control dry dog and cat food formulas, </a:t>
                      </a:r>
                      <a:r>
                        <a:rPr lang="en-US" sz="1000" b="1" dirty="0" err="1" smtClean="0">
                          <a:solidFill>
                            <a:srgbClr val="000000"/>
                          </a:solidFill>
                          <a:latin typeface="Calibri"/>
                          <a:ea typeface="Calibri"/>
                          <a:cs typeface="Times New Roman"/>
                        </a:rPr>
                        <a:t>Iams</a:t>
                      </a:r>
                      <a:r>
                        <a:rPr lang="en-US" sz="1000" b="1" dirty="0" smtClean="0">
                          <a:solidFill>
                            <a:srgbClr val="000000"/>
                          </a:solidFill>
                          <a:latin typeface="Calibri"/>
                          <a:ea typeface="Calibri"/>
                          <a:cs typeface="Times New Roman"/>
                        </a:rPr>
                        <a:t>® </a:t>
                      </a:r>
                      <a:r>
                        <a:rPr lang="en-US" sz="1000" b="1" dirty="0" err="1" smtClean="0">
                          <a:solidFill>
                            <a:srgbClr val="000000"/>
                          </a:solidFill>
                          <a:latin typeface="Calibri"/>
                          <a:ea typeface="Calibri"/>
                          <a:cs typeface="Times New Roman"/>
                        </a:rPr>
                        <a:t>ProActive</a:t>
                      </a:r>
                      <a:r>
                        <a:rPr lang="en-US" sz="1000" b="1" dirty="0" smtClean="0">
                          <a:solidFill>
                            <a:srgbClr val="000000"/>
                          </a:solidFill>
                          <a:latin typeface="Calibri"/>
                          <a:ea typeface="Calibri"/>
                          <a:cs typeface="Times New Roman"/>
                        </a:rPr>
                        <a:t> Health™ Adult Indoor™ Weight &amp; Hairball Care dry cat food formula</a:t>
                      </a:r>
                      <a:br>
                        <a:rPr lang="en-US" sz="1000" b="1" dirty="0" smtClean="0">
                          <a:solidFill>
                            <a:srgbClr val="000000"/>
                          </a:solidFill>
                          <a:latin typeface="Calibri"/>
                          <a:ea typeface="Calibri"/>
                          <a:cs typeface="Times New Roman"/>
                        </a:rPr>
                      </a:br>
                      <a:r>
                        <a:rPr lang="zh-CN" altLang="en-US" sz="1000" b="1" dirty="0" smtClean="0">
                          <a:solidFill>
                            <a:srgbClr val="000000"/>
                          </a:solidFill>
                          <a:latin typeface="Calibri"/>
                          <a:ea typeface="Calibri"/>
                          <a:cs typeface="Times New Roman"/>
                        </a:rPr>
                        <a:t>爱慕斯兽医配方减肥、活跃品种低卡路里干犬粮配方，爱慕斯兽医配方葡萄糖和控制体重和最佳体重犬粮和猫粮配方，爱慕斯健康配方室内饲养控制体重去毛球猫粮配方</a:t>
                      </a:r>
                      <a:endParaRPr lang="en-US" sz="1000" b="1" dirty="0">
                        <a:latin typeface="Calibri"/>
                        <a:ea typeface="Calibri"/>
                        <a:cs typeface="Times New Roman"/>
                      </a:endParaRPr>
                    </a:p>
                  </a:txBody>
                  <a:tcPr marL="60847" marR="60847"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9022">
                <a:tc>
                  <a:txBody>
                    <a:bodyPr/>
                    <a:lstStyle/>
                    <a:p>
                      <a:pPr marL="0" marR="0">
                        <a:spcBef>
                          <a:spcPts val="0"/>
                        </a:spcBef>
                        <a:spcAft>
                          <a:spcPts val="0"/>
                        </a:spcAft>
                      </a:pPr>
                      <a:r>
                        <a:rPr lang="en-US" sz="1600" b="1" dirty="0" smtClean="0">
                          <a:solidFill>
                            <a:srgbClr val="000000"/>
                          </a:solidFill>
                          <a:latin typeface="Calibri"/>
                          <a:ea typeface="Calibri"/>
                          <a:cs typeface="Times New Roman"/>
                        </a:rPr>
                        <a:t>Mr. Bucks Pet Food</a:t>
                      </a:r>
                      <a:br>
                        <a:rPr lang="en-US" sz="1600" b="1" dirty="0" smtClean="0">
                          <a:solidFill>
                            <a:srgbClr val="000000"/>
                          </a:solidFill>
                          <a:latin typeface="Calibri"/>
                          <a:ea typeface="Calibri"/>
                          <a:cs typeface="Times New Roman"/>
                        </a:rPr>
                      </a:br>
                      <a:r>
                        <a:rPr lang="zh-CN" altLang="en-US" sz="1600" b="1" dirty="0" smtClean="0">
                          <a:solidFill>
                            <a:srgbClr val="000000"/>
                          </a:solidFill>
                          <a:latin typeface="Calibri"/>
                          <a:ea typeface="Calibri"/>
                          <a:cs typeface="Times New Roman"/>
                        </a:rPr>
                        <a:t>巴克斯宠物粮</a:t>
                      </a:r>
                      <a:endParaRPr lang="en-US" sz="1600" b="1" dirty="0">
                        <a:latin typeface="Calibri"/>
                        <a:ea typeface="Calibri"/>
                        <a:cs typeface="Times New Roman"/>
                      </a:endParaRPr>
                    </a:p>
                  </a:txBody>
                  <a:tcPr marL="60847" marR="60847"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spcBef>
                          <a:spcPts val="0"/>
                        </a:spcBef>
                        <a:spcAft>
                          <a:spcPts val="0"/>
                        </a:spcAft>
                      </a:pPr>
                      <a:r>
                        <a:rPr lang="en-US" sz="1000" b="1" dirty="0" smtClean="0">
                          <a:solidFill>
                            <a:srgbClr val="000000"/>
                          </a:solidFill>
                          <a:latin typeface="Calibri"/>
                          <a:ea typeface="Calibri"/>
                          <a:cs typeface="Times New Roman"/>
                        </a:rPr>
                        <a:t>Rescue Blend Special Recipe, Rescue Blend Everyday Recipe, Chicken &amp; Brown Rice</a:t>
                      </a:r>
                      <a:br>
                        <a:rPr lang="en-US" sz="1000" b="1" dirty="0" smtClean="0">
                          <a:solidFill>
                            <a:srgbClr val="000000"/>
                          </a:solidFill>
                          <a:latin typeface="Calibri"/>
                          <a:ea typeface="Calibri"/>
                          <a:cs typeface="Times New Roman"/>
                        </a:rPr>
                      </a:br>
                      <a:r>
                        <a:rPr lang="zh-CN" altLang="en-US" sz="1000" b="1" dirty="0" smtClean="0">
                          <a:solidFill>
                            <a:srgbClr val="000000"/>
                          </a:solidFill>
                          <a:latin typeface="Calibri"/>
                          <a:ea typeface="Calibri"/>
                          <a:cs typeface="Times New Roman"/>
                        </a:rPr>
                        <a:t>救援犬粮特殊配方，救援犬普通犬粮，鸡肉和糙米</a:t>
                      </a:r>
                      <a:endParaRPr lang="en-US" sz="1000" b="1" dirty="0">
                        <a:latin typeface="Calibri"/>
                        <a:ea typeface="Calibri"/>
                        <a:cs typeface="Times New Roman"/>
                      </a:endParaRPr>
                    </a:p>
                  </a:txBody>
                  <a:tcPr marL="60847" marR="60847"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4510">
                <a:tc>
                  <a:txBody>
                    <a:bodyPr/>
                    <a:lstStyle/>
                    <a:p>
                      <a:pPr marL="0" marR="0">
                        <a:spcBef>
                          <a:spcPts val="0"/>
                        </a:spcBef>
                        <a:spcAft>
                          <a:spcPts val="0"/>
                        </a:spcAft>
                      </a:pPr>
                      <a:r>
                        <a:rPr lang="en-US" sz="1600" b="1" dirty="0" err="1" smtClean="0">
                          <a:solidFill>
                            <a:srgbClr val="000000"/>
                          </a:solidFill>
                          <a:latin typeface="Calibri"/>
                          <a:ea typeface="Calibri"/>
                          <a:cs typeface="Times New Roman"/>
                        </a:rPr>
                        <a:t>Eukanuba</a:t>
                      </a:r>
                      <a:r>
                        <a:rPr lang="en-US" sz="1600" b="1" baseline="0" dirty="0" smtClean="0">
                          <a:solidFill>
                            <a:srgbClr val="000000"/>
                          </a:solidFill>
                          <a:latin typeface="Calibri"/>
                          <a:ea typeface="Calibri"/>
                          <a:cs typeface="Times New Roman"/>
                        </a:rPr>
                        <a:t> </a:t>
                      </a:r>
                      <a:r>
                        <a:rPr lang="zh-CN" altLang="en-US" sz="1600" b="1" baseline="0" dirty="0" smtClean="0">
                          <a:solidFill>
                            <a:srgbClr val="000000"/>
                          </a:solidFill>
                          <a:latin typeface="Calibri"/>
                          <a:ea typeface="Calibri"/>
                          <a:cs typeface="Times New Roman"/>
                        </a:rPr>
                        <a:t>优卡</a:t>
                      </a:r>
                      <a:endParaRPr lang="en-US" sz="1600" b="1" dirty="0">
                        <a:latin typeface="Calibri"/>
                        <a:ea typeface="Calibri"/>
                        <a:cs typeface="Times New Roman"/>
                      </a:endParaRPr>
                    </a:p>
                  </a:txBody>
                  <a:tcPr marL="60847" marR="60847"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spcBef>
                          <a:spcPts val="0"/>
                        </a:spcBef>
                        <a:spcAft>
                          <a:spcPts val="0"/>
                        </a:spcAft>
                      </a:pPr>
                      <a:r>
                        <a:rPr lang="en-US" sz="1000" b="1" dirty="0" smtClean="0">
                          <a:solidFill>
                            <a:srgbClr val="000000"/>
                          </a:solidFill>
                          <a:latin typeface="Calibri"/>
                          <a:ea typeface="Calibri"/>
                          <a:cs typeface="Times New Roman"/>
                        </a:rPr>
                        <a:t>Most dog and cat dry foods</a:t>
                      </a:r>
                      <a:br>
                        <a:rPr lang="en-US" sz="1000" b="1" dirty="0" smtClean="0">
                          <a:solidFill>
                            <a:srgbClr val="000000"/>
                          </a:solidFill>
                          <a:latin typeface="Calibri"/>
                          <a:ea typeface="Calibri"/>
                          <a:cs typeface="Times New Roman"/>
                        </a:rPr>
                      </a:br>
                      <a:r>
                        <a:rPr lang="zh-CN" altLang="en-US" sz="1000" b="1" dirty="0" smtClean="0">
                          <a:solidFill>
                            <a:srgbClr val="000000"/>
                          </a:solidFill>
                          <a:latin typeface="Calibri"/>
                          <a:ea typeface="Calibri"/>
                          <a:cs typeface="Times New Roman"/>
                        </a:rPr>
                        <a:t>大多数干犬粮和干猫粮</a:t>
                      </a:r>
                      <a:endParaRPr lang="en-US" sz="1000" b="1" dirty="0">
                        <a:latin typeface="Calibri"/>
                        <a:ea typeface="Calibri"/>
                        <a:cs typeface="Times New Roman"/>
                      </a:endParaRPr>
                    </a:p>
                  </a:txBody>
                  <a:tcPr marL="60847" marR="60847"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8397">
                <a:tc>
                  <a:txBody>
                    <a:bodyPr/>
                    <a:lstStyle/>
                    <a:p>
                      <a:pPr marL="0" marR="0">
                        <a:spcBef>
                          <a:spcPts val="0"/>
                        </a:spcBef>
                        <a:spcAft>
                          <a:spcPts val="0"/>
                        </a:spcAft>
                      </a:pPr>
                      <a:r>
                        <a:rPr lang="en-US" sz="1600" b="1" dirty="0" smtClean="0">
                          <a:solidFill>
                            <a:srgbClr val="000000"/>
                          </a:solidFill>
                          <a:latin typeface="Calibri"/>
                          <a:ea typeface="Calibri"/>
                          <a:cs typeface="Times New Roman"/>
                        </a:rPr>
                        <a:t>Pet Wants</a:t>
                      </a:r>
                      <a:endParaRPr lang="en-US" sz="1600" b="1" dirty="0">
                        <a:latin typeface="Calibri"/>
                        <a:ea typeface="Calibri"/>
                        <a:cs typeface="Times New Roman"/>
                      </a:endParaRPr>
                    </a:p>
                  </a:txBody>
                  <a:tcPr marL="60847" marR="60847"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spcBef>
                          <a:spcPts val="0"/>
                        </a:spcBef>
                        <a:spcAft>
                          <a:spcPts val="0"/>
                        </a:spcAft>
                      </a:pPr>
                      <a:r>
                        <a:rPr lang="en-US" sz="1000" b="1" dirty="0" smtClean="0">
                          <a:solidFill>
                            <a:srgbClr val="000000"/>
                          </a:solidFill>
                          <a:latin typeface="Calibri"/>
                          <a:ea typeface="Calibri"/>
                          <a:cs typeface="Times New Roman"/>
                        </a:rPr>
                        <a:t>Chicken Meal &amp; Brown Rice dry dog food, Salmon Meal &amp; Brown Rice dry dog food, Lamb Meal &amp; Brown Rice dry dog food, Buffalo Meal &amp; Duck Meal dry dog food, Lean Dog Formula, Maintenance Formula, Puppy Formula, Lean Cat Formula, Adult Cat Formula, Kitten Formula</a:t>
                      </a:r>
                      <a:br>
                        <a:rPr lang="en-US" sz="1000" b="1" dirty="0" smtClean="0">
                          <a:solidFill>
                            <a:srgbClr val="000000"/>
                          </a:solidFill>
                          <a:latin typeface="Calibri"/>
                          <a:ea typeface="Calibri"/>
                          <a:cs typeface="Times New Roman"/>
                        </a:rPr>
                      </a:br>
                      <a:r>
                        <a:rPr lang="zh-CN" altLang="en-US" sz="1000" b="1" dirty="0" smtClean="0">
                          <a:solidFill>
                            <a:srgbClr val="000000"/>
                          </a:solidFill>
                          <a:latin typeface="Calibri"/>
                          <a:ea typeface="Calibri"/>
                          <a:cs typeface="Times New Roman"/>
                        </a:rPr>
                        <a:t>鸡肉和糙米干犬粮，鲑鱼和糙米干犬粮，羊肉和糙米干犬粮，水牛肉和鸭肉干犬粮，偏瘦犬粮配方，保持配方，幼犬配方，偏瘦猫粮配方，成猫粮，幼猫粮</a:t>
                      </a:r>
                      <a:endParaRPr lang="en-US" sz="1000" b="1" dirty="0">
                        <a:latin typeface="Calibri"/>
                        <a:ea typeface="Calibri"/>
                        <a:cs typeface="Times New Roman"/>
                      </a:endParaRPr>
                    </a:p>
                  </a:txBody>
                  <a:tcPr marL="60847" marR="60847"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4510">
                <a:tc>
                  <a:txBody>
                    <a:bodyPr/>
                    <a:lstStyle/>
                    <a:p>
                      <a:pPr marL="0" marR="0">
                        <a:spcBef>
                          <a:spcPts val="0"/>
                        </a:spcBef>
                        <a:spcAft>
                          <a:spcPts val="0"/>
                        </a:spcAft>
                      </a:pPr>
                      <a:r>
                        <a:rPr lang="en-US" sz="1600" b="1" dirty="0" smtClean="0">
                          <a:solidFill>
                            <a:srgbClr val="000000"/>
                          </a:solidFill>
                          <a:latin typeface="Calibri"/>
                          <a:ea typeface="Calibri"/>
                          <a:cs typeface="Times New Roman"/>
                        </a:rPr>
                        <a:t>Hills Pet Nutrition</a:t>
                      </a:r>
                      <a:br>
                        <a:rPr lang="en-US" sz="1600" b="1" dirty="0" smtClean="0">
                          <a:solidFill>
                            <a:srgbClr val="000000"/>
                          </a:solidFill>
                          <a:latin typeface="Calibri"/>
                          <a:ea typeface="Calibri"/>
                          <a:cs typeface="Times New Roman"/>
                        </a:rPr>
                      </a:br>
                      <a:r>
                        <a:rPr lang="zh-CN" altLang="en-US" sz="1600" b="1" dirty="0" smtClean="0">
                          <a:solidFill>
                            <a:srgbClr val="000000"/>
                          </a:solidFill>
                          <a:latin typeface="Calibri"/>
                          <a:ea typeface="Calibri"/>
                          <a:cs typeface="Times New Roman"/>
                        </a:rPr>
                        <a:t>希尔斯宠物营养</a:t>
                      </a:r>
                      <a:endParaRPr lang="en-US" sz="1600" b="1" dirty="0">
                        <a:latin typeface="Calibri"/>
                        <a:ea typeface="Calibri"/>
                        <a:cs typeface="Times New Roman"/>
                      </a:endParaRPr>
                    </a:p>
                  </a:txBody>
                  <a:tcPr marL="60847" marR="60847"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spcBef>
                          <a:spcPts val="0"/>
                        </a:spcBef>
                        <a:spcAft>
                          <a:spcPts val="0"/>
                        </a:spcAft>
                      </a:pPr>
                      <a:r>
                        <a:rPr lang="en-US" sz="1000" b="1" dirty="0" smtClean="0">
                          <a:solidFill>
                            <a:srgbClr val="000000"/>
                          </a:solidFill>
                          <a:latin typeface="Calibri"/>
                          <a:ea typeface="Calibri"/>
                          <a:cs typeface="Times New Roman"/>
                        </a:rPr>
                        <a:t>Hill‘s® Healthy Advantage®&amp; Hill’s® Science Diet® dry dog formula</a:t>
                      </a:r>
                      <a:br>
                        <a:rPr lang="en-US" sz="1000" b="1" dirty="0" smtClean="0">
                          <a:solidFill>
                            <a:srgbClr val="000000"/>
                          </a:solidFill>
                          <a:latin typeface="Calibri"/>
                          <a:ea typeface="Calibri"/>
                          <a:cs typeface="Times New Roman"/>
                        </a:rPr>
                      </a:br>
                      <a:r>
                        <a:rPr lang="zh-CN" altLang="en-US" sz="1000" b="1" dirty="0" smtClean="0">
                          <a:solidFill>
                            <a:srgbClr val="000000"/>
                          </a:solidFill>
                          <a:latin typeface="Calibri"/>
                          <a:ea typeface="Calibri"/>
                          <a:cs typeface="Times New Roman"/>
                        </a:rPr>
                        <a:t>希尔斯健康和希尔斯科学膳食干犬粮配方</a:t>
                      </a:r>
                      <a:endParaRPr lang="en-US" sz="1000" b="1" dirty="0">
                        <a:latin typeface="Calibri"/>
                        <a:ea typeface="Calibri"/>
                        <a:cs typeface="Times New Roman"/>
                      </a:endParaRPr>
                    </a:p>
                  </a:txBody>
                  <a:tcPr marL="60847" marR="60847"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0112">
                <a:tc>
                  <a:txBody>
                    <a:bodyPr/>
                    <a:lstStyle/>
                    <a:p>
                      <a:pPr marL="0" marR="0">
                        <a:spcBef>
                          <a:spcPts val="0"/>
                        </a:spcBef>
                        <a:spcAft>
                          <a:spcPts val="0"/>
                        </a:spcAft>
                      </a:pPr>
                      <a:r>
                        <a:rPr lang="en-US" sz="1600" b="1" dirty="0" smtClean="0">
                          <a:solidFill>
                            <a:srgbClr val="000000"/>
                          </a:solidFill>
                          <a:latin typeface="Calibri"/>
                          <a:ea typeface="Calibri"/>
                          <a:cs typeface="Times New Roman"/>
                        </a:rPr>
                        <a:t>Newman's Own Organics</a:t>
                      </a:r>
                      <a:endParaRPr lang="en-US" sz="1600" b="1" dirty="0">
                        <a:latin typeface="Calibri"/>
                        <a:ea typeface="Calibri"/>
                        <a:cs typeface="Times New Roman"/>
                      </a:endParaRPr>
                    </a:p>
                  </a:txBody>
                  <a:tcPr marL="60847" marR="60847"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3">
                        <a:lumMod val="60000"/>
                        <a:lumOff val="40000"/>
                      </a:schemeClr>
                    </a:solidFill>
                  </a:tcPr>
                </a:tc>
                <a:tc>
                  <a:txBody>
                    <a:bodyPr/>
                    <a:lstStyle/>
                    <a:p>
                      <a:pPr marL="0" marR="0">
                        <a:spcBef>
                          <a:spcPts val="0"/>
                        </a:spcBef>
                        <a:spcAft>
                          <a:spcPts val="0"/>
                        </a:spcAft>
                      </a:pPr>
                      <a:r>
                        <a:rPr lang="en-US" sz="1000" b="1" dirty="0" smtClean="0">
                          <a:solidFill>
                            <a:srgbClr val="000000"/>
                          </a:solidFill>
                          <a:latin typeface="Calibri"/>
                          <a:ea typeface="Calibri"/>
                          <a:cs typeface="Times New Roman"/>
                        </a:rPr>
                        <a:t>Adult and Advanced dry dog and cat formulas</a:t>
                      </a:r>
                      <a:br>
                        <a:rPr lang="en-US" sz="1000" b="1" dirty="0" smtClean="0">
                          <a:solidFill>
                            <a:srgbClr val="000000"/>
                          </a:solidFill>
                          <a:latin typeface="Calibri"/>
                          <a:ea typeface="Calibri"/>
                          <a:cs typeface="Times New Roman"/>
                        </a:rPr>
                      </a:br>
                      <a:r>
                        <a:rPr lang="zh-CN" altLang="en-US" sz="1000" b="1" dirty="0" smtClean="0">
                          <a:solidFill>
                            <a:srgbClr val="000000"/>
                          </a:solidFill>
                          <a:latin typeface="Calibri"/>
                          <a:ea typeface="Calibri"/>
                          <a:cs typeface="Times New Roman"/>
                        </a:rPr>
                        <a:t>成年，高级干犬粮和猫粮配方</a:t>
                      </a:r>
                      <a:endParaRPr lang="en-US" sz="1000" b="1" dirty="0">
                        <a:latin typeface="Calibri"/>
                        <a:ea typeface="Calibri"/>
                        <a:cs typeface="Times New Roman"/>
                      </a:endParaRPr>
                    </a:p>
                  </a:txBody>
                  <a:tcPr marL="60847" marR="60847"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bl>
          </a:graphicData>
        </a:graphic>
      </p:graphicFrame>
      <p:pic>
        <p:nvPicPr>
          <p:cNvPr id="23" name="Picture 2" descr="XPet®"/>
          <p:cNvPicPr>
            <a:picLocks noChangeAspect="1" noChangeArrowheads="1"/>
          </p:cNvPicPr>
          <p:nvPr/>
        </p:nvPicPr>
        <p:blipFill>
          <a:blip r:embed="rId8" cstate="print"/>
          <a:srcRect/>
          <a:stretch>
            <a:fillRect/>
          </a:stretch>
        </p:blipFill>
        <p:spPr bwMode="auto">
          <a:xfrm>
            <a:off x="129092" y="5113817"/>
            <a:ext cx="1143000" cy="811843"/>
          </a:xfrm>
          <a:prstGeom prst="rect">
            <a:avLst/>
          </a:prstGeom>
          <a:noFill/>
        </p:spPr>
      </p:pic>
      <p:cxnSp>
        <p:nvCxnSpPr>
          <p:cNvPr id="24" name="Straight Arrow Connector 23"/>
          <p:cNvCxnSpPr/>
          <p:nvPr/>
        </p:nvCxnSpPr>
        <p:spPr>
          <a:xfrm flipV="1">
            <a:off x="990600" y="4824408"/>
            <a:ext cx="1524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656678" y="4824408"/>
            <a:ext cx="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srcRect/>
          <a:stretch>
            <a:fillRect/>
          </a:stretch>
        </p:blipFill>
        <p:spPr bwMode="auto">
          <a:xfrm>
            <a:off x="0" y="741885"/>
            <a:ext cx="9144000" cy="5116303"/>
          </a:xfrm>
          <a:prstGeom prst="rect">
            <a:avLst/>
          </a:prstGeom>
          <a:noFill/>
          <a:ln w="9525">
            <a:noFill/>
            <a:miter lim="800000"/>
            <a:headEnd/>
            <a:tailEnd/>
          </a:ln>
        </p:spPr>
      </p:pic>
      <p:sp>
        <p:nvSpPr>
          <p:cNvPr id="5" name="Title 3"/>
          <p:cNvSpPr>
            <a:spLocks noGrp="1"/>
          </p:cNvSpPr>
          <p:nvPr>
            <p:ph type="title"/>
          </p:nvPr>
        </p:nvSpPr>
        <p:spPr>
          <a:xfrm>
            <a:off x="2059912" y="127327"/>
            <a:ext cx="6783308" cy="731521"/>
          </a:xfrm>
        </p:spPr>
        <p:txBody>
          <a:bodyPr>
            <a:noAutofit/>
          </a:bodyPr>
          <a:lstStyle/>
          <a:p>
            <a:r>
              <a:rPr lang="en-US" altLang="zh-CN" sz="2800" dirty="0" smtClean="0"/>
              <a:t>Why US Sorghum – Livestock Feed</a:t>
            </a:r>
            <a:br>
              <a:rPr lang="en-US" altLang="zh-CN" sz="2800" dirty="0" smtClean="0"/>
            </a:br>
            <a:r>
              <a:rPr lang="zh-CN" altLang="en-US" sz="2800" dirty="0" smtClean="0"/>
              <a:t>为什么选择美国高粱</a:t>
            </a:r>
            <a:r>
              <a:rPr lang="en-US" altLang="zh-CN" sz="2800" dirty="0" smtClean="0"/>
              <a:t>—</a:t>
            </a:r>
            <a:r>
              <a:rPr lang="zh-CN" altLang="en-US" sz="2800" dirty="0" smtClean="0"/>
              <a:t>畜牧饲料</a:t>
            </a:r>
            <a:endParaRPr lang="en-US" sz="28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srcRect r="75930"/>
          <a:stretch>
            <a:fillRect/>
          </a:stretch>
        </p:blipFill>
        <p:spPr bwMode="auto">
          <a:xfrm>
            <a:off x="0" y="858849"/>
            <a:ext cx="2200940" cy="4925264"/>
          </a:xfrm>
          <a:prstGeom prst="rect">
            <a:avLst/>
          </a:prstGeom>
          <a:noFill/>
          <a:ln w="9525">
            <a:noFill/>
            <a:miter lim="800000"/>
            <a:headEnd/>
            <a:tailEnd/>
          </a:ln>
        </p:spPr>
      </p:pic>
      <p:sp>
        <p:nvSpPr>
          <p:cNvPr id="5" name="Title 3"/>
          <p:cNvSpPr>
            <a:spLocks noGrp="1"/>
          </p:cNvSpPr>
          <p:nvPr>
            <p:ph type="title"/>
          </p:nvPr>
        </p:nvSpPr>
        <p:spPr>
          <a:xfrm>
            <a:off x="2059912" y="159226"/>
            <a:ext cx="6783308" cy="731521"/>
          </a:xfrm>
        </p:spPr>
        <p:txBody>
          <a:bodyPr>
            <a:noAutofit/>
          </a:bodyPr>
          <a:lstStyle/>
          <a:p>
            <a:r>
              <a:rPr lang="en-US" altLang="zh-CN" sz="2800" dirty="0" smtClean="0"/>
              <a:t>Why US Sorghum – Livestock Feed</a:t>
            </a:r>
            <a:br>
              <a:rPr lang="en-US" altLang="zh-CN" sz="2800" dirty="0" smtClean="0"/>
            </a:br>
            <a:r>
              <a:rPr lang="zh-CN" altLang="en-US" sz="2800" dirty="0" smtClean="0"/>
              <a:t>为什么选择美国高粱</a:t>
            </a:r>
            <a:r>
              <a:rPr lang="en-US" altLang="zh-CN" sz="2800" dirty="0" smtClean="0"/>
              <a:t>—</a:t>
            </a:r>
            <a:r>
              <a:rPr lang="zh-CN" altLang="en-US" sz="2800" dirty="0" smtClean="0"/>
              <a:t>畜牧饲料</a:t>
            </a:r>
            <a:endParaRPr lang="en-US" sz="2800" dirty="0"/>
          </a:p>
        </p:txBody>
      </p:sp>
      <p:sp>
        <p:nvSpPr>
          <p:cNvPr id="4" name="TextBox 3"/>
          <p:cNvSpPr txBox="1"/>
          <p:nvPr/>
        </p:nvSpPr>
        <p:spPr>
          <a:xfrm>
            <a:off x="2200940" y="912013"/>
            <a:ext cx="6794204" cy="5632311"/>
          </a:xfrm>
          <a:prstGeom prst="rect">
            <a:avLst/>
          </a:prstGeom>
          <a:noFill/>
        </p:spPr>
        <p:txBody>
          <a:bodyPr wrap="square" rtlCol="0">
            <a:spAutoFit/>
          </a:bodyPr>
          <a:lstStyle/>
          <a:p>
            <a:r>
              <a:rPr lang="zh-CN" altLang="en-US" sz="2400" dirty="0" smtClean="0"/>
              <a:t>肉牛</a:t>
            </a:r>
            <a:r>
              <a:rPr lang="en-US" altLang="zh-CN" sz="2400" dirty="0" smtClean="0"/>
              <a:t>/</a:t>
            </a:r>
            <a:r>
              <a:rPr lang="zh-CN" altLang="en-US" sz="2400" dirty="0" smtClean="0"/>
              <a:t>奶牛饲料</a:t>
            </a:r>
            <a:endParaRPr lang="en-US" altLang="zh-CN" sz="2400" dirty="0" smtClean="0"/>
          </a:p>
          <a:p>
            <a:pPr>
              <a:buFont typeface="Arial" pitchFamily="34" charset="0"/>
              <a:buChar char="•"/>
            </a:pPr>
            <a:r>
              <a:rPr lang="zh-CN" altLang="en-US" sz="1600" dirty="0" smtClean="0"/>
              <a:t>  高粱在牛饲料中的应用由来已久。</a:t>
            </a:r>
            <a:endParaRPr lang="en-US" altLang="zh-CN" sz="1600" dirty="0" smtClean="0"/>
          </a:p>
          <a:p>
            <a:pPr>
              <a:buFont typeface="Arial" pitchFamily="34" charset="0"/>
              <a:buChar char="•"/>
            </a:pPr>
            <a:r>
              <a:rPr lang="zh-CN" altLang="en-US" sz="1600" dirty="0" smtClean="0"/>
              <a:t>  研究显示，加工方法适当，高粱用于饲料也会有类似的生产表现。</a:t>
            </a:r>
            <a:endParaRPr lang="en-US" altLang="zh-CN" sz="1600" dirty="0" smtClean="0"/>
          </a:p>
          <a:p>
            <a:pPr>
              <a:buFont typeface="Arial" pitchFamily="34" charset="0"/>
              <a:buChar char="•"/>
            </a:pPr>
            <a:r>
              <a:rPr lang="zh-CN" altLang="en-US" sz="1600" dirty="0" smtClean="0"/>
              <a:t>  高粱完全可以作为一种可靠的牛饲料原料。</a:t>
            </a:r>
            <a:endParaRPr lang="en-US" altLang="zh-CN" sz="1600" dirty="0" smtClean="0"/>
          </a:p>
          <a:p>
            <a:pPr>
              <a:buFont typeface="Arial" pitchFamily="34" charset="0"/>
              <a:buChar char="•"/>
            </a:pPr>
            <a:r>
              <a:rPr lang="zh-CN" altLang="en-US" sz="1600" dirty="0" smtClean="0"/>
              <a:t>  高粱的能量成分与其它谷物相当。</a:t>
            </a:r>
            <a:endParaRPr lang="en-US" altLang="zh-CN" sz="1600" dirty="0" smtClean="0"/>
          </a:p>
          <a:p>
            <a:pPr>
              <a:buFont typeface="Arial" pitchFamily="34" charset="0"/>
              <a:buChar char="•"/>
            </a:pPr>
            <a:r>
              <a:rPr lang="zh-CN" altLang="en-US" sz="1600" dirty="0" smtClean="0"/>
              <a:t>  饲草高粱是一种很有价值的饲料原料。</a:t>
            </a:r>
            <a:endParaRPr lang="en-US" altLang="zh-CN" sz="1600" dirty="0" smtClean="0"/>
          </a:p>
          <a:p>
            <a:endParaRPr lang="en-US" altLang="zh-CN" sz="1600" dirty="0" smtClean="0"/>
          </a:p>
          <a:p>
            <a:r>
              <a:rPr lang="zh-CN" altLang="en-US" sz="2400" dirty="0" smtClean="0"/>
              <a:t>禽饲料</a:t>
            </a:r>
            <a:endParaRPr lang="en-US" altLang="zh-CN" sz="2400" dirty="0" smtClean="0"/>
          </a:p>
          <a:p>
            <a:pPr>
              <a:buFont typeface="Arial" pitchFamily="34" charset="0"/>
              <a:buChar char="•"/>
            </a:pPr>
            <a:r>
              <a:rPr lang="zh-CN" altLang="en-US" sz="1600" dirty="0" smtClean="0"/>
              <a:t>  高粱用于禽饲料的主要原料时，配方中其它原料的变化非常小。</a:t>
            </a:r>
            <a:endParaRPr lang="en-US" altLang="zh-CN" sz="1600" dirty="0" smtClean="0"/>
          </a:p>
          <a:p>
            <a:pPr>
              <a:buFont typeface="Arial" pitchFamily="34" charset="0"/>
              <a:buChar char="•"/>
            </a:pPr>
            <a:r>
              <a:rPr lang="en-US" altLang="zh-CN" sz="1600" dirty="0" smtClean="0"/>
              <a:t>  </a:t>
            </a:r>
            <a:r>
              <a:rPr lang="zh-CN" altLang="en-US" sz="1600" dirty="0" smtClean="0"/>
              <a:t>过去的试验结果显示高粱中粗蛋白的可消化性比玉米更高。</a:t>
            </a:r>
            <a:endParaRPr lang="en-US" altLang="zh-CN" sz="1600" dirty="0" smtClean="0"/>
          </a:p>
          <a:p>
            <a:pPr>
              <a:buFont typeface="Arial" pitchFamily="34" charset="0"/>
              <a:buChar char="•"/>
            </a:pPr>
            <a:r>
              <a:rPr lang="en-US" altLang="zh-CN" sz="1600" dirty="0" smtClean="0"/>
              <a:t>  </a:t>
            </a:r>
            <a:r>
              <a:rPr lang="zh-CN" altLang="en-US" sz="1600" dirty="0" smtClean="0"/>
              <a:t>通过加工能提高高粱中营养成分的可吸收性。</a:t>
            </a:r>
            <a:endParaRPr lang="en-US" altLang="zh-CN" sz="1600" dirty="0" smtClean="0"/>
          </a:p>
          <a:p>
            <a:endParaRPr lang="en-US" altLang="zh-CN" sz="1600" dirty="0" smtClean="0"/>
          </a:p>
          <a:p>
            <a:r>
              <a:rPr lang="zh-CN" altLang="en-US" sz="2400" dirty="0" smtClean="0"/>
              <a:t>猪饲料</a:t>
            </a:r>
            <a:endParaRPr lang="en-US" altLang="zh-CN" sz="2400" dirty="0" smtClean="0"/>
          </a:p>
          <a:p>
            <a:pPr>
              <a:buFont typeface="Arial" pitchFamily="34" charset="0"/>
              <a:buChar char="•"/>
            </a:pPr>
            <a:r>
              <a:rPr lang="zh-CN" altLang="en-US" sz="1600" dirty="0" smtClean="0"/>
              <a:t>  高粱和高粱</a:t>
            </a:r>
            <a:r>
              <a:rPr lang="en-US" altLang="zh-CN" sz="1600" dirty="0" smtClean="0"/>
              <a:t>DDGS</a:t>
            </a:r>
            <a:r>
              <a:rPr lang="zh-CN" altLang="en-US" sz="1600" dirty="0" smtClean="0"/>
              <a:t>为养猪业者和饲料厂提供了一个绝佳的节省饲料成本的机会。</a:t>
            </a:r>
            <a:endParaRPr lang="en-US" altLang="zh-CN" sz="1600" dirty="0" smtClean="0"/>
          </a:p>
          <a:p>
            <a:pPr>
              <a:buFont typeface="Arial" pitchFamily="34" charset="0"/>
              <a:buChar char="•"/>
            </a:pPr>
            <a:r>
              <a:rPr lang="zh-CN" altLang="en-US" sz="1600" dirty="0" smtClean="0"/>
              <a:t>  高粱作原料所要补充的无机磷量比玉米少。</a:t>
            </a:r>
            <a:endParaRPr lang="en-US" altLang="zh-CN" sz="1600" dirty="0" smtClean="0"/>
          </a:p>
          <a:p>
            <a:pPr>
              <a:buFont typeface="Arial" pitchFamily="34" charset="0"/>
              <a:buChar char="•"/>
            </a:pPr>
            <a:r>
              <a:rPr lang="en-US" altLang="zh-CN" sz="1600" dirty="0" smtClean="0"/>
              <a:t>  </a:t>
            </a:r>
            <a:r>
              <a:rPr lang="zh-CN" altLang="en-US" sz="1600" dirty="0" smtClean="0"/>
              <a:t>高粱已经成功的用于供给国际市场的生猪生产，用于养猪以来从未出现过副作用。事实上，高粱饲喂的猪肉产品已经满足了日本和欧洲地区注重产品品质的消费者的要求。</a:t>
            </a:r>
          </a:p>
          <a:p>
            <a:endParaRPr lang="zh-CN" altLang="en-US" sz="1600" dirty="0" smtClean="0"/>
          </a:p>
          <a:p>
            <a:endParaRPr lang="zh-CN" altLang="en-US" sz="16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3993" y="1141931"/>
            <a:ext cx="7252565" cy="4780404"/>
          </a:xfrm>
          <a:prstGeom prst="rect">
            <a:avLst/>
          </a:prstGeom>
        </p:spPr>
        <p:txBody>
          <a:bodyPr>
            <a:normAutofit lnSpcReduction="10000"/>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smtClean="0">
                <a:ln>
                  <a:noFill/>
                </a:ln>
                <a:solidFill>
                  <a:schemeClr val="tx1"/>
                </a:solidFill>
                <a:effectLst/>
                <a:uLnTx/>
                <a:uFillTx/>
                <a:latin typeface="Helvetica"/>
                <a:ea typeface="+mn-ea"/>
                <a:cs typeface="Helvetica"/>
              </a:rPr>
              <a:t>Sorghum can be utilized in fish and shrimp production.</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smtClean="0">
                <a:ln>
                  <a:noFill/>
                </a:ln>
                <a:solidFill>
                  <a:schemeClr val="tx1"/>
                </a:solidFill>
                <a:effectLst/>
                <a:uLnTx/>
                <a:uFillTx/>
                <a:latin typeface="Helvetica"/>
                <a:ea typeface="+mn-ea"/>
                <a:cs typeface="Helvetica"/>
              </a:rPr>
              <a:t>Several studies have been completed using sorghum in tilapia production with positive results.</a:t>
            </a:r>
            <a:br>
              <a:rPr kumimoji="0" lang="en-US" sz="2000" b="0" i="0" u="none" strike="noStrike" kern="1200" cap="none" spc="0" normalizeH="0" baseline="0" noProof="0" dirty="0" smtClean="0">
                <a:ln>
                  <a:noFill/>
                </a:ln>
                <a:solidFill>
                  <a:schemeClr val="tx1"/>
                </a:solidFill>
                <a:effectLst/>
                <a:uLnTx/>
                <a:uFillTx/>
                <a:latin typeface="Helvetica"/>
                <a:ea typeface="+mn-ea"/>
                <a:cs typeface="Helvetica"/>
              </a:rPr>
            </a:br>
            <a:r>
              <a:rPr kumimoji="0" lang="en-US" altLang="zh-CN" sz="2000" b="0" i="0" u="none" strike="noStrike" kern="1200" cap="none" spc="0" normalizeH="0" baseline="0" noProof="0" dirty="0" smtClean="0">
                <a:ln>
                  <a:noFill/>
                </a:ln>
                <a:solidFill>
                  <a:schemeClr val="tx1"/>
                </a:solidFill>
                <a:effectLst/>
                <a:uLnTx/>
                <a:uFillTx/>
                <a:latin typeface="Helvetica"/>
                <a:ea typeface="+mn-ea"/>
                <a:cs typeface="Helvetica"/>
              </a:rPr>
              <a:t>—</a:t>
            </a:r>
            <a:r>
              <a:rPr kumimoji="0" lang="en-US" altLang="zh-CN" sz="2000" b="0" i="0" u="none" strike="noStrike" kern="1200" cap="none" spc="0" normalizeH="0" noProof="0" dirty="0" smtClean="0">
                <a:ln>
                  <a:noFill/>
                </a:ln>
                <a:solidFill>
                  <a:schemeClr val="tx1"/>
                </a:solidFill>
                <a:effectLst/>
                <a:uLnTx/>
                <a:uFillTx/>
                <a:latin typeface="Helvetica"/>
                <a:ea typeface="+mn-ea"/>
                <a:cs typeface="Helvetica"/>
              </a:rPr>
              <a:t> </a:t>
            </a:r>
            <a:r>
              <a:rPr kumimoji="0" lang="zh-CN" altLang="en-US" sz="2000" b="0" i="0" u="none" strike="noStrike" kern="1200" cap="none" spc="0" normalizeH="0" noProof="0" dirty="0" smtClean="0">
                <a:ln>
                  <a:noFill/>
                </a:ln>
                <a:solidFill>
                  <a:schemeClr val="tx1"/>
                </a:solidFill>
                <a:effectLst/>
                <a:uLnTx/>
                <a:uFillTx/>
                <a:latin typeface="Helvetica"/>
                <a:ea typeface="+mn-ea"/>
                <a:cs typeface="Helvetica"/>
              </a:rPr>
              <a:t>高粱可用于鱼和虾的养殖。几项已经完成的高粱养殖罗非鱼的研究显示出积极的成果。</a:t>
            </a:r>
            <a:endParaRPr kumimoji="0" lang="en-US" sz="2000" b="0" i="0" u="none" strike="noStrike" kern="1200" cap="none" spc="0" normalizeH="0" baseline="0" noProof="0" dirty="0" smtClean="0">
              <a:ln>
                <a:noFill/>
              </a:ln>
              <a:solidFill>
                <a:schemeClr val="tx1"/>
              </a:solidFill>
              <a:effectLst/>
              <a:uLnTx/>
              <a:uFillTx/>
              <a:latin typeface="Helvetica"/>
              <a:ea typeface="+mn-ea"/>
              <a:cs typeface="Helvetic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smtClean="0">
                <a:ln>
                  <a:noFill/>
                </a:ln>
                <a:solidFill>
                  <a:schemeClr val="tx1"/>
                </a:solidFill>
                <a:effectLst/>
                <a:uLnTx/>
                <a:uFillTx/>
                <a:latin typeface="Helvetica"/>
                <a:ea typeface="+mn-ea"/>
                <a:cs typeface="Helvetica"/>
              </a:rPr>
              <a:t>Several new studies are being completed using sorghum and sorghum DDGS in fish and shrimp production.  Recent information suggest that no differences on survival rates and weights are affected when used.</a:t>
            </a:r>
            <a:br>
              <a:rPr kumimoji="0" lang="en-US" sz="2000" b="0" i="0" u="none" strike="noStrike" kern="1200" cap="none" spc="0" normalizeH="0" baseline="0" noProof="0" dirty="0" smtClean="0">
                <a:ln>
                  <a:noFill/>
                </a:ln>
                <a:solidFill>
                  <a:schemeClr val="tx1"/>
                </a:solidFill>
                <a:effectLst/>
                <a:uLnTx/>
                <a:uFillTx/>
                <a:latin typeface="Helvetica"/>
                <a:ea typeface="+mn-ea"/>
                <a:cs typeface="Helvetica"/>
              </a:rPr>
            </a:br>
            <a:r>
              <a:rPr kumimoji="0" lang="en-US" altLang="zh-CN" sz="2000" b="0" i="0" u="none" strike="noStrike" kern="1200" cap="none" spc="0" normalizeH="0" baseline="0" noProof="0" dirty="0" smtClean="0">
                <a:ln>
                  <a:noFill/>
                </a:ln>
                <a:solidFill>
                  <a:schemeClr val="tx1"/>
                </a:solidFill>
                <a:effectLst/>
                <a:uLnTx/>
                <a:uFillTx/>
                <a:latin typeface="Helvetica"/>
                <a:ea typeface="+mn-ea"/>
                <a:cs typeface="Helvetica"/>
              </a:rPr>
              <a:t>—</a:t>
            </a:r>
            <a:r>
              <a:rPr kumimoji="0" lang="en-US" altLang="zh-CN" sz="2000" b="0" i="0" u="none" strike="noStrike" kern="1200" cap="none" spc="0" normalizeH="0" noProof="0" dirty="0" smtClean="0">
                <a:ln>
                  <a:noFill/>
                </a:ln>
                <a:solidFill>
                  <a:schemeClr val="tx1"/>
                </a:solidFill>
                <a:effectLst/>
                <a:uLnTx/>
                <a:uFillTx/>
                <a:latin typeface="Helvetica"/>
                <a:ea typeface="+mn-ea"/>
                <a:cs typeface="Helvetica"/>
              </a:rPr>
              <a:t> </a:t>
            </a:r>
            <a:r>
              <a:rPr kumimoji="0" lang="zh-CN" altLang="en-US" sz="2000" b="0" i="0" u="none" strike="noStrike" kern="1200" cap="none" spc="0" normalizeH="0" noProof="0" dirty="0" smtClean="0">
                <a:ln>
                  <a:noFill/>
                </a:ln>
                <a:solidFill>
                  <a:schemeClr val="tx1"/>
                </a:solidFill>
                <a:effectLst/>
                <a:uLnTx/>
                <a:uFillTx/>
                <a:latin typeface="Helvetica"/>
                <a:ea typeface="+mn-ea"/>
                <a:cs typeface="Helvetica"/>
              </a:rPr>
              <a:t>还有几项高粱和高粱</a:t>
            </a:r>
            <a:r>
              <a:rPr kumimoji="0" lang="en-US" altLang="zh-CN" sz="2000" b="0" i="0" u="none" strike="noStrike" kern="1200" cap="none" spc="0" normalizeH="0" noProof="0" dirty="0" smtClean="0">
                <a:ln>
                  <a:noFill/>
                </a:ln>
                <a:solidFill>
                  <a:schemeClr val="tx1"/>
                </a:solidFill>
                <a:effectLst/>
                <a:uLnTx/>
                <a:uFillTx/>
                <a:latin typeface="Helvetica"/>
                <a:ea typeface="+mn-ea"/>
                <a:cs typeface="Helvetica"/>
              </a:rPr>
              <a:t>DDGS</a:t>
            </a:r>
            <a:r>
              <a:rPr kumimoji="0" lang="zh-CN" altLang="en-US" sz="2000" b="0" i="0" u="none" strike="noStrike" kern="1200" cap="none" spc="0" normalizeH="0" noProof="0" dirty="0" smtClean="0">
                <a:ln>
                  <a:noFill/>
                </a:ln>
                <a:solidFill>
                  <a:schemeClr val="tx1"/>
                </a:solidFill>
                <a:effectLst/>
                <a:uLnTx/>
                <a:uFillTx/>
                <a:latin typeface="Helvetica"/>
                <a:ea typeface="+mn-ea"/>
                <a:cs typeface="Helvetica"/>
              </a:rPr>
              <a:t>养殖鱼和虾的研究处于收尾阶段。最近的信息表明成活率方面没有分别，重量有一些影响。</a:t>
            </a:r>
            <a:endParaRPr kumimoji="0" lang="en-US" sz="2000" b="0" i="0" u="none" strike="noStrike" kern="1200" cap="none" spc="0" normalizeH="0" baseline="0" noProof="0" dirty="0" smtClean="0">
              <a:ln>
                <a:noFill/>
              </a:ln>
              <a:solidFill>
                <a:schemeClr val="tx1"/>
              </a:solidFill>
              <a:effectLst/>
              <a:uLnTx/>
              <a:uFillTx/>
              <a:latin typeface="Helvetica"/>
              <a:ea typeface="+mn-ea"/>
              <a:cs typeface="Helvetic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smtClean="0">
                <a:ln>
                  <a:noFill/>
                </a:ln>
                <a:solidFill>
                  <a:schemeClr val="tx1"/>
                </a:solidFill>
                <a:effectLst/>
                <a:uLnTx/>
                <a:uFillTx/>
                <a:latin typeface="Helvetica"/>
                <a:ea typeface="+mn-ea"/>
                <a:cs typeface="Helvetica"/>
              </a:rPr>
              <a:t>Price implications are currently being summarized but initial indications point to a $0.086 decrease in feed cost per kg shrimp.</a:t>
            </a:r>
            <a:br>
              <a:rPr kumimoji="0" lang="en-US" sz="2000" b="0" i="0" u="none" strike="noStrike" kern="1200" cap="none" spc="0" normalizeH="0" baseline="0" noProof="0" dirty="0" smtClean="0">
                <a:ln>
                  <a:noFill/>
                </a:ln>
                <a:solidFill>
                  <a:schemeClr val="tx1"/>
                </a:solidFill>
                <a:effectLst/>
                <a:uLnTx/>
                <a:uFillTx/>
                <a:latin typeface="Helvetica"/>
                <a:ea typeface="+mn-ea"/>
                <a:cs typeface="Helvetica"/>
              </a:rPr>
            </a:br>
            <a:r>
              <a:rPr kumimoji="0" lang="en-US" altLang="zh-CN" sz="2000" b="0" i="0" u="none" strike="noStrike" kern="1200" cap="none" spc="0" normalizeH="0" baseline="0" noProof="0" dirty="0" smtClean="0">
                <a:ln>
                  <a:noFill/>
                </a:ln>
                <a:solidFill>
                  <a:schemeClr val="tx1"/>
                </a:solidFill>
                <a:effectLst/>
                <a:uLnTx/>
                <a:uFillTx/>
                <a:latin typeface="Helvetica"/>
                <a:ea typeface="+mn-ea"/>
                <a:cs typeface="Helvetica"/>
              </a:rPr>
              <a:t>—</a:t>
            </a:r>
            <a:r>
              <a:rPr kumimoji="0" lang="en-US" altLang="zh-CN" sz="2000" b="0" i="0" u="none" strike="noStrike" kern="1200" cap="none" spc="0" normalizeH="0" noProof="0" dirty="0" smtClean="0">
                <a:ln>
                  <a:noFill/>
                </a:ln>
                <a:solidFill>
                  <a:schemeClr val="tx1"/>
                </a:solidFill>
                <a:effectLst/>
                <a:uLnTx/>
                <a:uFillTx/>
                <a:latin typeface="Helvetica"/>
                <a:ea typeface="+mn-ea"/>
                <a:cs typeface="Helvetica"/>
              </a:rPr>
              <a:t> </a:t>
            </a:r>
            <a:r>
              <a:rPr kumimoji="0" lang="zh-CN" altLang="en-US" sz="2000" b="0" i="0" u="none" strike="noStrike" kern="1200" cap="none" spc="0" normalizeH="0" noProof="0" dirty="0" smtClean="0">
                <a:ln>
                  <a:noFill/>
                </a:ln>
                <a:solidFill>
                  <a:schemeClr val="tx1"/>
                </a:solidFill>
                <a:effectLst/>
                <a:uLnTx/>
                <a:uFillTx/>
                <a:latin typeface="Helvetica"/>
                <a:ea typeface="+mn-ea"/>
                <a:cs typeface="Helvetica"/>
              </a:rPr>
              <a:t>价格因素尚在结算中，但是初步数据显示每公斤虾的饲料成本减少了</a:t>
            </a:r>
            <a:r>
              <a:rPr kumimoji="0" lang="en-US" altLang="zh-CN" sz="2000" b="0" i="0" u="none" strike="noStrike" kern="1200" cap="none" spc="0" normalizeH="0" noProof="0" dirty="0" smtClean="0">
                <a:ln>
                  <a:noFill/>
                </a:ln>
                <a:solidFill>
                  <a:schemeClr val="tx1"/>
                </a:solidFill>
                <a:effectLst/>
                <a:uLnTx/>
                <a:uFillTx/>
                <a:latin typeface="Helvetica"/>
                <a:ea typeface="+mn-ea"/>
                <a:cs typeface="Helvetica"/>
              </a:rPr>
              <a:t>0.086</a:t>
            </a:r>
            <a:r>
              <a:rPr kumimoji="0" lang="zh-CN" altLang="en-US" sz="2000" b="0" i="0" u="none" strike="noStrike" kern="1200" cap="none" spc="0" normalizeH="0" noProof="0" dirty="0" smtClean="0">
                <a:ln>
                  <a:noFill/>
                </a:ln>
                <a:solidFill>
                  <a:schemeClr val="tx1"/>
                </a:solidFill>
                <a:effectLst/>
                <a:uLnTx/>
                <a:uFillTx/>
                <a:latin typeface="Helvetica"/>
                <a:ea typeface="+mn-ea"/>
                <a:cs typeface="Helvetica"/>
              </a:rPr>
              <a:t>美元。</a:t>
            </a:r>
            <a:endParaRPr kumimoji="0" lang="en-US" sz="2000" b="0" i="0" u="none" strike="noStrike" kern="1200" cap="none" spc="0" normalizeH="0" baseline="0" noProof="0" dirty="0" smtClean="0">
              <a:ln>
                <a:noFill/>
              </a:ln>
              <a:solidFill>
                <a:schemeClr val="tx1"/>
              </a:solidFill>
              <a:effectLst/>
              <a:uLnTx/>
              <a:uFillTx/>
              <a:latin typeface="Helvetica"/>
              <a:ea typeface="+mn-ea"/>
              <a:cs typeface="Helvetica"/>
            </a:endParaRPr>
          </a:p>
        </p:txBody>
      </p:sp>
      <p:pic>
        <p:nvPicPr>
          <p:cNvPr id="3" name="Picture 2" descr="https://www.cookingplanit.com/public/uploads/inventory/shrimp_1339773902.jpg"/>
          <p:cNvPicPr>
            <a:picLocks noChangeAspect="1" noChangeArrowheads="1"/>
          </p:cNvPicPr>
          <p:nvPr/>
        </p:nvPicPr>
        <p:blipFill>
          <a:blip r:embed="rId2"/>
          <a:srcRect l="7813" t="18750" r="9375" b="17188"/>
          <a:stretch>
            <a:fillRect/>
          </a:stretch>
        </p:blipFill>
        <p:spPr bwMode="auto">
          <a:xfrm>
            <a:off x="7395727" y="2080007"/>
            <a:ext cx="1557494" cy="1060355"/>
          </a:xfrm>
          <a:prstGeom prst="rect">
            <a:avLst/>
          </a:prstGeom>
          <a:noFill/>
        </p:spPr>
      </p:pic>
      <p:pic>
        <p:nvPicPr>
          <p:cNvPr id="4" name="Picture 8" descr="https://encrypted-tbn3.gstatic.com/images?q=tbn:ANd9GcT6mXJZVUMWLAf0UwEE0PPQVccmS_YZUr-r9NpTmFTvzVYysDspfQ"/>
          <p:cNvPicPr>
            <a:picLocks noChangeAspect="1" noChangeArrowheads="1"/>
          </p:cNvPicPr>
          <p:nvPr/>
        </p:nvPicPr>
        <p:blipFill>
          <a:blip r:embed="rId3"/>
          <a:srcRect/>
          <a:stretch>
            <a:fillRect/>
          </a:stretch>
        </p:blipFill>
        <p:spPr bwMode="auto">
          <a:xfrm>
            <a:off x="7465925" y="150585"/>
            <a:ext cx="1678075" cy="868507"/>
          </a:xfrm>
          <a:prstGeom prst="rect">
            <a:avLst/>
          </a:prstGeom>
          <a:noFill/>
        </p:spPr>
      </p:pic>
      <p:sp>
        <p:nvSpPr>
          <p:cNvPr id="5" name="Title 3"/>
          <p:cNvSpPr>
            <a:spLocks noGrp="1"/>
          </p:cNvSpPr>
          <p:nvPr>
            <p:ph type="title"/>
          </p:nvPr>
        </p:nvSpPr>
        <p:spPr>
          <a:xfrm>
            <a:off x="1858945" y="-1"/>
            <a:ext cx="5606980" cy="1141931"/>
          </a:xfrm>
        </p:spPr>
        <p:txBody>
          <a:bodyPr>
            <a:noAutofit/>
          </a:bodyPr>
          <a:lstStyle/>
          <a:p>
            <a:r>
              <a:rPr lang="en-US" sz="3200" dirty="0" smtClean="0"/>
              <a:t>Why US Sorghum – Aquaculture</a:t>
            </a:r>
            <a:br>
              <a:rPr lang="en-US" sz="3200" dirty="0" smtClean="0"/>
            </a:br>
            <a:r>
              <a:rPr lang="zh-CN" altLang="en-US" sz="3200" dirty="0" smtClean="0"/>
              <a:t>为什么选择美国高粱</a:t>
            </a:r>
            <a:r>
              <a:rPr lang="en-US" altLang="zh-CN" sz="3200" dirty="0" smtClean="0"/>
              <a:t>—</a:t>
            </a:r>
            <a:r>
              <a:rPr lang="zh-CN" altLang="en-US" sz="3200" dirty="0" smtClean="0"/>
              <a:t>水产业</a:t>
            </a:r>
            <a:endParaRPr lang="en-US" sz="32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0" y="844063"/>
            <a:ext cx="9144000" cy="5355770"/>
          </a:xfrm>
          <a:prstGeom prst="rect">
            <a:avLst/>
          </a:prstGeom>
          <a:noFill/>
          <a:ln w="9525">
            <a:noFill/>
            <a:miter lim="800000"/>
            <a:headEnd/>
            <a:tailEnd/>
          </a:ln>
        </p:spPr>
      </p:pic>
      <p:sp>
        <p:nvSpPr>
          <p:cNvPr id="3" name="TextBox 2"/>
          <p:cNvSpPr txBox="1"/>
          <p:nvPr/>
        </p:nvSpPr>
        <p:spPr>
          <a:xfrm>
            <a:off x="2009670" y="-62548"/>
            <a:ext cx="6879149" cy="954107"/>
          </a:xfrm>
          <a:prstGeom prst="rect">
            <a:avLst/>
          </a:prstGeom>
          <a:noFill/>
        </p:spPr>
        <p:txBody>
          <a:bodyPr wrap="square" rtlCol="0">
            <a:spAutoFit/>
          </a:bodyPr>
          <a:lstStyle/>
          <a:p>
            <a:r>
              <a:rPr lang="en-US" sz="2800" b="1" dirty="0" smtClean="0"/>
              <a:t>Kansas Storage Capacity = &gt; 436M Bushels</a:t>
            </a:r>
            <a:br>
              <a:rPr lang="en-US" sz="2800" b="1" dirty="0" smtClean="0"/>
            </a:br>
            <a:r>
              <a:rPr lang="zh-CN" altLang="en-US" sz="2800" b="1" dirty="0" smtClean="0"/>
              <a:t>堪萨斯仓储能力  不低于</a:t>
            </a:r>
            <a:r>
              <a:rPr lang="en-US" altLang="zh-CN" sz="2800" b="1" dirty="0" smtClean="0"/>
              <a:t>4.36</a:t>
            </a:r>
            <a:r>
              <a:rPr lang="zh-CN" altLang="en-US" sz="2800" b="1" dirty="0" smtClean="0"/>
              <a:t>亿蒲式耳</a:t>
            </a:r>
            <a:endParaRPr lang="en-US" sz="2800" b="1" dirty="0"/>
          </a:p>
        </p:txBody>
      </p:sp>
      <p:sp>
        <p:nvSpPr>
          <p:cNvPr id="4" name="TextBox 3"/>
          <p:cNvSpPr txBox="1"/>
          <p:nvPr/>
        </p:nvSpPr>
        <p:spPr>
          <a:xfrm>
            <a:off x="2711298" y="737733"/>
            <a:ext cx="2052088" cy="369332"/>
          </a:xfrm>
          <a:prstGeom prst="rect">
            <a:avLst/>
          </a:prstGeom>
          <a:noFill/>
        </p:spPr>
        <p:txBody>
          <a:bodyPr wrap="square" rtlCol="0">
            <a:spAutoFit/>
          </a:bodyPr>
          <a:lstStyle/>
          <a:p>
            <a:r>
              <a:rPr lang="en-US" altLang="zh-CN" dirty="0" smtClean="0"/>
              <a:t>—</a:t>
            </a:r>
            <a:r>
              <a:rPr lang="zh-CN" altLang="en-US" dirty="0" smtClean="0"/>
              <a:t>堪萨斯转运中心</a:t>
            </a:r>
            <a:endParaRPr lang="zh-CN" alt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0" y="844063"/>
            <a:ext cx="9144000" cy="5355770"/>
          </a:xfrm>
          <a:prstGeom prst="rect">
            <a:avLst/>
          </a:prstGeom>
          <a:noFill/>
          <a:ln w="9525">
            <a:noFill/>
            <a:miter lim="800000"/>
            <a:headEnd/>
            <a:tailEnd/>
          </a:ln>
        </p:spPr>
      </p:pic>
      <p:sp>
        <p:nvSpPr>
          <p:cNvPr id="3" name="TextBox 2"/>
          <p:cNvSpPr txBox="1"/>
          <p:nvPr/>
        </p:nvSpPr>
        <p:spPr>
          <a:xfrm>
            <a:off x="2009670" y="11883"/>
            <a:ext cx="6879149" cy="954107"/>
          </a:xfrm>
          <a:prstGeom prst="rect">
            <a:avLst/>
          </a:prstGeom>
          <a:noFill/>
        </p:spPr>
        <p:txBody>
          <a:bodyPr wrap="square" rtlCol="0">
            <a:spAutoFit/>
          </a:bodyPr>
          <a:lstStyle/>
          <a:p>
            <a:r>
              <a:rPr lang="en-US" sz="2800" b="1" dirty="0" smtClean="0"/>
              <a:t>Kansas Storage Capacity = &gt; 436M Bushels</a:t>
            </a:r>
            <a:br>
              <a:rPr lang="en-US" sz="2800" b="1" dirty="0" smtClean="0"/>
            </a:br>
            <a:r>
              <a:rPr lang="zh-CN" altLang="en-US" sz="2800" b="1" dirty="0" smtClean="0"/>
              <a:t>堪萨斯仓储能力  不低于</a:t>
            </a:r>
            <a:r>
              <a:rPr lang="en-US" altLang="zh-CN" sz="2800" b="1" dirty="0" smtClean="0"/>
              <a:t>4.36</a:t>
            </a:r>
            <a:r>
              <a:rPr lang="zh-CN" altLang="en-US" sz="2800" b="1" dirty="0" smtClean="0"/>
              <a:t>万蒲式耳</a:t>
            </a:r>
            <a:endParaRPr lang="en-US" sz="2800" b="1" dirty="0"/>
          </a:p>
        </p:txBody>
      </p:sp>
      <p:sp>
        <p:nvSpPr>
          <p:cNvPr id="4" name="TextBox 3"/>
          <p:cNvSpPr txBox="1"/>
          <p:nvPr/>
        </p:nvSpPr>
        <p:spPr>
          <a:xfrm>
            <a:off x="276458" y="855686"/>
            <a:ext cx="8623010" cy="1354217"/>
          </a:xfrm>
          <a:prstGeom prst="rect">
            <a:avLst/>
          </a:prstGeom>
          <a:solidFill>
            <a:schemeClr val="bg1"/>
          </a:solidFill>
        </p:spPr>
        <p:txBody>
          <a:bodyPr wrap="square" rtlCol="0">
            <a:spAutoFit/>
          </a:bodyPr>
          <a:lstStyle/>
          <a:p>
            <a:r>
              <a:rPr lang="zh-CN" altLang="en-US" dirty="0" smtClean="0"/>
              <a:t>堪萨斯转运中心</a:t>
            </a:r>
            <a:endParaRPr lang="en-US" altLang="zh-CN" dirty="0" smtClean="0"/>
          </a:p>
          <a:p>
            <a:r>
              <a:rPr lang="zh-CN" altLang="en-US" sz="1600" dirty="0" smtClean="0"/>
              <a:t>堪萨斯是目前最大的高粱产地，同时也是高粱运输在中转和铁路方面一个重要的地点。那里有从堪萨斯转运中心直达港口的线路，为短途卡车运输高粱提供了便利，满足日益增长的出口需求。以下表格列出了已知的堪萨斯转运中心以及卡车装运设施</a:t>
            </a:r>
            <a:r>
              <a:rPr lang="en-US" altLang="zh-CN" sz="1600" dirty="0" smtClean="0"/>
              <a:t>, </a:t>
            </a:r>
            <a:r>
              <a:rPr lang="zh-CN" altLang="en-US" sz="1600" dirty="0" smtClean="0"/>
              <a:t>所示的仓储能力数据来自堪萨斯谷物和饲料协会，仓储能力按照联邦和州谷物仓储许可标准上报。</a:t>
            </a:r>
            <a:endParaRPr lang="zh-CN" altLang="en-US" sz="1600" dirty="0"/>
          </a:p>
        </p:txBody>
      </p:sp>
      <p:graphicFrame>
        <p:nvGraphicFramePr>
          <p:cNvPr id="6" name="Table 5"/>
          <p:cNvGraphicFramePr>
            <a:graphicFrameLocks noGrp="1"/>
          </p:cNvGraphicFramePr>
          <p:nvPr/>
        </p:nvGraphicFramePr>
        <p:xfrm>
          <a:off x="205565" y="2263068"/>
          <a:ext cx="8800233" cy="3947402"/>
        </p:xfrm>
        <a:graphic>
          <a:graphicData uri="http://schemas.openxmlformats.org/drawingml/2006/table">
            <a:tbl>
              <a:tblPr/>
              <a:tblGrid>
                <a:gridCol w="4467187"/>
                <a:gridCol w="2807071"/>
                <a:gridCol w="1525975"/>
              </a:tblGrid>
              <a:tr h="207758">
                <a:tc>
                  <a:txBody>
                    <a:bodyPr/>
                    <a:lstStyle/>
                    <a:p>
                      <a:pPr algn="ctr">
                        <a:spcAft>
                          <a:spcPts val="0"/>
                        </a:spcAft>
                      </a:pPr>
                      <a:r>
                        <a:rPr lang="zh-CN" sz="1000" kern="100" dirty="0">
                          <a:latin typeface="Calibri"/>
                          <a:ea typeface="宋体"/>
                          <a:cs typeface="Times New Roman"/>
                        </a:rPr>
                        <a:t>起运地</a:t>
                      </a: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7C6B"/>
                    </a:solidFill>
                  </a:tcPr>
                </a:tc>
                <a:tc>
                  <a:txBody>
                    <a:bodyPr/>
                    <a:lstStyle/>
                    <a:p>
                      <a:pPr algn="ctr">
                        <a:spcAft>
                          <a:spcPts val="0"/>
                        </a:spcAft>
                      </a:pPr>
                      <a:r>
                        <a:rPr lang="zh-CN" sz="1000" kern="100">
                          <a:latin typeface="Calibri"/>
                          <a:ea typeface="宋体"/>
                          <a:cs typeface="Times New Roman"/>
                        </a:rPr>
                        <a:t>公司名称</a:t>
                      </a: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7C6B"/>
                    </a:solidFill>
                  </a:tcPr>
                </a:tc>
                <a:tc>
                  <a:txBody>
                    <a:bodyPr/>
                    <a:lstStyle/>
                    <a:p>
                      <a:pPr algn="ctr">
                        <a:spcAft>
                          <a:spcPts val="0"/>
                        </a:spcAft>
                      </a:pPr>
                      <a:r>
                        <a:rPr lang="zh-CN" sz="1000" kern="100">
                          <a:latin typeface="Calibri"/>
                          <a:ea typeface="宋体"/>
                          <a:cs typeface="Times New Roman"/>
                        </a:rPr>
                        <a:t>能力（蒲式耳）</a:t>
                      </a: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7C6B"/>
                    </a:solidFill>
                  </a:tcPr>
                </a:tc>
              </a:tr>
              <a:tr h="207758">
                <a:tc>
                  <a:txBody>
                    <a:bodyPr/>
                    <a:lstStyle/>
                    <a:p>
                      <a:pPr algn="just">
                        <a:spcAft>
                          <a:spcPts val="0"/>
                        </a:spcAft>
                      </a:pPr>
                      <a:r>
                        <a:rPr lang="zh-CN" sz="1000" kern="100">
                          <a:latin typeface="Calibri"/>
                          <a:ea typeface="宋体"/>
                          <a:cs typeface="Times New Roman"/>
                        </a:rPr>
                        <a:t>阿比林，威奇托</a:t>
                      </a: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000" kern="100">
                          <a:latin typeface="Calibri"/>
                          <a:ea typeface="宋体"/>
                          <a:cs typeface="Times New Roman"/>
                        </a:rPr>
                        <a:t>Gavilon Grain, LLC</a:t>
                      </a:r>
                      <a:endParaRPr lang="zh-CN" sz="1000" kern="10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000" kern="100" dirty="0" smtClean="0">
                          <a:latin typeface="Calibri"/>
                          <a:ea typeface="宋体"/>
                          <a:cs typeface="Times New Roman"/>
                        </a:rPr>
                        <a:t>35,200.000</a:t>
                      </a:r>
                      <a:endParaRPr lang="zh-CN" sz="1000" kern="100" dirty="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7758">
                <a:tc>
                  <a:txBody>
                    <a:bodyPr/>
                    <a:lstStyle/>
                    <a:p>
                      <a:pPr algn="just">
                        <a:spcAft>
                          <a:spcPts val="0"/>
                        </a:spcAft>
                      </a:pPr>
                      <a:r>
                        <a:rPr lang="zh-CN" sz="1000" kern="100">
                          <a:latin typeface="Calibri"/>
                          <a:ea typeface="宋体"/>
                          <a:cs typeface="Times New Roman"/>
                        </a:rPr>
                        <a:t>艾奇逊</a:t>
                      </a: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7371"/>
                    </a:solidFill>
                  </a:tcPr>
                </a:tc>
                <a:tc>
                  <a:txBody>
                    <a:bodyPr/>
                    <a:lstStyle/>
                    <a:p>
                      <a:pPr algn="just">
                        <a:spcAft>
                          <a:spcPts val="0"/>
                        </a:spcAft>
                      </a:pPr>
                      <a:r>
                        <a:rPr lang="en-US" sz="1000" kern="100">
                          <a:latin typeface="Calibri"/>
                          <a:ea typeface="宋体"/>
                          <a:cs typeface="Times New Roman"/>
                        </a:rPr>
                        <a:t>Blair Mlg. &amp; Elev. Co. Inc.</a:t>
                      </a:r>
                      <a:endParaRPr lang="zh-CN" sz="1000" kern="10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7371"/>
                    </a:solidFill>
                  </a:tcPr>
                </a:tc>
                <a:tc>
                  <a:txBody>
                    <a:bodyPr/>
                    <a:lstStyle/>
                    <a:p>
                      <a:pPr algn="just">
                        <a:spcAft>
                          <a:spcPts val="0"/>
                        </a:spcAft>
                      </a:pPr>
                      <a:r>
                        <a:rPr lang="en-US" sz="1000" kern="100">
                          <a:latin typeface="Calibri"/>
                          <a:ea typeface="宋体"/>
                          <a:cs typeface="Times New Roman"/>
                        </a:rPr>
                        <a:t>460,000</a:t>
                      </a:r>
                      <a:endParaRPr lang="zh-CN" sz="1000" kern="10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7371"/>
                    </a:solidFill>
                  </a:tcPr>
                </a:tc>
              </a:tr>
              <a:tr h="415516">
                <a:tc>
                  <a:txBody>
                    <a:bodyPr/>
                    <a:lstStyle/>
                    <a:p>
                      <a:pPr algn="just">
                        <a:spcAft>
                          <a:spcPts val="0"/>
                        </a:spcAft>
                      </a:pPr>
                      <a:r>
                        <a:rPr lang="zh-CN" sz="1000" kern="100">
                          <a:latin typeface="Calibri"/>
                          <a:ea typeface="宋体"/>
                          <a:cs typeface="Times New Roman"/>
                        </a:rPr>
                        <a:t>艾奇逊，哈奇森，奥加啦，萨立娜，托皮卡、瓦奇尼</a:t>
                      </a: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000" kern="100">
                          <a:latin typeface="Calibri"/>
                          <a:ea typeface="宋体"/>
                          <a:cs typeface="Times New Roman"/>
                        </a:rPr>
                        <a:t>Cargill Inc</a:t>
                      </a:r>
                      <a:endParaRPr lang="zh-CN" sz="1000" kern="10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000" kern="100">
                          <a:latin typeface="Calibri"/>
                          <a:ea typeface="宋体"/>
                          <a:cs typeface="Times New Roman"/>
                        </a:rPr>
                        <a:t>114,106,000</a:t>
                      </a:r>
                      <a:endParaRPr lang="zh-CN" sz="1000" kern="10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7758">
                <a:tc>
                  <a:txBody>
                    <a:bodyPr/>
                    <a:lstStyle/>
                    <a:p>
                      <a:pPr algn="just">
                        <a:spcAft>
                          <a:spcPts val="0"/>
                        </a:spcAft>
                      </a:pPr>
                      <a:r>
                        <a:rPr lang="zh-CN" sz="1000" kern="100">
                          <a:latin typeface="Calibri"/>
                          <a:ea typeface="宋体"/>
                          <a:cs typeface="Times New Roman"/>
                        </a:rPr>
                        <a:t>艾奇逊，堪萨斯城，威奇托</a:t>
                      </a: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7371"/>
                    </a:solidFill>
                  </a:tcPr>
                </a:tc>
                <a:tc>
                  <a:txBody>
                    <a:bodyPr/>
                    <a:lstStyle/>
                    <a:p>
                      <a:pPr algn="just">
                        <a:spcAft>
                          <a:spcPts val="0"/>
                        </a:spcAft>
                      </a:pPr>
                      <a:r>
                        <a:rPr lang="en-US" sz="1000" kern="100">
                          <a:latin typeface="Calibri"/>
                          <a:ea typeface="宋体"/>
                          <a:cs typeface="Times New Roman"/>
                        </a:rPr>
                        <a:t>Bartlett Grain Company. LP.</a:t>
                      </a:r>
                      <a:endParaRPr lang="zh-CN" sz="1000" kern="10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7371"/>
                    </a:solidFill>
                  </a:tcPr>
                </a:tc>
                <a:tc>
                  <a:txBody>
                    <a:bodyPr/>
                    <a:lstStyle/>
                    <a:p>
                      <a:pPr algn="just">
                        <a:spcAft>
                          <a:spcPts val="0"/>
                        </a:spcAft>
                      </a:pPr>
                      <a:r>
                        <a:rPr lang="en-US" sz="1000" kern="100">
                          <a:latin typeface="Calibri"/>
                          <a:ea typeface="宋体"/>
                          <a:cs typeface="Times New Roman"/>
                        </a:rPr>
                        <a:t>39,705,000</a:t>
                      </a:r>
                      <a:endParaRPr lang="zh-CN" sz="1000" kern="10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7371"/>
                    </a:solidFill>
                  </a:tcPr>
                </a:tc>
              </a:tr>
              <a:tr h="207758">
                <a:tc>
                  <a:txBody>
                    <a:bodyPr/>
                    <a:lstStyle/>
                    <a:p>
                      <a:pPr algn="just">
                        <a:spcAft>
                          <a:spcPts val="0"/>
                        </a:spcAft>
                      </a:pPr>
                      <a:r>
                        <a:rPr lang="zh-CN" sz="1000" kern="100">
                          <a:latin typeface="Calibri"/>
                          <a:ea typeface="宋体"/>
                          <a:cs typeface="Times New Roman"/>
                        </a:rPr>
                        <a:t>科尔比</a:t>
                      </a: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000" kern="100">
                          <a:latin typeface="Calibri"/>
                          <a:ea typeface="宋体"/>
                          <a:cs typeface="Times New Roman"/>
                        </a:rPr>
                        <a:t>Cornerstone Ag LLC</a:t>
                      </a:r>
                      <a:endParaRPr lang="zh-CN" sz="1000" kern="10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000" kern="100">
                          <a:latin typeface="Calibri"/>
                          <a:ea typeface="宋体"/>
                          <a:cs typeface="Times New Roman"/>
                        </a:rPr>
                        <a:t>8,154,000</a:t>
                      </a:r>
                      <a:endParaRPr lang="zh-CN" sz="1000" kern="10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7758">
                <a:tc>
                  <a:txBody>
                    <a:bodyPr/>
                    <a:lstStyle/>
                    <a:p>
                      <a:pPr algn="just">
                        <a:spcAft>
                          <a:spcPts val="0"/>
                        </a:spcAft>
                      </a:pPr>
                      <a:r>
                        <a:rPr lang="zh-CN" sz="1000" kern="100">
                          <a:latin typeface="Calibri"/>
                          <a:ea typeface="宋体"/>
                          <a:cs typeface="Times New Roman"/>
                        </a:rPr>
                        <a:t>肯考迪亚、格兰艾德</a:t>
                      </a: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7371"/>
                    </a:solidFill>
                  </a:tcPr>
                </a:tc>
                <a:tc>
                  <a:txBody>
                    <a:bodyPr/>
                    <a:lstStyle/>
                    <a:p>
                      <a:pPr algn="just">
                        <a:spcAft>
                          <a:spcPts val="0"/>
                        </a:spcAft>
                      </a:pPr>
                      <a:r>
                        <a:rPr lang="en-US" sz="1000" kern="100">
                          <a:latin typeface="Calibri"/>
                          <a:ea typeface="宋体"/>
                          <a:cs typeface="Times New Roman"/>
                        </a:rPr>
                        <a:t>AgMark LLC</a:t>
                      </a:r>
                      <a:endParaRPr lang="zh-CN" sz="1000" kern="10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7371"/>
                    </a:solidFill>
                  </a:tcPr>
                </a:tc>
                <a:tc>
                  <a:txBody>
                    <a:bodyPr/>
                    <a:lstStyle/>
                    <a:p>
                      <a:pPr algn="just">
                        <a:spcAft>
                          <a:spcPts val="0"/>
                        </a:spcAft>
                      </a:pPr>
                      <a:r>
                        <a:rPr lang="en-US" sz="1000" kern="100">
                          <a:latin typeface="Calibri"/>
                          <a:ea typeface="宋体"/>
                          <a:cs typeface="Times New Roman"/>
                        </a:rPr>
                        <a:t>41,705,000</a:t>
                      </a:r>
                      <a:endParaRPr lang="zh-CN" sz="1000" kern="10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7371"/>
                    </a:solidFill>
                  </a:tcPr>
                </a:tc>
              </a:tr>
              <a:tr h="207758">
                <a:tc>
                  <a:txBody>
                    <a:bodyPr/>
                    <a:lstStyle/>
                    <a:p>
                      <a:pPr algn="just">
                        <a:spcAft>
                          <a:spcPts val="0"/>
                        </a:spcAft>
                      </a:pPr>
                      <a:r>
                        <a:rPr lang="zh-CN" sz="1000" kern="100">
                          <a:latin typeface="Calibri"/>
                          <a:ea typeface="宋体"/>
                          <a:cs typeface="Times New Roman"/>
                        </a:rPr>
                        <a:t>柯丽奇，唐斯，普兰特，赛灵，威灵顿</a:t>
                      </a: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000" kern="100">
                          <a:latin typeface="Calibri"/>
                          <a:ea typeface="宋体"/>
                          <a:cs typeface="Times New Roman"/>
                        </a:rPr>
                        <a:t>The Scoular Company</a:t>
                      </a:r>
                      <a:endParaRPr lang="zh-CN" sz="1000" kern="10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000" kern="100">
                          <a:latin typeface="Calibri"/>
                          <a:ea typeface="宋体"/>
                          <a:cs typeface="Times New Roman"/>
                        </a:rPr>
                        <a:t>29,948,000</a:t>
                      </a:r>
                      <a:endParaRPr lang="zh-CN" sz="1000" kern="10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7758">
                <a:tc>
                  <a:txBody>
                    <a:bodyPr/>
                    <a:lstStyle/>
                    <a:p>
                      <a:pPr algn="just">
                        <a:spcAft>
                          <a:spcPts val="0"/>
                        </a:spcAft>
                      </a:pPr>
                      <a:r>
                        <a:rPr lang="zh-CN" sz="1000" kern="100">
                          <a:latin typeface="Calibri"/>
                          <a:ea typeface="宋体"/>
                          <a:cs typeface="Times New Roman"/>
                        </a:rPr>
                        <a:t>道奇城</a:t>
                      </a: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7371"/>
                    </a:solidFill>
                  </a:tcPr>
                </a:tc>
                <a:tc>
                  <a:txBody>
                    <a:bodyPr/>
                    <a:lstStyle/>
                    <a:p>
                      <a:pPr algn="just">
                        <a:spcAft>
                          <a:spcPts val="0"/>
                        </a:spcAft>
                      </a:pPr>
                      <a:r>
                        <a:rPr lang="en-US" sz="1000" kern="100">
                          <a:latin typeface="Calibri"/>
                          <a:ea typeface="宋体"/>
                          <a:cs typeface="Times New Roman"/>
                        </a:rPr>
                        <a:t>Pride Ag Resrouces</a:t>
                      </a:r>
                      <a:endParaRPr lang="zh-CN" sz="1000" kern="10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7371"/>
                    </a:solidFill>
                  </a:tcPr>
                </a:tc>
                <a:tc>
                  <a:txBody>
                    <a:bodyPr/>
                    <a:lstStyle/>
                    <a:p>
                      <a:pPr algn="just">
                        <a:spcAft>
                          <a:spcPts val="0"/>
                        </a:spcAft>
                      </a:pPr>
                      <a:r>
                        <a:rPr lang="en-US" sz="1000" kern="100">
                          <a:latin typeface="Calibri"/>
                          <a:ea typeface="宋体"/>
                          <a:cs typeface="Times New Roman"/>
                        </a:rPr>
                        <a:t>20,024,000</a:t>
                      </a:r>
                      <a:endParaRPr lang="zh-CN" sz="1000" kern="10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7371"/>
                    </a:solidFill>
                  </a:tcPr>
                </a:tc>
              </a:tr>
              <a:tr h="207758">
                <a:tc>
                  <a:txBody>
                    <a:bodyPr/>
                    <a:lstStyle/>
                    <a:p>
                      <a:pPr algn="just">
                        <a:spcAft>
                          <a:spcPts val="0"/>
                        </a:spcAft>
                      </a:pPr>
                      <a:r>
                        <a:rPr lang="zh-CN" sz="1000" kern="100">
                          <a:latin typeface="Calibri"/>
                          <a:ea typeface="宋体"/>
                          <a:cs typeface="Times New Roman"/>
                        </a:rPr>
                        <a:t>道奇城，哈钦森，堪萨斯城，普莱恩斯，萨立娜</a:t>
                      </a: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000" kern="100">
                          <a:latin typeface="Calibri"/>
                          <a:ea typeface="宋体"/>
                          <a:cs typeface="Times New Roman"/>
                        </a:rPr>
                        <a:t>ADM Grain Co.</a:t>
                      </a:r>
                      <a:endParaRPr lang="zh-CN" sz="1000" kern="10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000" kern="100">
                          <a:latin typeface="Calibri"/>
                          <a:ea typeface="宋体"/>
                          <a:cs typeface="Times New Roman"/>
                        </a:rPr>
                        <a:t>80,307,000</a:t>
                      </a:r>
                      <a:endParaRPr lang="zh-CN" sz="1000" kern="10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7758">
                <a:tc>
                  <a:txBody>
                    <a:bodyPr/>
                    <a:lstStyle/>
                    <a:p>
                      <a:pPr algn="just">
                        <a:spcAft>
                          <a:spcPts val="0"/>
                        </a:spcAft>
                      </a:pPr>
                      <a:r>
                        <a:rPr lang="zh-CN" sz="1000" kern="100">
                          <a:latin typeface="Calibri"/>
                          <a:ea typeface="宋体"/>
                          <a:cs typeface="Times New Roman"/>
                        </a:rPr>
                        <a:t>花园城</a:t>
                      </a: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7371"/>
                    </a:solidFill>
                  </a:tcPr>
                </a:tc>
                <a:tc>
                  <a:txBody>
                    <a:bodyPr/>
                    <a:lstStyle/>
                    <a:p>
                      <a:pPr algn="just">
                        <a:spcAft>
                          <a:spcPts val="0"/>
                        </a:spcAft>
                      </a:pPr>
                      <a:r>
                        <a:rPr lang="en-US" sz="1000" kern="100">
                          <a:latin typeface="Calibri"/>
                          <a:ea typeface="宋体"/>
                          <a:cs typeface="Times New Roman"/>
                        </a:rPr>
                        <a:t>Garden City Co-op</a:t>
                      </a:r>
                      <a:endParaRPr lang="zh-CN" sz="1000" kern="10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7371"/>
                    </a:solidFill>
                  </a:tcPr>
                </a:tc>
                <a:tc>
                  <a:txBody>
                    <a:bodyPr/>
                    <a:lstStyle/>
                    <a:p>
                      <a:pPr algn="just">
                        <a:spcAft>
                          <a:spcPts val="0"/>
                        </a:spcAft>
                      </a:pPr>
                      <a:r>
                        <a:rPr lang="en-US" sz="1000" kern="100">
                          <a:latin typeface="Calibri"/>
                          <a:ea typeface="宋体"/>
                          <a:cs typeface="Times New Roman"/>
                        </a:rPr>
                        <a:t>25,251,000</a:t>
                      </a:r>
                      <a:endParaRPr lang="zh-CN" sz="1000" kern="10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7371"/>
                    </a:solidFill>
                  </a:tcPr>
                </a:tc>
              </a:tr>
              <a:tr h="207758">
                <a:tc>
                  <a:txBody>
                    <a:bodyPr/>
                    <a:lstStyle/>
                    <a:p>
                      <a:pPr algn="just">
                        <a:spcAft>
                          <a:spcPts val="0"/>
                        </a:spcAft>
                      </a:pPr>
                      <a:r>
                        <a:rPr lang="zh-CN" sz="1000" kern="100">
                          <a:latin typeface="Calibri"/>
                          <a:ea typeface="宋体"/>
                          <a:cs typeface="Times New Roman"/>
                        </a:rPr>
                        <a:t>花园城</a:t>
                      </a: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000" kern="100">
                          <a:latin typeface="Calibri"/>
                          <a:ea typeface="宋体"/>
                          <a:cs typeface="Times New Roman"/>
                        </a:rPr>
                        <a:t>WindRiver Grain</a:t>
                      </a:r>
                      <a:endParaRPr lang="zh-CN" sz="1000" kern="10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000" kern="100">
                          <a:latin typeface="Calibri"/>
                          <a:ea typeface="宋体"/>
                          <a:cs typeface="Times New Roman"/>
                        </a:rPr>
                        <a:t>8,190,000</a:t>
                      </a:r>
                      <a:endParaRPr lang="zh-CN" sz="1000" kern="10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7758">
                <a:tc>
                  <a:txBody>
                    <a:bodyPr/>
                    <a:lstStyle/>
                    <a:p>
                      <a:pPr algn="just">
                        <a:spcAft>
                          <a:spcPts val="0"/>
                        </a:spcAft>
                      </a:pPr>
                      <a:r>
                        <a:rPr lang="zh-CN" sz="1000" kern="100">
                          <a:latin typeface="Calibri"/>
                          <a:ea typeface="宋体"/>
                          <a:cs typeface="Times New Roman"/>
                        </a:rPr>
                        <a:t>汉诺威</a:t>
                      </a: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7371"/>
                    </a:solidFill>
                  </a:tcPr>
                </a:tc>
                <a:tc>
                  <a:txBody>
                    <a:bodyPr/>
                    <a:lstStyle/>
                    <a:p>
                      <a:pPr algn="just">
                        <a:spcAft>
                          <a:spcPts val="0"/>
                        </a:spcAft>
                      </a:pPr>
                      <a:r>
                        <a:rPr lang="en-US" sz="1000" kern="100">
                          <a:latin typeface="Calibri"/>
                          <a:ea typeface="宋体"/>
                          <a:cs typeface="Times New Roman"/>
                        </a:rPr>
                        <a:t>Farmers Co-op</a:t>
                      </a:r>
                      <a:endParaRPr lang="zh-CN" sz="1000" kern="10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7371"/>
                    </a:solidFill>
                  </a:tcPr>
                </a:tc>
                <a:tc>
                  <a:txBody>
                    <a:bodyPr/>
                    <a:lstStyle/>
                    <a:p>
                      <a:pPr algn="just">
                        <a:spcAft>
                          <a:spcPts val="0"/>
                        </a:spcAft>
                      </a:pPr>
                      <a:r>
                        <a:rPr lang="en-US" sz="1000" kern="100">
                          <a:latin typeface="Calibri"/>
                          <a:ea typeface="宋体"/>
                          <a:cs typeface="Times New Roman"/>
                        </a:rPr>
                        <a:t>2,700,000</a:t>
                      </a:r>
                      <a:endParaRPr lang="zh-CN" sz="1000" kern="10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7371"/>
                    </a:solidFill>
                  </a:tcPr>
                </a:tc>
              </a:tr>
              <a:tr h="207758">
                <a:tc>
                  <a:txBody>
                    <a:bodyPr/>
                    <a:lstStyle/>
                    <a:p>
                      <a:pPr algn="just">
                        <a:spcAft>
                          <a:spcPts val="0"/>
                        </a:spcAft>
                      </a:pPr>
                      <a:r>
                        <a:rPr lang="zh-CN" sz="1000" kern="100">
                          <a:latin typeface="Calibri"/>
                          <a:ea typeface="宋体"/>
                          <a:cs typeface="Times New Roman"/>
                        </a:rPr>
                        <a:t>哈维兰</a:t>
                      </a: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000" kern="100">
                          <a:latin typeface="Calibri"/>
                          <a:ea typeface="宋体"/>
                          <a:cs typeface="Times New Roman"/>
                        </a:rPr>
                        <a:t>Farmers Co-op</a:t>
                      </a:r>
                      <a:endParaRPr lang="zh-CN" sz="1000" kern="10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000" kern="100">
                          <a:latin typeface="Calibri"/>
                          <a:ea typeface="宋体"/>
                          <a:cs typeface="Times New Roman"/>
                        </a:rPr>
                        <a:t>5,254,000</a:t>
                      </a:r>
                      <a:endParaRPr lang="zh-CN" sz="1000" kern="10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7758">
                <a:tc>
                  <a:txBody>
                    <a:bodyPr/>
                    <a:lstStyle/>
                    <a:p>
                      <a:pPr algn="just">
                        <a:spcAft>
                          <a:spcPts val="0"/>
                        </a:spcAft>
                      </a:pPr>
                      <a:r>
                        <a:rPr lang="zh-CN" sz="1000" kern="100">
                          <a:latin typeface="Calibri"/>
                          <a:ea typeface="宋体"/>
                          <a:cs typeface="Times New Roman"/>
                        </a:rPr>
                        <a:t>霍顿</a:t>
                      </a: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7371"/>
                    </a:solidFill>
                  </a:tcPr>
                </a:tc>
                <a:tc>
                  <a:txBody>
                    <a:bodyPr/>
                    <a:lstStyle/>
                    <a:p>
                      <a:pPr algn="just">
                        <a:spcAft>
                          <a:spcPts val="0"/>
                        </a:spcAft>
                      </a:pPr>
                      <a:r>
                        <a:rPr lang="en-US" sz="1000" kern="100">
                          <a:latin typeface="Calibri"/>
                          <a:ea typeface="宋体"/>
                          <a:cs typeface="Times New Roman"/>
                        </a:rPr>
                        <a:t>Santa Fe Trail Grain Terminal</a:t>
                      </a:r>
                      <a:endParaRPr lang="zh-CN" sz="1000" kern="10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7371"/>
                    </a:solidFill>
                  </a:tcPr>
                </a:tc>
                <a:tc>
                  <a:txBody>
                    <a:bodyPr/>
                    <a:lstStyle/>
                    <a:p>
                      <a:pPr algn="just">
                        <a:spcAft>
                          <a:spcPts val="0"/>
                        </a:spcAft>
                      </a:pPr>
                      <a:r>
                        <a:rPr lang="en-US" sz="1000" kern="100">
                          <a:latin typeface="Calibri"/>
                          <a:ea typeface="宋体"/>
                          <a:cs typeface="Times New Roman"/>
                        </a:rPr>
                        <a:t>1,987,000</a:t>
                      </a:r>
                      <a:endParaRPr lang="zh-CN" sz="1000" kern="10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7371"/>
                    </a:solidFill>
                  </a:tcPr>
                </a:tc>
              </a:tr>
              <a:tr h="207758">
                <a:tc>
                  <a:txBody>
                    <a:bodyPr/>
                    <a:lstStyle/>
                    <a:p>
                      <a:pPr algn="just">
                        <a:spcAft>
                          <a:spcPts val="0"/>
                        </a:spcAft>
                      </a:pPr>
                      <a:r>
                        <a:rPr lang="zh-CN" sz="1000" kern="100">
                          <a:latin typeface="Calibri"/>
                          <a:ea typeface="宋体"/>
                          <a:cs typeface="Times New Roman"/>
                        </a:rPr>
                        <a:t>普莱恩斯</a:t>
                      </a: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000" kern="100">
                          <a:latin typeface="Calibri"/>
                          <a:ea typeface="宋体"/>
                          <a:cs typeface="Times New Roman"/>
                        </a:rPr>
                        <a:t>Plains Equity Exchange * Co-op</a:t>
                      </a:r>
                      <a:endParaRPr lang="zh-CN" sz="1000" kern="10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000" kern="100">
                          <a:latin typeface="Calibri"/>
                          <a:ea typeface="宋体"/>
                          <a:cs typeface="Times New Roman"/>
                        </a:rPr>
                        <a:t>9,122,000</a:t>
                      </a:r>
                      <a:endParaRPr lang="zh-CN" sz="1000" kern="10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7758">
                <a:tc>
                  <a:txBody>
                    <a:bodyPr/>
                    <a:lstStyle/>
                    <a:p>
                      <a:pPr algn="just">
                        <a:spcAft>
                          <a:spcPts val="0"/>
                        </a:spcAft>
                      </a:pPr>
                      <a:r>
                        <a:rPr lang="zh-CN" sz="1000" kern="100">
                          <a:latin typeface="Calibri"/>
                          <a:ea typeface="宋体"/>
                          <a:cs typeface="Times New Roman"/>
                        </a:rPr>
                        <a:t>沙仑斯普林斯</a:t>
                      </a: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7371"/>
                    </a:solidFill>
                  </a:tcPr>
                </a:tc>
                <a:tc>
                  <a:txBody>
                    <a:bodyPr/>
                    <a:lstStyle/>
                    <a:p>
                      <a:pPr algn="just">
                        <a:spcAft>
                          <a:spcPts val="0"/>
                        </a:spcAft>
                      </a:pPr>
                      <a:r>
                        <a:rPr lang="en-US" sz="1000" kern="100">
                          <a:latin typeface="Calibri"/>
                          <a:ea typeface="宋体"/>
                          <a:cs typeface="Times New Roman"/>
                        </a:rPr>
                        <a:t>CHS</a:t>
                      </a:r>
                      <a:endParaRPr lang="zh-CN" sz="1000" kern="10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7371"/>
                    </a:solidFill>
                  </a:tcPr>
                </a:tc>
                <a:tc>
                  <a:txBody>
                    <a:bodyPr/>
                    <a:lstStyle/>
                    <a:p>
                      <a:pPr algn="just">
                        <a:spcAft>
                          <a:spcPts val="0"/>
                        </a:spcAft>
                      </a:pPr>
                      <a:r>
                        <a:rPr lang="en-US" sz="1000" kern="100">
                          <a:latin typeface="Calibri"/>
                          <a:ea typeface="宋体"/>
                          <a:cs typeface="Times New Roman"/>
                        </a:rPr>
                        <a:t>10,372,000</a:t>
                      </a:r>
                      <a:endParaRPr lang="zh-CN" sz="1000" kern="10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7371"/>
                    </a:solidFill>
                  </a:tcPr>
                </a:tc>
              </a:tr>
              <a:tr h="207758">
                <a:tc>
                  <a:txBody>
                    <a:bodyPr/>
                    <a:lstStyle/>
                    <a:p>
                      <a:pPr algn="just">
                        <a:spcAft>
                          <a:spcPts val="0"/>
                        </a:spcAft>
                      </a:pPr>
                      <a:r>
                        <a:rPr lang="zh-CN" sz="1000" kern="100">
                          <a:latin typeface="Calibri"/>
                          <a:ea typeface="宋体"/>
                          <a:cs typeface="Times New Roman"/>
                        </a:rPr>
                        <a:t>莱特</a:t>
                      </a: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000" kern="100">
                          <a:latin typeface="Calibri"/>
                          <a:ea typeface="宋体"/>
                          <a:cs typeface="Times New Roman"/>
                        </a:rPr>
                        <a:t>Right Co-op Association</a:t>
                      </a:r>
                      <a:endParaRPr lang="zh-CN" sz="1000" kern="10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1000" kern="100" dirty="0">
                          <a:latin typeface="Calibri"/>
                          <a:ea typeface="宋体"/>
                          <a:cs typeface="Times New Roman"/>
                        </a:rPr>
                        <a:t>6,127,000</a:t>
                      </a:r>
                      <a:endParaRPr lang="zh-CN" sz="1000" kern="100" dirty="0">
                        <a:latin typeface="Calibri"/>
                        <a:ea typeface="宋体"/>
                        <a:cs typeface="Times New Roman"/>
                      </a:endParaRPr>
                    </a:p>
                  </a:txBody>
                  <a:tcPr marL="67311" marR="673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52084" y="127517"/>
            <a:ext cx="6438589" cy="731521"/>
          </a:xfrm>
        </p:spPr>
        <p:txBody>
          <a:bodyPr>
            <a:normAutofit fontScale="90000"/>
          </a:bodyPr>
          <a:lstStyle/>
          <a:p>
            <a:r>
              <a:rPr lang="en-US" sz="3800" dirty="0" smtClean="0"/>
              <a:t>Sorghum’s Future </a:t>
            </a:r>
            <a:r>
              <a:rPr lang="en-US" altLang="zh-CN" sz="3800" dirty="0" smtClean="0"/>
              <a:t>— </a:t>
            </a:r>
            <a:r>
              <a:rPr lang="zh-CN" altLang="en-US" sz="3800" dirty="0" smtClean="0"/>
              <a:t>高粱的未来</a:t>
            </a:r>
            <a:endParaRPr lang="en-US" sz="3800" dirty="0"/>
          </a:p>
        </p:txBody>
      </p:sp>
      <p:sp>
        <p:nvSpPr>
          <p:cNvPr id="5" name="Text Placeholder 4"/>
          <p:cNvSpPr>
            <a:spLocks noGrp="1"/>
          </p:cNvSpPr>
          <p:nvPr>
            <p:ph type="body" sz="half" idx="2"/>
          </p:nvPr>
        </p:nvSpPr>
        <p:spPr>
          <a:xfrm>
            <a:off x="336377" y="896484"/>
            <a:ext cx="8669399" cy="5142543"/>
          </a:xfrm>
        </p:spPr>
        <p:txBody>
          <a:bodyPr>
            <a:noAutofit/>
          </a:bodyPr>
          <a:lstStyle/>
          <a:p>
            <a:r>
              <a:rPr lang="en-US" sz="2400" dirty="0" smtClean="0">
                <a:latin typeface="+mn-lt"/>
              </a:rPr>
              <a:t>USCP is currently working on: </a:t>
            </a:r>
            <a:r>
              <a:rPr lang="en-US" altLang="zh-CN" sz="2400" dirty="0" smtClean="0">
                <a:latin typeface="+mn-lt"/>
              </a:rPr>
              <a:t> </a:t>
            </a:r>
            <a:r>
              <a:rPr lang="zh-CN" altLang="en-US" sz="2400" dirty="0" smtClean="0">
                <a:latin typeface="+mn-lt"/>
              </a:rPr>
              <a:t>美国高粱基金会现在的工作：</a:t>
            </a:r>
            <a:endParaRPr lang="en-US" sz="2400" dirty="0" smtClean="0">
              <a:latin typeface="+mn-lt"/>
            </a:endParaRPr>
          </a:p>
          <a:p>
            <a:pPr lvl="2">
              <a:buFont typeface="Arial" pitchFamily="34" charset="0"/>
              <a:buChar char="•"/>
            </a:pPr>
            <a:r>
              <a:rPr lang="en-US" sz="2400" dirty="0" smtClean="0">
                <a:latin typeface="+mn-lt"/>
              </a:rPr>
              <a:t>	New lines with</a:t>
            </a:r>
            <a:r>
              <a:rPr lang="en-US" altLang="zh-CN" sz="2400" dirty="0" smtClean="0">
                <a:latin typeface="+mn-lt"/>
              </a:rPr>
              <a:t> </a:t>
            </a:r>
            <a:r>
              <a:rPr lang="zh-CN" altLang="en-US" sz="2400" dirty="0" smtClean="0">
                <a:latin typeface="+mn-lt"/>
              </a:rPr>
              <a:t>新品种</a:t>
            </a:r>
            <a:endParaRPr lang="en-US" sz="2400" dirty="0" smtClean="0">
              <a:latin typeface="+mn-lt"/>
            </a:endParaRPr>
          </a:p>
          <a:p>
            <a:pPr lvl="3">
              <a:buFont typeface="Arial" pitchFamily="34" charset="0"/>
              <a:buChar char="•"/>
            </a:pPr>
            <a:r>
              <a:rPr lang="en-US" sz="2400" dirty="0" smtClean="0">
                <a:latin typeface="+mn-lt"/>
              </a:rPr>
              <a:t> 	Higher protein – 20% </a:t>
            </a:r>
            <a:r>
              <a:rPr lang="en-US" altLang="zh-CN" sz="2400" dirty="0" smtClean="0">
                <a:latin typeface="+mn-lt"/>
              </a:rPr>
              <a:t> </a:t>
            </a:r>
            <a:r>
              <a:rPr lang="zh-CN" altLang="en-US" sz="2400" dirty="0" smtClean="0">
                <a:latin typeface="+mn-lt"/>
              </a:rPr>
              <a:t>高蛋白 </a:t>
            </a:r>
            <a:r>
              <a:rPr lang="en-US" altLang="zh-CN" sz="2400" dirty="0" smtClean="0">
                <a:latin typeface="+mn-lt"/>
              </a:rPr>
              <a:t>- 20%</a:t>
            </a:r>
            <a:endParaRPr lang="en-US" sz="2400" dirty="0" smtClean="0">
              <a:latin typeface="+mn-lt"/>
            </a:endParaRPr>
          </a:p>
          <a:p>
            <a:pPr lvl="3">
              <a:buFont typeface="Arial" pitchFamily="34" charset="0"/>
              <a:buChar char="•"/>
            </a:pPr>
            <a:r>
              <a:rPr lang="en-US" sz="2400" dirty="0" smtClean="0">
                <a:latin typeface="+mn-lt"/>
              </a:rPr>
              <a:t> 	Higher amino acid levels </a:t>
            </a:r>
            <a:r>
              <a:rPr lang="en-US" altLang="zh-CN" sz="2400" dirty="0" smtClean="0">
                <a:latin typeface="+mn-lt"/>
              </a:rPr>
              <a:t> </a:t>
            </a:r>
            <a:r>
              <a:rPr lang="zh-CN" altLang="en-US" sz="2400" dirty="0" smtClean="0">
                <a:latin typeface="+mn-lt"/>
              </a:rPr>
              <a:t>高氨基酸含量</a:t>
            </a:r>
            <a:endParaRPr lang="en-US" sz="2400" dirty="0" smtClean="0">
              <a:latin typeface="+mn-lt"/>
            </a:endParaRPr>
          </a:p>
          <a:p>
            <a:pPr lvl="3">
              <a:buFont typeface="Arial" pitchFamily="34" charset="0"/>
              <a:buChar char="•"/>
            </a:pPr>
            <a:r>
              <a:rPr lang="en-US" sz="2400" dirty="0" smtClean="0">
                <a:latin typeface="+mn-lt"/>
              </a:rPr>
              <a:t> 	Higher fat content – 5% </a:t>
            </a:r>
            <a:r>
              <a:rPr lang="en-US" altLang="zh-CN" sz="2400" dirty="0" smtClean="0">
                <a:latin typeface="+mn-lt"/>
              </a:rPr>
              <a:t> </a:t>
            </a:r>
            <a:r>
              <a:rPr lang="zh-CN" altLang="en-US" sz="2400" dirty="0" smtClean="0">
                <a:latin typeface="+mn-lt"/>
              </a:rPr>
              <a:t>高脂肪</a:t>
            </a:r>
            <a:r>
              <a:rPr lang="en-US" altLang="zh-CN" sz="2400" dirty="0" smtClean="0">
                <a:latin typeface="+mn-lt"/>
              </a:rPr>
              <a:t>- 5%</a:t>
            </a:r>
            <a:endParaRPr lang="en-US" sz="2400" dirty="0" smtClean="0">
              <a:latin typeface="+mn-lt"/>
            </a:endParaRPr>
          </a:p>
          <a:p>
            <a:pPr lvl="3">
              <a:buFont typeface="Arial" pitchFamily="34" charset="0"/>
              <a:buChar char="•"/>
            </a:pPr>
            <a:r>
              <a:rPr lang="en-US" sz="2400" dirty="0" smtClean="0">
                <a:latin typeface="+mn-lt"/>
              </a:rPr>
              <a:t> 	Other important traits </a:t>
            </a:r>
            <a:r>
              <a:rPr lang="en-US" altLang="zh-CN" sz="2400" dirty="0" smtClean="0">
                <a:latin typeface="+mn-lt"/>
              </a:rPr>
              <a:t> </a:t>
            </a:r>
            <a:r>
              <a:rPr lang="zh-CN" altLang="en-US" sz="2400" dirty="0" smtClean="0">
                <a:latin typeface="+mn-lt"/>
              </a:rPr>
              <a:t>其它重要品性</a:t>
            </a:r>
            <a:r>
              <a:rPr lang="en-US" altLang="zh-CN" sz="2400" dirty="0" smtClean="0">
                <a:latin typeface="+mn-lt"/>
              </a:rPr>
              <a:t> </a:t>
            </a:r>
            <a:endParaRPr lang="en-US" sz="2400" dirty="0" smtClean="0">
              <a:latin typeface="+mn-lt"/>
            </a:endParaRPr>
          </a:p>
          <a:p>
            <a:pPr lvl="2">
              <a:buFont typeface="Arial" pitchFamily="34" charset="0"/>
              <a:buChar char="•"/>
            </a:pPr>
            <a:r>
              <a:rPr lang="en-US" sz="2400" dirty="0" smtClean="0">
                <a:latin typeface="+mn-lt"/>
              </a:rPr>
              <a:t>	Continued studies on livestock, </a:t>
            </a:r>
            <a:r>
              <a:rPr lang="en-US" altLang="zh-CN" sz="2400" dirty="0" smtClean="0">
                <a:latin typeface="+mn-lt"/>
              </a:rPr>
              <a:t> </a:t>
            </a:r>
            <a:r>
              <a:rPr lang="zh-CN" altLang="en-US" sz="2400" dirty="0" smtClean="0">
                <a:latin typeface="+mn-lt"/>
              </a:rPr>
              <a:t>继续畜牧方面的研究</a:t>
            </a:r>
            <a:endParaRPr lang="en-US" sz="2400" dirty="0" smtClean="0">
              <a:latin typeface="+mn-lt"/>
            </a:endParaRPr>
          </a:p>
          <a:p>
            <a:pPr lvl="3">
              <a:buFont typeface="Arial" pitchFamily="34" charset="0"/>
              <a:buChar char="•"/>
            </a:pPr>
            <a:r>
              <a:rPr lang="en-US" sz="2400" dirty="0" smtClean="0">
                <a:latin typeface="+mn-lt"/>
              </a:rPr>
              <a:t> 	Meat quality affects </a:t>
            </a:r>
            <a:r>
              <a:rPr lang="en-US" altLang="zh-CN" sz="2400" dirty="0" smtClean="0">
                <a:latin typeface="+mn-lt"/>
              </a:rPr>
              <a:t> </a:t>
            </a:r>
            <a:r>
              <a:rPr lang="zh-CN" altLang="en-US" sz="2400" dirty="0" smtClean="0">
                <a:latin typeface="+mn-lt"/>
              </a:rPr>
              <a:t>对肉品质的影响</a:t>
            </a:r>
            <a:endParaRPr lang="en-US" sz="2400" dirty="0" smtClean="0">
              <a:latin typeface="+mn-lt"/>
            </a:endParaRPr>
          </a:p>
          <a:p>
            <a:pPr lvl="3">
              <a:buFont typeface="Arial" pitchFamily="34" charset="0"/>
              <a:buChar char="•"/>
            </a:pPr>
            <a:r>
              <a:rPr lang="en-US" sz="2400" dirty="0" smtClean="0">
                <a:latin typeface="+mn-lt"/>
              </a:rPr>
              <a:t> 	Milling techniques for improved performance</a:t>
            </a:r>
            <a:br>
              <a:rPr lang="en-US" sz="2400" dirty="0" smtClean="0">
                <a:latin typeface="+mn-lt"/>
              </a:rPr>
            </a:br>
            <a:r>
              <a:rPr lang="en-US" sz="2400" dirty="0" smtClean="0">
                <a:latin typeface="+mn-lt"/>
              </a:rPr>
              <a:t>	</a:t>
            </a:r>
            <a:r>
              <a:rPr lang="zh-CN" altLang="en-US" sz="2400" dirty="0" smtClean="0">
                <a:latin typeface="+mn-lt"/>
              </a:rPr>
              <a:t>改进</a:t>
            </a:r>
            <a:r>
              <a:rPr lang="zh-CN" altLang="en-US" sz="2400" dirty="0">
                <a:latin typeface="+mn-lt"/>
              </a:rPr>
              <a:t>粉碎</a:t>
            </a:r>
            <a:r>
              <a:rPr lang="zh-CN" altLang="en-US" sz="2400" dirty="0" smtClean="0">
                <a:latin typeface="+mn-lt"/>
              </a:rPr>
              <a:t>技术以提高其表现</a:t>
            </a:r>
            <a:endParaRPr lang="en-US" sz="2400" dirty="0" smtClean="0">
              <a:latin typeface="+mn-lt"/>
            </a:endParaRPr>
          </a:p>
          <a:p>
            <a:pPr lvl="2">
              <a:buFont typeface="Arial" pitchFamily="34" charset="0"/>
              <a:buChar char="•"/>
            </a:pPr>
            <a:r>
              <a:rPr lang="en-US" sz="2400" dirty="0" smtClean="0">
                <a:latin typeface="+mn-lt"/>
              </a:rPr>
              <a:t>	New product development  </a:t>
            </a:r>
            <a:r>
              <a:rPr lang="zh-CN" altLang="en-US" sz="2400" dirty="0" smtClean="0">
                <a:latin typeface="+mn-lt"/>
              </a:rPr>
              <a:t>新产品开发</a:t>
            </a:r>
            <a:endParaRPr lang="en-US" sz="2400" dirty="0" smtClean="0">
              <a:latin typeface="+mn-l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p:cNvSpPr txBox="1">
            <a:spLocks/>
          </p:cNvSpPr>
          <p:nvPr/>
        </p:nvSpPr>
        <p:spPr>
          <a:xfrm>
            <a:off x="576943" y="931536"/>
            <a:ext cx="7968343" cy="5055598"/>
          </a:xfrm>
          <a:prstGeom prst="rect">
            <a:avLst/>
          </a:prstGeom>
        </p:spPr>
        <p:txBody>
          <a:bodyPr vert="horz" lIns="91440" tIns="45720" rIns="91440" bIns="45720" rtlCol="0">
            <a:noAutofit/>
          </a:bodyPr>
          <a:lstStyle/>
          <a:p>
            <a:pPr marL="0" marR="0" lvl="0" indent="0" algn="l" defTabSz="457200" rtl="0" eaLnBrk="1" fontAlgn="auto" latinLnBrk="0" hangingPunct="1">
              <a:lnSpc>
                <a:spcPct val="100000"/>
              </a:lnSpc>
              <a:spcBef>
                <a:spcPct val="20000"/>
              </a:spcBef>
              <a:spcAft>
                <a:spcPts val="0"/>
              </a:spcAft>
              <a:buClrTx/>
              <a:buSzTx/>
              <a:tabLst/>
              <a:defRPr/>
            </a:pPr>
            <a:endParaRPr kumimoji="0" lang="en-US" sz="2000" i="0" u="none" strike="noStrike" kern="1200" cap="none" spc="0" normalizeH="0" baseline="0" noProof="0" dirty="0" smtClean="0">
              <a:ln>
                <a:noFill/>
              </a:ln>
              <a:solidFill>
                <a:schemeClr val="tx1"/>
              </a:solidFill>
              <a:effectLst/>
              <a:uLnTx/>
              <a:uFillTx/>
              <a:latin typeface="+mn-lt"/>
              <a:ea typeface="+mn-ea"/>
              <a:cs typeface="Helvetica"/>
            </a:endParaRPr>
          </a:p>
        </p:txBody>
      </p:sp>
      <p:sp>
        <p:nvSpPr>
          <p:cNvPr id="4" name="Title 3"/>
          <p:cNvSpPr>
            <a:spLocks noGrp="1"/>
          </p:cNvSpPr>
          <p:nvPr>
            <p:ph type="title"/>
          </p:nvPr>
        </p:nvSpPr>
        <p:spPr>
          <a:xfrm>
            <a:off x="2062716" y="118817"/>
            <a:ext cx="7081283" cy="731521"/>
          </a:xfrm>
        </p:spPr>
        <p:txBody>
          <a:bodyPr>
            <a:noAutofit/>
          </a:bodyPr>
          <a:lstStyle/>
          <a:p>
            <a:pPr lvl="0"/>
            <a:r>
              <a:rPr lang="en-US" sz="3800" dirty="0" smtClean="0">
                <a:cs typeface="Helvetica"/>
              </a:rPr>
              <a:t>Sorghum’s Future </a:t>
            </a:r>
            <a:r>
              <a:rPr lang="en-US" altLang="zh-CN" sz="3800" dirty="0" smtClean="0">
                <a:cs typeface="Helvetica"/>
              </a:rPr>
              <a:t>—</a:t>
            </a:r>
            <a:r>
              <a:rPr lang="zh-CN" altLang="en-US" sz="3800" dirty="0" smtClean="0">
                <a:cs typeface="Helvetica"/>
              </a:rPr>
              <a:t>高粱的未来</a:t>
            </a:r>
            <a:endParaRPr lang="en-US" sz="3800" dirty="0"/>
          </a:p>
        </p:txBody>
      </p:sp>
      <p:sp>
        <p:nvSpPr>
          <p:cNvPr id="6" name="Text Placeholder 5"/>
          <p:cNvSpPr>
            <a:spLocks noGrp="1"/>
          </p:cNvSpPr>
          <p:nvPr>
            <p:ph type="body" sz="half" idx="2"/>
          </p:nvPr>
        </p:nvSpPr>
        <p:spPr>
          <a:xfrm>
            <a:off x="342900" y="931536"/>
            <a:ext cx="8629650" cy="5268542"/>
          </a:xfrm>
        </p:spPr>
        <p:txBody>
          <a:bodyPr>
            <a:noAutofit/>
          </a:bodyPr>
          <a:lstStyle/>
          <a:p>
            <a:pPr>
              <a:defRPr/>
            </a:pPr>
            <a:r>
              <a:rPr lang="en-US" sz="2000" dirty="0" smtClean="0">
                <a:latin typeface="+mn-lt"/>
              </a:rPr>
              <a:t>Planting increases expected:  </a:t>
            </a:r>
            <a:r>
              <a:rPr lang="zh-CN" altLang="en-US" sz="2000" dirty="0" smtClean="0">
                <a:latin typeface="+mn-lt"/>
              </a:rPr>
              <a:t>预期种植增加：</a:t>
            </a:r>
            <a:endParaRPr lang="en-US" sz="2000" dirty="0" smtClean="0">
              <a:latin typeface="+mn-lt"/>
            </a:endParaRPr>
          </a:p>
          <a:p>
            <a:pPr lvl="1">
              <a:buFont typeface="Arial" pitchFamily="34" charset="0"/>
              <a:buChar char="•"/>
              <a:defRPr/>
            </a:pPr>
            <a:r>
              <a:rPr lang="en-US" sz="2000" dirty="0" smtClean="0">
                <a:latin typeface="+mn-lt"/>
              </a:rPr>
              <a:t>	Continued Market Development </a:t>
            </a:r>
            <a:r>
              <a:rPr lang="en-US" altLang="zh-CN" sz="2000" dirty="0" smtClean="0">
                <a:latin typeface="+mn-lt"/>
              </a:rPr>
              <a:t> </a:t>
            </a:r>
            <a:r>
              <a:rPr lang="zh-CN" altLang="en-US" sz="2000" dirty="0" smtClean="0">
                <a:latin typeface="+mn-lt"/>
              </a:rPr>
              <a:t>继续开发市场</a:t>
            </a:r>
            <a:endParaRPr lang="en-US" sz="2000" dirty="0" smtClean="0">
              <a:latin typeface="+mn-lt"/>
            </a:endParaRPr>
          </a:p>
          <a:p>
            <a:pPr lvl="1">
              <a:buFont typeface="Arial" pitchFamily="34" charset="0"/>
              <a:buChar char="•"/>
              <a:defRPr/>
            </a:pPr>
            <a:r>
              <a:rPr lang="en-US" sz="2000" dirty="0" smtClean="0">
                <a:latin typeface="+mn-lt"/>
              </a:rPr>
              <a:t>  	Continued improvements in production  </a:t>
            </a:r>
            <a:r>
              <a:rPr lang="zh-CN" altLang="en-US" sz="2000" dirty="0" smtClean="0">
                <a:latin typeface="+mn-lt"/>
              </a:rPr>
              <a:t>继续提高产量</a:t>
            </a:r>
            <a:endParaRPr lang="en-US" sz="2000" dirty="0" smtClean="0">
              <a:latin typeface="+mn-lt"/>
            </a:endParaRPr>
          </a:p>
          <a:p>
            <a:pPr lvl="1">
              <a:buFont typeface="Arial" pitchFamily="34" charset="0"/>
              <a:buChar char="•"/>
              <a:defRPr/>
            </a:pPr>
            <a:r>
              <a:rPr lang="en-US" sz="2000" dirty="0" smtClean="0">
                <a:latin typeface="+mn-lt"/>
              </a:rPr>
              <a:t>  	DROUGHT-POPULATION-LAND USE  </a:t>
            </a:r>
            <a:r>
              <a:rPr lang="zh-CN" altLang="en-US" sz="2000" dirty="0" smtClean="0">
                <a:latin typeface="+mn-lt"/>
              </a:rPr>
              <a:t>干旱， 人口，土地使用</a:t>
            </a:r>
            <a:endParaRPr lang="en-US" sz="2000" dirty="0" smtClean="0">
              <a:latin typeface="+mn-lt"/>
            </a:endParaRPr>
          </a:p>
          <a:p>
            <a:pPr lvl="1">
              <a:buFont typeface="Arial" pitchFamily="34" charset="0"/>
              <a:buChar char="•"/>
              <a:defRPr/>
            </a:pPr>
            <a:r>
              <a:rPr lang="en-US" sz="2000" dirty="0" smtClean="0">
                <a:latin typeface="+mn-lt"/>
              </a:rPr>
              <a:t>  	Water legislation and the diminishing level of aquifers</a:t>
            </a:r>
            <a:br>
              <a:rPr lang="en-US" sz="2000" dirty="0" smtClean="0">
                <a:latin typeface="+mn-lt"/>
              </a:rPr>
            </a:br>
            <a:r>
              <a:rPr lang="en-US" sz="2000" dirty="0" smtClean="0">
                <a:latin typeface="+mn-lt"/>
              </a:rPr>
              <a:t>   	</a:t>
            </a:r>
            <a:r>
              <a:rPr lang="zh-CN" altLang="en-US" sz="2000" dirty="0" smtClean="0">
                <a:latin typeface="+mn-lt"/>
              </a:rPr>
              <a:t>水法案和蓄水层的缩减</a:t>
            </a:r>
            <a:endParaRPr lang="en-US" sz="2000" dirty="0" smtClean="0">
              <a:latin typeface="+mn-lt"/>
            </a:endParaRPr>
          </a:p>
          <a:p>
            <a:pPr lvl="1">
              <a:buFont typeface="Arial" pitchFamily="34" charset="0"/>
              <a:buChar char="•"/>
              <a:defRPr/>
            </a:pPr>
            <a:r>
              <a:rPr lang="en-US" sz="2000" dirty="0" smtClean="0">
                <a:latin typeface="+mn-lt"/>
              </a:rPr>
              <a:t>  	Competitiveness of sorghum today </a:t>
            </a:r>
            <a:r>
              <a:rPr lang="en-US" altLang="zh-CN" sz="2000" dirty="0" smtClean="0">
                <a:latin typeface="+mn-lt"/>
              </a:rPr>
              <a:t> </a:t>
            </a:r>
            <a:r>
              <a:rPr lang="zh-CN" altLang="en-US" sz="2000" dirty="0" smtClean="0">
                <a:latin typeface="+mn-lt"/>
              </a:rPr>
              <a:t>高粱目前具有竞争力</a:t>
            </a:r>
            <a:endParaRPr lang="en-US" sz="2000" dirty="0" smtClean="0">
              <a:latin typeface="+mn-lt"/>
            </a:endParaRPr>
          </a:p>
          <a:p>
            <a:pPr lvl="1">
              <a:buFont typeface="Arial" pitchFamily="34" charset="0"/>
              <a:buChar char="•"/>
              <a:defRPr/>
            </a:pPr>
            <a:r>
              <a:rPr lang="en-US" sz="2000" dirty="0" smtClean="0">
                <a:latin typeface="+mn-lt"/>
              </a:rPr>
              <a:t>  	Need for grain, price driven economics </a:t>
            </a:r>
            <a:br>
              <a:rPr lang="en-US" sz="2000" dirty="0" smtClean="0">
                <a:latin typeface="+mn-lt"/>
              </a:rPr>
            </a:br>
            <a:r>
              <a:rPr lang="en-US" sz="2000" dirty="0" smtClean="0">
                <a:latin typeface="+mn-lt"/>
              </a:rPr>
              <a:t>   	</a:t>
            </a:r>
            <a:r>
              <a:rPr lang="zh-CN" altLang="en-US" sz="2000" dirty="0" smtClean="0">
                <a:latin typeface="+mn-lt"/>
              </a:rPr>
              <a:t>谷物需求，价格驱动的经济</a:t>
            </a:r>
            <a:endParaRPr lang="en-US" sz="2000" dirty="0" smtClean="0">
              <a:latin typeface="+mn-lt"/>
            </a:endParaRPr>
          </a:p>
          <a:p>
            <a:pPr lvl="1">
              <a:buFont typeface="Arial" pitchFamily="34" charset="0"/>
              <a:buChar char="•"/>
              <a:defRPr/>
            </a:pPr>
            <a:r>
              <a:rPr lang="en-US" sz="2000" dirty="0" smtClean="0">
                <a:latin typeface="+mn-lt"/>
              </a:rPr>
              <a:t>  	Demand for coarse grains, population, livestock, wealth</a:t>
            </a:r>
            <a:br>
              <a:rPr lang="en-US" sz="2000" dirty="0" smtClean="0">
                <a:latin typeface="+mn-lt"/>
              </a:rPr>
            </a:br>
            <a:r>
              <a:rPr lang="en-US" sz="2000" dirty="0" smtClean="0">
                <a:latin typeface="+mn-lt"/>
              </a:rPr>
              <a:t>   	</a:t>
            </a:r>
            <a:r>
              <a:rPr lang="zh-CN" altLang="en-US" sz="2000" dirty="0" smtClean="0">
                <a:latin typeface="+mn-lt"/>
              </a:rPr>
              <a:t>对粗粮的需求，人口，畜牧，财富</a:t>
            </a:r>
            <a:endParaRPr lang="en-US" sz="2000" dirty="0" smtClean="0">
              <a:latin typeface="+mn-lt"/>
            </a:endParaRPr>
          </a:p>
          <a:p>
            <a:pPr lvl="1">
              <a:buFont typeface="Arial" pitchFamily="34" charset="0"/>
              <a:buChar char="•"/>
              <a:defRPr/>
            </a:pPr>
            <a:r>
              <a:rPr lang="en-US" sz="2000" dirty="0" smtClean="0">
                <a:latin typeface="+mn-lt"/>
              </a:rPr>
              <a:t> 	Cotton price </a:t>
            </a:r>
            <a:r>
              <a:rPr lang="en-US" altLang="zh-CN" sz="2000" dirty="0" smtClean="0">
                <a:latin typeface="+mn-lt"/>
              </a:rPr>
              <a:t> </a:t>
            </a:r>
            <a:r>
              <a:rPr lang="zh-CN" altLang="en-US" sz="2000" dirty="0" smtClean="0">
                <a:latin typeface="+mn-lt"/>
              </a:rPr>
              <a:t>棉花价格</a:t>
            </a:r>
            <a:endParaRPr lang="en-US" sz="2000" dirty="0" smtClean="0">
              <a:latin typeface="+mn-lt"/>
            </a:endParaRPr>
          </a:p>
          <a:p>
            <a:pPr lvl="1">
              <a:buFont typeface="Arial" pitchFamily="34" charset="0"/>
              <a:buChar char="•"/>
              <a:defRPr/>
            </a:pPr>
            <a:r>
              <a:rPr lang="en-US" sz="2000" dirty="0" smtClean="0">
                <a:latin typeface="+mn-lt"/>
              </a:rPr>
              <a:t>  	Ethanol use and current status as an advanced bio-fuel feedstock</a:t>
            </a:r>
            <a:br>
              <a:rPr lang="en-US" sz="2000" dirty="0" smtClean="0">
                <a:latin typeface="+mn-lt"/>
              </a:rPr>
            </a:br>
            <a:r>
              <a:rPr lang="en-US" sz="2000" dirty="0" smtClean="0">
                <a:latin typeface="+mn-lt"/>
              </a:rPr>
              <a:t>      	</a:t>
            </a:r>
            <a:r>
              <a:rPr lang="zh-CN" altLang="en-US" sz="2000" dirty="0" smtClean="0">
                <a:latin typeface="+mn-lt"/>
              </a:rPr>
              <a:t>燃料乙醇用途，目前被认证为先进生物燃料的生产原料</a:t>
            </a:r>
            <a:endParaRPr lang="en-US" sz="2000" dirty="0" smtClean="0">
              <a:latin typeface="+mn-lt"/>
            </a:endParaRPr>
          </a:p>
          <a:p>
            <a:endParaRPr lang="en-US" sz="2000" dirty="0">
              <a:latin typeface="+mn-l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9525" y="1286189"/>
          <a:ext cx="9134475" cy="47625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3"/>
          <p:cNvSpPr>
            <a:spLocks noGrp="1"/>
          </p:cNvSpPr>
          <p:nvPr>
            <p:ph type="title"/>
          </p:nvPr>
        </p:nvSpPr>
        <p:spPr>
          <a:xfrm>
            <a:off x="2019720" y="509830"/>
            <a:ext cx="6903216" cy="967753"/>
          </a:xfrm>
        </p:spPr>
        <p:txBody>
          <a:bodyPr>
            <a:noAutofit/>
          </a:bodyPr>
          <a:lstStyle/>
          <a:p>
            <a:r>
              <a:rPr lang="en-US" sz="3200" dirty="0" smtClean="0"/>
              <a:t>Historical Producer Pricing – </a:t>
            </a:r>
            <a:br>
              <a:rPr lang="en-US" sz="3200" dirty="0" smtClean="0"/>
            </a:br>
            <a:r>
              <a:rPr lang="en-US" sz="3200" dirty="0" smtClean="0"/>
              <a:t>Corn/Sorghum Relationship</a:t>
            </a:r>
            <a:br>
              <a:rPr lang="en-US" sz="3200" dirty="0" smtClean="0"/>
            </a:br>
            <a:r>
              <a:rPr lang="zh-CN" altLang="en-US" sz="3200" dirty="0" smtClean="0"/>
              <a:t>生产价格走势 </a:t>
            </a:r>
            <a:r>
              <a:rPr lang="en-US" altLang="zh-CN" sz="3200" dirty="0" smtClean="0"/>
              <a:t>— </a:t>
            </a:r>
            <a:r>
              <a:rPr lang="zh-CN" altLang="en-US" sz="3200" dirty="0" smtClean="0"/>
              <a:t>玉米</a:t>
            </a:r>
            <a:r>
              <a:rPr lang="en-US" altLang="zh-CN" sz="3200" dirty="0" smtClean="0"/>
              <a:t>/</a:t>
            </a:r>
            <a:r>
              <a:rPr lang="zh-CN" altLang="en-US" sz="3200" dirty="0" smtClean="0"/>
              <a:t>高粱比价</a:t>
            </a:r>
            <a:r>
              <a:rPr lang="en-US" sz="3200" dirty="0" smtClean="0"/>
              <a:t> </a:t>
            </a:r>
            <a:endParaRPr lang="en-US" sz="32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2240784" y="385930"/>
            <a:ext cx="5861226" cy="731521"/>
          </a:xfrm>
        </p:spPr>
        <p:txBody>
          <a:bodyPr>
            <a:normAutofit fontScale="90000"/>
          </a:bodyPr>
          <a:lstStyle/>
          <a:p>
            <a:r>
              <a:rPr lang="en-US" sz="3800" dirty="0" smtClean="0"/>
              <a:t>Sorghum </a:t>
            </a:r>
            <a:r>
              <a:rPr lang="en-US" sz="3800" dirty="0" err="1" smtClean="0"/>
              <a:t>Checkoff</a:t>
            </a:r>
            <a:r>
              <a:rPr lang="en-US" sz="3800" dirty="0" smtClean="0"/>
              <a:t> Programs</a:t>
            </a:r>
            <a:br>
              <a:rPr lang="en-US" sz="3800" dirty="0" smtClean="0"/>
            </a:br>
            <a:r>
              <a:rPr lang="zh-CN" altLang="en-US" sz="3800" dirty="0" smtClean="0"/>
              <a:t>美国高粱基金会项目内容</a:t>
            </a:r>
            <a:endParaRPr lang="en-US" sz="3800" dirty="0"/>
          </a:p>
        </p:txBody>
      </p:sp>
      <p:pic>
        <p:nvPicPr>
          <p:cNvPr id="3074" name="Picture 2"/>
          <p:cNvPicPr>
            <a:picLocks noChangeAspect="1" noChangeArrowheads="1"/>
          </p:cNvPicPr>
          <p:nvPr/>
        </p:nvPicPr>
        <p:blipFill>
          <a:blip r:embed="rId3"/>
          <a:srcRect/>
          <a:stretch>
            <a:fillRect/>
          </a:stretch>
        </p:blipFill>
        <p:spPr bwMode="auto">
          <a:xfrm>
            <a:off x="-1" y="1296238"/>
            <a:ext cx="9144000" cy="2542116"/>
          </a:xfrm>
          <a:prstGeom prst="rect">
            <a:avLst/>
          </a:prstGeom>
          <a:noFill/>
          <a:ln w="9525">
            <a:noFill/>
            <a:miter lim="800000"/>
            <a:headEnd/>
            <a:tailEnd/>
          </a:ln>
        </p:spPr>
      </p:pic>
      <p:sp>
        <p:nvSpPr>
          <p:cNvPr id="4" name="TextBox 3"/>
          <p:cNvSpPr txBox="1"/>
          <p:nvPr/>
        </p:nvSpPr>
        <p:spPr>
          <a:xfrm>
            <a:off x="489097" y="3955311"/>
            <a:ext cx="2339163" cy="1508105"/>
          </a:xfrm>
          <a:prstGeom prst="rect">
            <a:avLst/>
          </a:prstGeom>
          <a:noFill/>
        </p:spPr>
        <p:txBody>
          <a:bodyPr wrap="square" rtlCol="0">
            <a:spAutoFit/>
          </a:bodyPr>
          <a:lstStyle/>
          <a:p>
            <a:r>
              <a:rPr lang="zh-CN" altLang="en-US" sz="2000" b="1" dirty="0" smtClean="0"/>
              <a:t>作物改进</a:t>
            </a:r>
            <a:endParaRPr lang="en-US" altLang="zh-CN" sz="2000" b="1" dirty="0" smtClean="0"/>
          </a:p>
          <a:p>
            <a:r>
              <a:rPr lang="zh-CN" altLang="en-US" dirty="0" smtClean="0"/>
              <a:t>作物改进项目旨在投资新的基因技术，以提高农场利润水平，增强高粱的竞争力。</a:t>
            </a:r>
            <a:endParaRPr lang="zh-CN" altLang="en-US" dirty="0"/>
          </a:p>
        </p:txBody>
      </p:sp>
      <p:sp>
        <p:nvSpPr>
          <p:cNvPr id="5" name="TextBox 4"/>
          <p:cNvSpPr txBox="1"/>
          <p:nvPr/>
        </p:nvSpPr>
        <p:spPr>
          <a:xfrm>
            <a:off x="3416605" y="3955311"/>
            <a:ext cx="2339163" cy="1785104"/>
          </a:xfrm>
          <a:prstGeom prst="rect">
            <a:avLst/>
          </a:prstGeom>
          <a:noFill/>
        </p:spPr>
        <p:txBody>
          <a:bodyPr wrap="square" rtlCol="0">
            <a:spAutoFit/>
          </a:bodyPr>
          <a:lstStyle/>
          <a:p>
            <a:r>
              <a:rPr lang="zh-CN" altLang="en-US" sz="2000" b="1" dirty="0" smtClean="0"/>
              <a:t>高值市场</a:t>
            </a:r>
            <a:endParaRPr lang="en-US" altLang="zh-CN" sz="2000" b="1" dirty="0" smtClean="0"/>
          </a:p>
          <a:p>
            <a:r>
              <a:rPr lang="zh-CN" altLang="en-US" dirty="0" smtClean="0"/>
              <a:t>高值市场项目致力于国内外新市场的开发和现有市场的拓展，提升生产者的市场推广和盈利机会。</a:t>
            </a:r>
            <a:endParaRPr lang="zh-CN" altLang="en-US" dirty="0"/>
          </a:p>
        </p:txBody>
      </p:sp>
      <p:sp>
        <p:nvSpPr>
          <p:cNvPr id="6" name="TextBox 5"/>
          <p:cNvSpPr txBox="1"/>
          <p:nvPr/>
        </p:nvSpPr>
        <p:spPr>
          <a:xfrm>
            <a:off x="6308781" y="3923412"/>
            <a:ext cx="2339163" cy="2062103"/>
          </a:xfrm>
          <a:prstGeom prst="rect">
            <a:avLst/>
          </a:prstGeom>
          <a:noFill/>
        </p:spPr>
        <p:txBody>
          <a:bodyPr wrap="square" rtlCol="0">
            <a:spAutoFit/>
          </a:bodyPr>
          <a:lstStyle/>
          <a:p>
            <a:r>
              <a:rPr lang="zh-CN" altLang="en-US" sz="2000" b="1" dirty="0" smtClean="0"/>
              <a:t>可再生能源</a:t>
            </a:r>
            <a:endParaRPr lang="en-US" altLang="zh-CN" sz="2000" b="1" dirty="0" smtClean="0"/>
          </a:p>
          <a:p>
            <a:r>
              <a:rPr lang="zh-CN" altLang="en-US" dirty="0" smtClean="0"/>
              <a:t>可再生能源项目专注于开拓和发展谷物高粱和甜高粱在乙醇工业中的应用，同时开发其在绿色化工方面的应用。</a:t>
            </a:r>
            <a:endParaRPr lang="zh-CN" alt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71831" y="-20016"/>
            <a:ext cx="6491584" cy="954107"/>
          </a:xfrm>
          <a:prstGeom prst="rect">
            <a:avLst/>
          </a:prstGeom>
          <a:noFill/>
        </p:spPr>
        <p:txBody>
          <a:bodyPr wrap="square" rtlCol="0">
            <a:spAutoFit/>
          </a:bodyPr>
          <a:lstStyle/>
          <a:p>
            <a:r>
              <a:rPr lang="en-US" sz="2800" b="1" dirty="0" smtClean="0"/>
              <a:t>Industry Basics – Logistics, Rails &amp; Ports</a:t>
            </a:r>
            <a:br>
              <a:rPr lang="en-US" sz="2800" b="1" dirty="0" smtClean="0"/>
            </a:br>
            <a:r>
              <a:rPr lang="zh-CN" altLang="en-US" sz="2800" b="1" dirty="0" smtClean="0"/>
              <a:t>产业基础 </a:t>
            </a:r>
            <a:r>
              <a:rPr lang="en-US" altLang="zh-CN" sz="2800" b="1" dirty="0" smtClean="0"/>
              <a:t>— </a:t>
            </a:r>
            <a:r>
              <a:rPr lang="zh-CN" altLang="en-US" sz="2800" b="1" dirty="0" smtClean="0"/>
              <a:t>物流、铁路和港口</a:t>
            </a:r>
            <a:endParaRPr lang="en-US" sz="2800" b="1" dirty="0"/>
          </a:p>
        </p:txBody>
      </p:sp>
      <p:pic>
        <p:nvPicPr>
          <p:cNvPr id="65538" name="Picture 2"/>
          <p:cNvPicPr>
            <a:picLocks noChangeAspect="1" noChangeArrowheads="1"/>
          </p:cNvPicPr>
          <p:nvPr/>
        </p:nvPicPr>
        <p:blipFill>
          <a:blip r:embed="rId2"/>
          <a:srcRect/>
          <a:stretch>
            <a:fillRect/>
          </a:stretch>
        </p:blipFill>
        <p:spPr bwMode="auto">
          <a:xfrm>
            <a:off x="955288" y="886772"/>
            <a:ext cx="7408127" cy="5019006"/>
          </a:xfrm>
          <a:prstGeom prst="rect">
            <a:avLst/>
          </a:prstGeom>
          <a:noFill/>
          <a:ln w="9525">
            <a:noFill/>
            <a:miter lim="800000"/>
            <a:headEnd/>
            <a:tailEnd/>
          </a:ln>
          <a:effectLst/>
        </p:spPr>
      </p:pic>
      <p:sp>
        <p:nvSpPr>
          <p:cNvPr id="7" name="5-Point Star 6"/>
          <p:cNvSpPr/>
          <p:nvPr/>
        </p:nvSpPr>
        <p:spPr>
          <a:xfrm>
            <a:off x="4415884" y="4928840"/>
            <a:ext cx="178420" cy="15611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5-Point Star 7"/>
          <p:cNvSpPr/>
          <p:nvPr/>
        </p:nvSpPr>
        <p:spPr>
          <a:xfrm>
            <a:off x="4690945" y="4690955"/>
            <a:ext cx="178420" cy="15611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5-Point Star 8"/>
          <p:cNvSpPr/>
          <p:nvPr/>
        </p:nvSpPr>
        <p:spPr>
          <a:xfrm>
            <a:off x="5337703" y="4624049"/>
            <a:ext cx="178420" cy="15611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Oval 9"/>
          <p:cNvSpPr/>
          <p:nvPr/>
        </p:nvSpPr>
        <p:spPr>
          <a:xfrm rot="5400000">
            <a:off x="4125752" y="3867625"/>
            <a:ext cx="548640" cy="1251494"/>
          </a:xfrm>
          <a:prstGeom prst="ellipse">
            <a:avLst/>
          </a:prstGeom>
          <a:noFill/>
          <a:ln>
            <a:solidFill>
              <a:srgbClr val="00B05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en-US"/>
          </a:p>
        </p:txBody>
      </p:sp>
      <p:sp>
        <p:nvSpPr>
          <p:cNvPr id="11" name="Oval 10"/>
          <p:cNvSpPr/>
          <p:nvPr/>
        </p:nvSpPr>
        <p:spPr>
          <a:xfrm rot="5400000">
            <a:off x="4055317" y="2704741"/>
            <a:ext cx="548640" cy="1079456"/>
          </a:xfrm>
          <a:prstGeom prst="ellipse">
            <a:avLst/>
          </a:prstGeom>
          <a:noFill/>
          <a:ln>
            <a:solidFill>
              <a:srgbClr val="00B05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en-US"/>
          </a:p>
        </p:txBody>
      </p:sp>
      <p:sp>
        <p:nvSpPr>
          <p:cNvPr id="12" name="TextBox 11"/>
          <p:cNvSpPr txBox="1"/>
          <p:nvPr/>
        </p:nvSpPr>
        <p:spPr>
          <a:xfrm>
            <a:off x="212649" y="4859095"/>
            <a:ext cx="797440" cy="1015663"/>
          </a:xfrm>
          <a:prstGeom prst="rect">
            <a:avLst/>
          </a:prstGeom>
          <a:noFill/>
        </p:spPr>
        <p:txBody>
          <a:bodyPr wrap="square" rtlCol="0">
            <a:spAutoFit/>
          </a:bodyPr>
          <a:lstStyle/>
          <a:p>
            <a:pPr algn="r"/>
            <a:r>
              <a:rPr lang="zh-CN" altLang="en-US" sz="1200" dirty="0" smtClean="0"/>
              <a:t>国境线</a:t>
            </a:r>
            <a:endParaRPr lang="en-US" altLang="zh-CN" sz="1200" dirty="0" smtClean="0"/>
          </a:p>
          <a:p>
            <a:pPr algn="r"/>
            <a:r>
              <a:rPr lang="zh-CN" altLang="en-US" sz="1200" dirty="0" smtClean="0"/>
              <a:t>州境线</a:t>
            </a:r>
            <a:endParaRPr lang="en-US" altLang="zh-CN" sz="1200" dirty="0" smtClean="0"/>
          </a:p>
          <a:p>
            <a:pPr algn="r"/>
            <a:r>
              <a:rPr lang="zh-CN" altLang="en-US" sz="1200" dirty="0" smtClean="0"/>
              <a:t>铁路网络</a:t>
            </a:r>
            <a:endParaRPr lang="en-US" altLang="zh-CN" sz="1200" dirty="0" smtClean="0"/>
          </a:p>
          <a:p>
            <a:pPr algn="r"/>
            <a:r>
              <a:rPr lang="zh-CN" altLang="en-US" sz="1200" dirty="0" smtClean="0"/>
              <a:t>国家首都</a:t>
            </a:r>
            <a:endParaRPr lang="en-US" altLang="zh-CN" sz="1200" dirty="0" smtClean="0"/>
          </a:p>
          <a:p>
            <a:pPr algn="r"/>
            <a:r>
              <a:rPr lang="zh-CN" altLang="en-US" sz="1200" dirty="0" smtClean="0"/>
              <a:t>州首府</a:t>
            </a:r>
            <a:endParaRPr lang="zh-CN" altLang="en-US" sz="12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igure 3-16. U.S. map indicating ton miles traveled in each state for these four categories: from the state, to the state, within and local, and through the state. Note: 1 short ton = 2,000 pound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844062"/>
            <a:ext cx="9144000" cy="516485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3"/>
          <p:cNvSpPr>
            <a:spLocks noGrp="1"/>
          </p:cNvSpPr>
          <p:nvPr>
            <p:ph type="title"/>
          </p:nvPr>
        </p:nvSpPr>
        <p:spPr>
          <a:xfrm>
            <a:off x="2723102" y="383403"/>
            <a:ext cx="5144757" cy="545723"/>
          </a:xfrm>
        </p:spPr>
        <p:txBody>
          <a:bodyPr>
            <a:noAutofit/>
          </a:bodyPr>
          <a:lstStyle/>
          <a:p>
            <a:r>
              <a:rPr lang="en-US" sz="3200" dirty="0" smtClean="0"/>
              <a:t>US Port Network System</a:t>
            </a:r>
            <a:br>
              <a:rPr lang="en-US" sz="3200" dirty="0" smtClean="0"/>
            </a:br>
            <a:r>
              <a:rPr lang="zh-CN" altLang="en-US" sz="3200" dirty="0" smtClean="0"/>
              <a:t>美国港口分布</a:t>
            </a:r>
            <a:endParaRPr lang="en-US" sz="3200" dirty="0"/>
          </a:p>
        </p:txBody>
      </p:sp>
      <p:sp>
        <p:nvSpPr>
          <p:cNvPr id="4" name="TextBox 3"/>
          <p:cNvSpPr txBox="1"/>
          <p:nvPr/>
        </p:nvSpPr>
        <p:spPr>
          <a:xfrm>
            <a:off x="1084521" y="5518303"/>
            <a:ext cx="1638581" cy="276999"/>
          </a:xfrm>
          <a:prstGeom prst="rect">
            <a:avLst/>
          </a:prstGeom>
          <a:noFill/>
        </p:spPr>
        <p:txBody>
          <a:bodyPr wrap="square" rtlCol="0">
            <a:spAutoFit/>
          </a:bodyPr>
          <a:lstStyle/>
          <a:p>
            <a:r>
              <a:rPr lang="zh-CN" altLang="en-US" sz="1200" dirty="0" smtClean="0"/>
              <a:t>注：</a:t>
            </a:r>
            <a:r>
              <a:rPr lang="en-US" altLang="zh-CN" sz="1200" dirty="0" smtClean="0"/>
              <a:t>1</a:t>
            </a:r>
            <a:r>
              <a:rPr lang="zh-CN" altLang="en-US" sz="1200" dirty="0" smtClean="0"/>
              <a:t>短吨</a:t>
            </a:r>
            <a:r>
              <a:rPr lang="en-US" altLang="zh-CN" sz="1200" dirty="0" smtClean="0"/>
              <a:t>=2,000</a:t>
            </a:r>
            <a:r>
              <a:rPr lang="zh-CN" altLang="en-US" sz="1200" dirty="0" smtClean="0"/>
              <a:t>磅</a:t>
            </a:r>
            <a:endParaRPr lang="zh-CN" altLang="en-US" sz="1200" dirty="0"/>
          </a:p>
        </p:txBody>
      </p:sp>
      <p:sp>
        <p:nvSpPr>
          <p:cNvPr id="5" name="TextBox 4"/>
          <p:cNvSpPr txBox="1"/>
          <p:nvPr/>
        </p:nvSpPr>
        <p:spPr>
          <a:xfrm>
            <a:off x="7719270" y="4338641"/>
            <a:ext cx="1000628" cy="261610"/>
          </a:xfrm>
          <a:prstGeom prst="rect">
            <a:avLst/>
          </a:prstGeom>
          <a:noFill/>
        </p:spPr>
        <p:txBody>
          <a:bodyPr wrap="square" rtlCol="0">
            <a:spAutoFit/>
          </a:bodyPr>
          <a:lstStyle/>
          <a:p>
            <a:r>
              <a:rPr lang="zh-CN" altLang="en-US" sz="1100" dirty="0" smtClean="0"/>
              <a:t>百万短吨</a:t>
            </a:r>
            <a:endParaRPr lang="zh-CN" altLang="en-US" sz="1100" dirty="0"/>
          </a:p>
        </p:txBody>
      </p:sp>
      <p:sp>
        <p:nvSpPr>
          <p:cNvPr id="6" name="TextBox 5"/>
          <p:cNvSpPr txBox="1"/>
          <p:nvPr/>
        </p:nvSpPr>
        <p:spPr>
          <a:xfrm>
            <a:off x="7792511" y="5284106"/>
            <a:ext cx="1202646" cy="261610"/>
          </a:xfrm>
          <a:prstGeom prst="rect">
            <a:avLst/>
          </a:prstGeom>
          <a:noFill/>
        </p:spPr>
        <p:txBody>
          <a:bodyPr wrap="square" rtlCol="0">
            <a:spAutoFit/>
          </a:bodyPr>
          <a:lstStyle/>
          <a:p>
            <a:r>
              <a:rPr lang="en-US" altLang="zh-CN" sz="1100" dirty="0" smtClean="0"/>
              <a:t>1</a:t>
            </a:r>
            <a:r>
              <a:rPr lang="zh-CN" altLang="en-US" sz="1100" dirty="0" smtClean="0"/>
              <a:t>短吨</a:t>
            </a:r>
            <a:r>
              <a:rPr lang="en-US" altLang="zh-CN" sz="1100" dirty="0" smtClean="0"/>
              <a:t>=2,000</a:t>
            </a:r>
            <a:r>
              <a:rPr lang="zh-CN" altLang="en-US" sz="1100" dirty="0" smtClean="0"/>
              <a:t>磅</a:t>
            </a:r>
            <a:endParaRPr lang="zh-CN" altLang="en-US" sz="1100" dirty="0"/>
          </a:p>
        </p:txBody>
      </p:sp>
      <p:sp>
        <p:nvSpPr>
          <p:cNvPr id="7" name="TextBox 6"/>
          <p:cNvSpPr txBox="1"/>
          <p:nvPr/>
        </p:nvSpPr>
        <p:spPr>
          <a:xfrm>
            <a:off x="7719270" y="4805916"/>
            <a:ext cx="531628" cy="461665"/>
          </a:xfrm>
          <a:prstGeom prst="rect">
            <a:avLst/>
          </a:prstGeom>
          <a:noFill/>
        </p:spPr>
        <p:txBody>
          <a:bodyPr wrap="square" rtlCol="0">
            <a:spAutoFit/>
          </a:bodyPr>
          <a:lstStyle/>
          <a:p>
            <a:r>
              <a:rPr lang="zh-CN" altLang="en-US" sz="800" dirty="0" smtClean="0"/>
              <a:t>进口</a:t>
            </a:r>
            <a:endParaRPr lang="en-US" altLang="zh-CN" sz="800" dirty="0" smtClean="0"/>
          </a:p>
          <a:p>
            <a:r>
              <a:rPr lang="zh-CN" altLang="en-US" sz="800" dirty="0" smtClean="0"/>
              <a:t>出口</a:t>
            </a:r>
            <a:endParaRPr lang="en-US" altLang="zh-CN" sz="800" dirty="0" smtClean="0"/>
          </a:p>
          <a:p>
            <a:r>
              <a:rPr lang="zh-CN" altLang="en-US" sz="800" dirty="0" smtClean="0"/>
              <a:t>国内</a:t>
            </a:r>
            <a:endParaRPr lang="zh-CN" altLang="en-US" sz="8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196701"/>
            <a:ext cx="8153400" cy="630044"/>
          </a:xfrm>
        </p:spPr>
        <p:txBody>
          <a:bodyPr>
            <a:normAutofit fontScale="90000"/>
          </a:bodyPr>
          <a:lstStyle/>
          <a:p>
            <a:r>
              <a:rPr lang="en-US" dirty="0" smtClean="0"/>
              <a:t>Sorghum Export Avenues</a:t>
            </a:r>
            <a:br>
              <a:rPr lang="en-US" dirty="0" smtClean="0"/>
            </a:br>
            <a:r>
              <a:rPr lang="zh-CN" altLang="en-US" dirty="0" smtClean="0"/>
              <a:t>高粱出口渠道</a:t>
            </a:r>
            <a:endParaRPr lang="en-US" dirty="0"/>
          </a:p>
        </p:txBody>
      </p:sp>
      <p:pic>
        <p:nvPicPr>
          <p:cNvPr id="5" name="Picture 4"/>
          <p:cNvPicPr>
            <a:picLocks noChangeAspect="1" noChangeArrowheads="1"/>
          </p:cNvPicPr>
          <p:nvPr/>
        </p:nvPicPr>
        <p:blipFill>
          <a:blip r:embed="rId2" cstate="print"/>
          <a:srcRect l="3333" t="12994" r="3333" b="3152"/>
          <a:stretch>
            <a:fillRect/>
          </a:stretch>
        </p:blipFill>
        <p:spPr bwMode="auto">
          <a:xfrm>
            <a:off x="2590800" y="1584664"/>
            <a:ext cx="3749040" cy="4358936"/>
          </a:xfrm>
          <a:prstGeom prst="rect">
            <a:avLst/>
          </a:prstGeom>
          <a:noFill/>
          <a:ln w="9525">
            <a:noFill/>
            <a:miter lim="800000"/>
            <a:headEnd/>
            <a:tailEnd/>
          </a:ln>
          <a:effectLst/>
        </p:spPr>
      </p:pic>
      <p:sp>
        <p:nvSpPr>
          <p:cNvPr id="6" name="Freeform 5"/>
          <p:cNvSpPr/>
          <p:nvPr/>
        </p:nvSpPr>
        <p:spPr>
          <a:xfrm>
            <a:off x="3960963" y="4419600"/>
            <a:ext cx="2363637" cy="652732"/>
          </a:xfrm>
          <a:custGeom>
            <a:avLst/>
            <a:gdLst>
              <a:gd name="connsiteX0" fmla="*/ 0 w 2363637"/>
              <a:gd name="connsiteY0" fmla="*/ 881332 h 881332"/>
              <a:gd name="connsiteX1" fmla="*/ 966158 w 2363637"/>
              <a:gd name="connsiteY1" fmla="*/ 44570 h 881332"/>
              <a:gd name="connsiteX2" fmla="*/ 2363637 w 2363637"/>
              <a:gd name="connsiteY2" fmla="*/ 613913 h 881332"/>
            </a:gdLst>
            <a:ahLst/>
            <a:cxnLst>
              <a:cxn ang="0">
                <a:pos x="connsiteX0" y="connsiteY0"/>
              </a:cxn>
              <a:cxn ang="0">
                <a:pos x="connsiteX1" y="connsiteY1"/>
              </a:cxn>
              <a:cxn ang="0">
                <a:pos x="connsiteX2" y="connsiteY2"/>
              </a:cxn>
            </a:cxnLst>
            <a:rect l="l" t="t" r="r" b="b"/>
            <a:pathLst>
              <a:path w="2363637" h="881332">
                <a:moveTo>
                  <a:pt x="0" y="881332"/>
                </a:moveTo>
                <a:cubicBezTo>
                  <a:pt x="286109" y="485236"/>
                  <a:pt x="572219" y="89140"/>
                  <a:pt x="966158" y="44570"/>
                </a:cubicBezTo>
                <a:cubicBezTo>
                  <a:pt x="1360097" y="0"/>
                  <a:pt x="1861867" y="306956"/>
                  <a:pt x="2363637" y="613913"/>
                </a:cubicBezTo>
              </a:path>
            </a:pathLst>
          </a:custGeom>
          <a:ln>
            <a:prstDash val="dash"/>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7" name="Freeform 6"/>
          <p:cNvSpPr/>
          <p:nvPr/>
        </p:nvSpPr>
        <p:spPr>
          <a:xfrm>
            <a:off x="4724400" y="5081478"/>
            <a:ext cx="703943" cy="711200"/>
          </a:xfrm>
          <a:custGeom>
            <a:avLst/>
            <a:gdLst>
              <a:gd name="connsiteX0" fmla="*/ 0 w 703943"/>
              <a:gd name="connsiteY0" fmla="*/ 0 h 711200"/>
              <a:gd name="connsiteX1" fmla="*/ 195943 w 703943"/>
              <a:gd name="connsiteY1" fmla="*/ 478971 h 711200"/>
              <a:gd name="connsiteX2" fmla="*/ 457200 w 703943"/>
              <a:gd name="connsiteY2" fmla="*/ 580571 h 711200"/>
              <a:gd name="connsiteX3" fmla="*/ 355600 w 703943"/>
              <a:gd name="connsiteY3" fmla="*/ 711200 h 711200"/>
              <a:gd name="connsiteX4" fmla="*/ 703943 w 703943"/>
              <a:gd name="connsiteY4" fmla="*/ 660400 h 711200"/>
              <a:gd name="connsiteX5" fmla="*/ 558800 w 703943"/>
              <a:gd name="connsiteY5" fmla="*/ 391885 h 711200"/>
              <a:gd name="connsiteX6" fmla="*/ 500743 w 703943"/>
              <a:gd name="connsiteY6" fmla="*/ 493485 h 711200"/>
              <a:gd name="connsiteX7" fmla="*/ 246743 w 703943"/>
              <a:gd name="connsiteY7" fmla="*/ 428171 h 711200"/>
              <a:gd name="connsiteX8" fmla="*/ 0 w 703943"/>
              <a:gd name="connsiteY8" fmla="*/ 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943" h="711200">
                <a:moveTo>
                  <a:pt x="0" y="0"/>
                </a:moveTo>
                <a:lnTo>
                  <a:pt x="195943" y="478971"/>
                </a:lnTo>
                <a:lnTo>
                  <a:pt x="457200" y="580571"/>
                </a:lnTo>
                <a:lnTo>
                  <a:pt x="355600" y="711200"/>
                </a:lnTo>
                <a:lnTo>
                  <a:pt x="703943" y="660400"/>
                </a:lnTo>
                <a:lnTo>
                  <a:pt x="558800" y="391885"/>
                </a:lnTo>
                <a:lnTo>
                  <a:pt x="500743" y="493485"/>
                </a:lnTo>
                <a:lnTo>
                  <a:pt x="246743" y="428171"/>
                </a:lnTo>
                <a:lnTo>
                  <a:pt x="0" y="0"/>
                </a:lnTo>
                <a:close/>
              </a:path>
            </a:pathLst>
          </a:cu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8" name="TextBox 7"/>
          <p:cNvSpPr txBox="1"/>
          <p:nvPr/>
        </p:nvSpPr>
        <p:spPr>
          <a:xfrm>
            <a:off x="5470604" y="5541242"/>
            <a:ext cx="838691" cy="369332"/>
          </a:xfrm>
          <a:prstGeom prst="rect">
            <a:avLst/>
          </a:prstGeom>
          <a:noFill/>
        </p:spPr>
        <p:txBody>
          <a:bodyPr wrap="none" rtlCol="0">
            <a:spAutoFit/>
          </a:bodyPr>
          <a:lstStyle/>
          <a:p>
            <a:r>
              <a:rPr lang="en-US" dirty="0" smtClean="0"/>
              <a:t>31.1%</a:t>
            </a:r>
            <a:endParaRPr lang="en-US" dirty="0"/>
          </a:p>
        </p:txBody>
      </p:sp>
      <p:sp>
        <p:nvSpPr>
          <p:cNvPr id="9" name="Freeform 8"/>
          <p:cNvSpPr/>
          <p:nvPr/>
        </p:nvSpPr>
        <p:spPr>
          <a:xfrm>
            <a:off x="5105400" y="4699000"/>
            <a:ext cx="703943" cy="711200"/>
          </a:xfrm>
          <a:custGeom>
            <a:avLst/>
            <a:gdLst>
              <a:gd name="connsiteX0" fmla="*/ 0 w 703943"/>
              <a:gd name="connsiteY0" fmla="*/ 0 h 711200"/>
              <a:gd name="connsiteX1" fmla="*/ 195943 w 703943"/>
              <a:gd name="connsiteY1" fmla="*/ 478971 h 711200"/>
              <a:gd name="connsiteX2" fmla="*/ 457200 w 703943"/>
              <a:gd name="connsiteY2" fmla="*/ 580571 h 711200"/>
              <a:gd name="connsiteX3" fmla="*/ 355600 w 703943"/>
              <a:gd name="connsiteY3" fmla="*/ 711200 h 711200"/>
              <a:gd name="connsiteX4" fmla="*/ 703943 w 703943"/>
              <a:gd name="connsiteY4" fmla="*/ 660400 h 711200"/>
              <a:gd name="connsiteX5" fmla="*/ 558800 w 703943"/>
              <a:gd name="connsiteY5" fmla="*/ 391885 h 711200"/>
              <a:gd name="connsiteX6" fmla="*/ 500743 w 703943"/>
              <a:gd name="connsiteY6" fmla="*/ 493485 h 711200"/>
              <a:gd name="connsiteX7" fmla="*/ 246743 w 703943"/>
              <a:gd name="connsiteY7" fmla="*/ 428171 h 711200"/>
              <a:gd name="connsiteX8" fmla="*/ 0 w 703943"/>
              <a:gd name="connsiteY8" fmla="*/ 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943" h="711200">
                <a:moveTo>
                  <a:pt x="0" y="0"/>
                </a:moveTo>
                <a:lnTo>
                  <a:pt x="195943" y="478971"/>
                </a:lnTo>
                <a:lnTo>
                  <a:pt x="457200" y="580571"/>
                </a:lnTo>
                <a:lnTo>
                  <a:pt x="355600" y="711200"/>
                </a:lnTo>
                <a:lnTo>
                  <a:pt x="703943" y="660400"/>
                </a:lnTo>
                <a:lnTo>
                  <a:pt x="558800" y="391885"/>
                </a:lnTo>
                <a:lnTo>
                  <a:pt x="500743" y="493485"/>
                </a:lnTo>
                <a:lnTo>
                  <a:pt x="246743" y="428171"/>
                </a:lnTo>
                <a:lnTo>
                  <a:pt x="0" y="0"/>
                </a:ln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 name="TextBox 9"/>
          <p:cNvSpPr txBox="1"/>
          <p:nvPr/>
        </p:nvSpPr>
        <p:spPr>
          <a:xfrm>
            <a:off x="5715000" y="5193268"/>
            <a:ext cx="838691" cy="369332"/>
          </a:xfrm>
          <a:prstGeom prst="rect">
            <a:avLst/>
          </a:prstGeom>
          <a:noFill/>
        </p:spPr>
        <p:txBody>
          <a:bodyPr wrap="none" rtlCol="0">
            <a:spAutoFit/>
          </a:bodyPr>
          <a:lstStyle/>
          <a:p>
            <a:r>
              <a:rPr lang="en-US" dirty="0" smtClean="0"/>
              <a:t>35.6%</a:t>
            </a:r>
            <a:endParaRPr lang="en-US" dirty="0"/>
          </a:p>
        </p:txBody>
      </p:sp>
      <p:sp>
        <p:nvSpPr>
          <p:cNvPr id="11" name="Freeform 10"/>
          <p:cNvSpPr/>
          <p:nvPr/>
        </p:nvSpPr>
        <p:spPr>
          <a:xfrm>
            <a:off x="5925457" y="4572000"/>
            <a:ext cx="703943" cy="711200"/>
          </a:xfrm>
          <a:custGeom>
            <a:avLst/>
            <a:gdLst>
              <a:gd name="connsiteX0" fmla="*/ 0 w 703943"/>
              <a:gd name="connsiteY0" fmla="*/ 0 h 711200"/>
              <a:gd name="connsiteX1" fmla="*/ 195943 w 703943"/>
              <a:gd name="connsiteY1" fmla="*/ 478971 h 711200"/>
              <a:gd name="connsiteX2" fmla="*/ 457200 w 703943"/>
              <a:gd name="connsiteY2" fmla="*/ 580571 h 711200"/>
              <a:gd name="connsiteX3" fmla="*/ 355600 w 703943"/>
              <a:gd name="connsiteY3" fmla="*/ 711200 h 711200"/>
              <a:gd name="connsiteX4" fmla="*/ 703943 w 703943"/>
              <a:gd name="connsiteY4" fmla="*/ 660400 h 711200"/>
              <a:gd name="connsiteX5" fmla="*/ 558800 w 703943"/>
              <a:gd name="connsiteY5" fmla="*/ 391885 h 711200"/>
              <a:gd name="connsiteX6" fmla="*/ 500743 w 703943"/>
              <a:gd name="connsiteY6" fmla="*/ 493485 h 711200"/>
              <a:gd name="connsiteX7" fmla="*/ 246743 w 703943"/>
              <a:gd name="connsiteY7" fmla="*/ 428171 h 711200"/>
              <a:gd name="connsiteX8" fmla="*/ 0 w 703943"/>
              <a:gd name="connsiteY8" fmla="*/ 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943" h="711200">
                <a:moveTo>
                  <a:pt x="0" y="0"/>
                </a:moveTo>
                <a:lnTo>
                  <a:pt x="195943" y="478971"/>
                </a:lnTo>
                <a:lnTo>
                  <a:pt x="457200" y="580571"/>
                </a:lnTo>
                <a:lnTo>
                  <a:pt x="355600" y="711200"/>
                </a:lnTo>
                <a:lnTo>
                  <a:pt x="703943" y="660400"/>
                </a:lnTo>
                <a:lnTo>
                  <a:pt x="558800" y="391885"/>
                </a:lnTo>
                <a:lnTo>
                  <a:pt x="500743" y="493485"/>
                </a:lnTo>
                <a:lnTo>
                  <a:pt x="246743" y="428171"/>
                </a:lnTo>
                <a:lnTo>
                  <a:pt x="0" y="0"/>
                </a:lnTo>
                <a:close/>
              </a:path>
            </a:pathLst>
          </a:cu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2" name="TextBox 11"/>
          <p:cNvSpPr txBox="1"/>
          <p:nvPr/>
        </p:nvSpPr>
        <p:spPr>
          <a:xfrm>
            <a:off x="6552709" y="5040868"/>
            <a:ext cx="838691" cy="369332"/>
          </a:xfrm>
          <a:prstGeom prst="rect">
            <a:avLst/>
          </a:prstGeom>
          <a:noFill/>
        </p:spPr>
        <p:txBody>
          <a:bodyPr wrap="none" rtlCol="0">
            <a:spAutoFit/>
          </a:bodyPr>
          <a:lstStyle/>
          <a:p>
            <a:r>
              <a:rPr lang="en-US" dirty="0" smtClean="0"/>
              <a:t>12.8%</a:t>
            </a:r>
            <a:endParaRPr lang="en-US" dirty="0"/>
          </a:p>
        </p:txBody>
      </p:sp>
      <p:sp>
        <p:nvSpPr>
          <p:cNvPr id="13" name="Freeform 12"/>
          <p:cNvSpPr/>
          <p:nvPr/>
        </p:nvSpPr>
        <p:spPr>
          <a:xfrm rot="4078582">
            <a:off x="4198158" y="5223047"/>
            <a:ext cx="457200" cy="457200"/>
          </a:xfrm>
          <a:custGeom>
            <a:avLst/>
            <a:gdLst>
              <a:gd name="connsiteX0" fmla="*/ 0 w 703943"/>
              <a:gd name="connsiteY0" fmla="*/ 0 h 711200"/>
              <a:gd name="connsiteX1" fmla="*/ 195943 w 703943"/>
              <a:gd name="connsiteY1" fmla="*/ 478971 h 711200"/>
              <a:gd name="connsiteX2" fmla="*/ 457200 w 703943"/>
              <a:gd name="connsiteY2" fmla="*/ 580571 h 711200"/>
              <a:gd name="connsiteX3" fmla="*/ 355600 w 703943"/>
              <a:gd name="connsiteY3" fmla="*/ 711200 h 711200"/>
              <a:gd name="connsiteX4" fmla="*/ 703943 w 703943"/>
              <a:gd name="connsiteY4" fmla="*/ 660400 h 711200"/>
              <a:gd name="connsiteX5" fmla="*/ 558800 w 703943"/>
              <a:gd name="connsiteY5" fmla="*/ 391885 h 711200"/>
              <a:gd name="connsiteX6" fmla="*/ 500743 w 703943"/>
              <a:gd name="connsiteY6" fmla="*/ 493485 h 711200"/>
              <a:gd name="connsiteX7" fmla="*/ 246743 w 703943"/>
              <a:gd name="connsiteY7" fmla="*/ 428171 h 711200"/>
              <a:gd name="connsiteX8" fmla="*/ 0 w 703943"/>
              <a:gd name="connsiteY8" fmla="*/ 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943" h="711200">
                <a:moveTo>
                  <a:pt x="0" y="0"/>
                </a:moveTo>
                <a:lnTo>
                  <a:pt x="195943" y="478971"/>
                </a:lnTo>
                <a:lnTo>
                  <a:pt x="457200" y="580571"/>
                </a:lnTo>
                <a:lnTo>
                  <a:pt x="355600" y="711200"/>
                </a:lnTo>
                <a:lnTo>
                  <a:pt x="703943" y="660400"/>
                </a:lnTo>
                <a:lnTo>
                  <a:pt x="558800" y="391885"/>
                </a:lnTo>
                <a:lnTo>
                  <a:pt x="500743" y="493485"/>
                </a:lnTo>
                <a:lnTo>
                  <a:pt x="246743" y="428171"/>
                </a:lnTo>
                <a:lnTo>
                  <a:pt x="0" y="0"/>
                </a:lnTo>
                <a:close/>
              </a:path>
            </a:pathLst>
          </a:cu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4" name="TextBox 13"/>
          <p:cNvSpPr txBox="1"/>
          <p:nvPr/>
        </p:nvSpPr>
        <p:spPr>
          <a:xfrm>
            <a:off x="3925028" y="5638800"/>
            <a:ext cx="838691" cy="369332"/>
          </a:xfrm>
          <a:prstGeom prst="rect">
            <a:avLst/>
          </a:prstGeom>
          <a:noFill/>
        </p:spPr>
        <p:txBody>
          <a:bodyPr wrap="none" rtlCol="0">
            <a:spAutoFit/>
          </a:bodyPr>
          <a:lstStyle/>
          <a:p>
            <a:r>
              <a:rPr lang="en-US" dirty="0" smtClean="0"/>
              <a:t>19.8%</a:t>
            </a:r>
            <a:endParaRPr lang="en-US" dirty="0"/>
          </a:p>
        </p:txBody>
      </p:sp>
      <p:grpSp>
        <p:nvGrpSpPr>
          <p:cNvPr id="3" name="Group 18"/>
          <p:cNvGrpSpPr/>
          <p:nvPr/>
        </p:nvGrpSpPr>
        <p:grpSpPr>
          <a:xfrm>
            <a:off x="1524000" y="1981200"/>
            <a:ext cx="1118203" cy="748221"/>
            <a:chOff x="774972" y="858342"/>
            <a:chExt cx="1118203" cy="748221"/>
          </a:xfrm>
        </p:grpSpPr>
        <p:sp>
          <p:nvSpPr>
            <p:cNvPr id="16" name="Freeform 15"/>
            <p:cNvSpPr/>
            <p:nvPr/>
          </p:nvSpPr>
          <p:spPr>
            <a:xfrm rot="11401919">
              <a:off x="1311357" y="1105908"/>
              <a:ext cx="581818" cy="500655"/>
            </a:xfrm>
            <a:custGeom>
              <a:avLst/>
              <a:gdLst>
                <a:gd name="connsiteX0" fmla="*/ 0 w 703943"/>
                <a:gd name="connsiteY0" fmla="*/ 0 h 711200"/>
                <a:gd name="connsiteX1" fmla="*/ 195943 w 703943"/>
                <a:gd name="connsiteY1" fmla="*/ 478971 h 711200"/>
                <a:gd name="connsiteX2" fmla="*/ 457200 w 703943"/>
                <a:gd name="connsiteY2" fmla="*/ 580571 h 711200"/>
                <a:gd name="connsiteX3" fmla="*/ 355600 w 703943"/>
                <a:gd name="connsiteY3" fmla="*/ 711200 h 711200"/>
                <a:gd name="connsiteX4" fmla="*/ 703943 w 703943"/>
                <a:gd name="connsiteY4" fmla="*/ 660400 h 711200"/>
                <a:gd name="connsiteX5" fmla="*/ 558800 w 703943"/>
                <a:gd name="connsiteY5" fmla="*/ 391885 h 711200"/>
                <a:gd name="connsiteX6" fmla="*/ 500743 w 703943"/>
                <a:gd name="connsiteY6" fmla="*/ 493485 h 711200"/>
                <a:gd name="connsiteX7" fmla="*/ 246743 w 703943"/>
                <a:gd name="connsiteY7" fmla="*/ 428171 h 711200"/>
                <a:gd name="connsiteX8" fmla="*/ 0 w 703943"/>
                <a:gd name="connsiteY8" fmla="*/ 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943" h="711200">
                  <a:moveTo>
                    <a:pt x="0" y="0"/>
                  </a:moveTo>
                  <a:lnTo>
                    <a:pt x="195943" y="478971"/>
                  </a:lnTo>
                  <a:lnTo>
                    <a:pt x="457200" y="580571"/>
                  </a:lnTo>
                  <a:lnTo>
                    <a:pt x="355600" y="711200"/>
                  </a:lnTo>
                  <a:lnTo>
                    <a:pt x="703943" y="660400"/>
                  </a:lnTo>
                  <a:lnTo>
                    <a:pt x="558800" y="391885"/>
                  </a:lnTo>
                  <a:lnTo>
                    <a:pt x="500743" y="493485"/>
                  </a:lnTo>
                  <a:lnTo>
                    <a:pt x="246743" y="428171"/>
                  </a:lnTo>
                  <a:lnTo>
                    <a:pt x="0" y="0"/>
                  </a:lnTo>
                  <a:close/>
                </a:path>
              </a:pathLst>
            </a:cu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7" name="TextBox 16"/>
            <p:cNvSpPr txBox="1"/>
            <p:nvPr/>
          </p:nvSpPr>
          <p:spPr>
            <a:xfrm>
              <a:off x="774972" y="858342"/>
              <a:ext cx="710451" cy="369332"/>
            </a:xfrm>
            <a:prstGeom prst="rect">
              <a:avLst/>
            </a:prstGeom>
            <a:noFill/>
          </p:spPr>
          <p:txBody>
            <a:bodyPr wrap="none" rtlCol="0">
              <a:spAutoFit/>
            </a:bodyPr>
            <a:lstStyle/>
            <a:p>
              <a:r>
                <a:rPr lang="en-US" dirty="0" smtClean="0"/>
                <a:t>0.7%</a:t>
              </a:r>
              <a:endParaRPr lang="en-US" dirty="0"/>
            </a:p>
          </p:txBody>
        </p:sp>
      </p:grpSp>
      <p:sp>
        <p:nvSpPr>
          <p:cNvPr id="18" name="TextBox 17"/>
          <p:cNvSpPr txBox="1"/>
          <p:nvPr/>
        </p:nvSpPr>
        <p:spPr>
          <a:xfrm>
            <a:off x="3051569" y="5093005"/>
            <a:ext cx="542236" cy="261610"/>
          </a:xfrm>
          <a:prstGeom prst="rect">
            <a:avLst/>
          </a:prstGeom>
          <a:noFill/>
        </p:spPr>
        <p:txBody>
          <a:bodyPr wrap="square" rtlCol="0">
            <a:spAutoFit/>
          </a:bodyPr>
          <a:lstStyle/>
          <a:p>
            <a:r>
              <a:rPr lang="zh-CN" altLang="en-US" sz="1100" dirty="0" smtClean="0"/>
              <a:t>产量</a:t>
            </a:r>
            <a:endParaRPr lang="zh-CN" altLang="en-US" sz="1100" dirty="0"/>
          </a:p>
        </p:txBody>
      </p:sp>
      <p:sp>
        <p:nvSpPr>
          <p:cNvPr id="19" name="TextBox 18"/>
          <p:cNvSpPr txBox="1"/>
          <p:nvPr/>
        </p:nvSpPr>
        <p:spPr>
          <a:xfrm>
            <a:off x="6202965" y="5756421"/>
            <a:ext cx="1590696" cy="261610"/>
          </a:xfrm>
          <a:prstGeom prst="rect">
            <a:avLst/>
          </a:prstGeom>
          <a:noFill/>
        </p:spPr>
        <p:txBody>
          <a:bodyPr wrap="square" rtlCol="0">
            <a:spAutoFit/>
          </a:bodyPr>
          <a:lstStyle/>
          <a:p>
            <a:r>
              <a:rPr lang="zh-CN" altLang="en-US" sz="1050" dirty="0" smtClean="0"/>
              <a:t>来源：国家农业统计局</a:t>
            </a:r>
            <a:endParaRPr lang="zh-CN" altLang="en-US" sz="105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63608" y="467485"/>
            <a:ext cx="6139543" cy="615553"/>
          </a:xfrm>
          <a:prstGeom prst="rect">
            <a:avLst/>
          </a:prstGeom>
          <a:noFill/>
        </p:spPr>
        <p:txBody>
          <a:bodyPr wrap="square" rtlCol="0">
            <a:spAutoFit/>
          </a:bodyPr>
          <a:lstStyle/>
          <a:p>
            <a:r>
              <a:rPr lang="en-US" sz="3400" b="1" dirty="0" smtClean="0"/>
              <a:t>Sorghum Key Points </a:t>
            </a:r>
            <a:r>
              <a:rPr lang="en-US" altLang="zh-CN" sz="3400" b="1" dirty="0" smtClean="0"/>
              <a:t>—</a:t>
            </a:r>
            <a:r>
              <a:rPr lang="zh-CN" altLang="en-US" sz="3400" b="1" dirty="0" smtClean="0"/>
              <a:t>高粱要点</a:t>
            </a:r>
            <a:endParaRPr lang="en-US" sz="3400" b="1" dirty="0"/>
          </a:p>
        </p:txBody>
      </p:sp>
      <p:sp>
        <p:nvSpPr>
          <p:cNvPr id="8" name="Text Placeholder 8"/>
          <p:cNvSpPr>
            <a:spLocks noGrp="1"/>
          </p:cNvSpPr>
          <p:nvPr>
            <p:ph type="body" sz="half" idx="2"/>
          </p:nvPr>
        </p:nvSpPr>
        <p:spPr>
          <a:xfrm>
            <a:off x="463701" y="1269402"/>
            <a:ext cx="8584602" cy="4696500"/>
          </a:xfrm>
        </p:spPr>
        <p:txBody>
          <a:bodyPr>
            <a:normAutofit lnSpcReduction="10000"/>
          </a:bodyPr>
          <a:lstStyle/>
          <a:p>
            <a:pPr lvl="0">
              <a:buFont typeface="Arial" pitchFamily="34" charset="0"/>
              <a:buChar char="•"/>
              <a:defRPr/>
            </a:pPr>
            <a:r>
              <a:rPr lang="en-US" sz="2400" dirty="0" smtClean="0">
                <a:latin typeface="Calibri" pitchFamily="34" charset="0"/>
                <a:cs typeface="Arial" pitchFamily="34" charset="0"/>
              </a:rPr>
              <a:t>	US sorghum serves as a valuable commodity to your 	operations. </a:t>
            </a:r>
            <a:r>
              <a:rPr lang="en-US" sz="2400" i="1" dirty="0" smtClean="0">
                <a:latin typeface="Calibri" pitchFamily="34" charset="0"/>
                <a:cs typeface="Arial" pitchFamily="34" charset="0"/>
              </a:rPr>
              <a:t>Competitively priced!!</a:t>
            </a:r>
            <a:br>
              <a:rPr lang="en-US" sz="2400" i="1" dirty="0" smtClean="0">
                <a:latin typeface="Calibri" pitchFamily="34" charset="0"/>
                <a:cs typeface="Arial" pitchFamily="34" charset="0"/>
              </a:rPr>
            </a:br>
            <a:r>
              <a:rPr lang="en-US" sz="2400" i="1" dirty="0" smtClean="0">
                <a:latin typeface="Calibri" pitchFamily="34" charset="0"/>
                <a:cs typeface="Arial" pitchFamily="34" charset="0"/>
              </a:rPr>
              <a:t>	</a:t>
            </a:r>
            <a:r>
              <a:rPr lang="zh-CN" altLang="en-US" sz="2400" dirty="0" smtClean="0">
                <a:latin typeface="Calibri" pitchFamily="34" charset="0"/>
                <a:cs typeface="Arial" pitchFamily="34" charset="0"/>
              </a:rPr>
              <a:t>美国高粱可以成为对贵公司有价值的产品。</a:t>
            </a:r>
            <a:r>
              <a:rPr lang="zh-CN" altLang="en-US" sz="2400" i="1" dirty="0" smtClean="0">
                <a:latin typeface="Calibri" pitchFamily="34" charset="0"/>
                <a:cs typeface="Arial" pitchFamily="34" charset="0"/>
              </a:rPr>
              <a:t>价格竞争力！</a:t>
            </a:r>
            <a:endParaRPr lang="en-US" sz="2400" dirty="0" smtClean="0">
              <a:latin typeface="Calibri" pitchFamily="34" charset="0"/>
              <a:cs typeface="Arial" pitchFamily="34" charset="0"/>
            </a:endParaRPr>
          </a:p>
          <a:p>
            <a:pPr lvl="0">
              <a:buFont typeface="Arial" pitchFamily="34" charset="0"/>
              <a:buChar char="•"/>
              <a:defRPr/>
            </a:pPr>
            <a:r>
              <a:rPr lang="en-US" sz="2400" dirty="0" smtClean="0">
                <a:latin typeface="Calibri" pitchFamily="34" charset="0"/>
                <a:cs typeface="Arial" pitchFamily="34" charset="0"/>
              </a:rPr>
              <a:t>	US sorghums nutritional value has and is being demonstrated in   	multiple operations.</a:t>
            </a:r>
            <a:br>
              <a:rPr lang="en-US" sz="2400" dirty="0" smtClean="0">
                <a:latin typeface="Calibri" pitchFamily="34" charset="0"/>
                <a:cs typeface="Arial" pitchFamily="34" charset="0"/>
              </a:rPr>
            </a:br>
            <a:r>
              <a:rPr lang="en-US" sz="2400" dirty="0" smtClean="0">
                <a:latin typeface="Calibri" pitchFamily="34" charset="0"/>
                <a:cs typeface="Arial" pitchFamily="34" charset="0"/>
              </a:rPr>
              <a:t>	</a:t>
            </a:r>
            <a:r>
              <a:rPr lang="zh-CN" altLang="en-US" sz="2400" dirty="0" smtClean="0">
                <a:latin typeface="Calibri" pitchFamily="34" charset="0"/>
                <a:cs typeface="Arial" pitchFamily="34" charset="0"/>
              </a:rPr>
              <a:t>美国高粱的营养价值在多种项目中已经且继续在得到证实。</a:t>
            </a:r>
            <a:endParaRPr lang="en-US" sz="2400" dirty="0" smtClean="0">
              <a:latin typeface="Calibri" pitchFamily="34" charset="0"/>
              <a:cs typeface="Arial" pitchFamily="34" charset="0"/>
            </a:endParaRPr>
          </a:p>
          <a:p>
            <a:pPr lvl="0">
              <a:buFont typeface="Arial" pitchFamily="34" charset="0"/>
              <a:buChar char="•"/>
              <a:defRPr/>
            </a:pPr>
            <a:r>
              <a:rPr lang="en-US" sz="2400" dirty="0" smtClean="0">
                <a:latin typeface="Calibri" pitchFamily="34" charset="0"/>
                <a:cs typeface="Arial" pitchFamily="34" charset="0"/>
              </a:rPr>
              <a:t>	Proper milling techniques are critical in achieving the 	performance you seek.</a:t>
            </a:r>
            <a:br>
              <a:rPr lang="en-US" sz="2400" dirty="0" smtClean="0">
                <a:latin typeface="Calibri" pitchFamily="34" charset="0"/>
                <a:cs typeface="Arial" pitchFamily="34" charset="0"/>
              </a:rPr>
            </a:br>
            <a:r>
              <a:rPr lang="en-US" sz="2400" dirty="0" smtClean="0">
                <a:latin typeface="Calibri" pitchFamily="34" charset="0"/>
                <a:cs typeface="Arial" pitchFamily="34" charset="0"/>
              </a:rPr>
              <a:t>	</a:t>
            </a:r>
            <a:r>
              <a:rPr lang="zh-CN" altLang="en-US" sz="2400" dirty="0" smtClean="0">
                <a:latin typeface="Calibri" pitchFamily="34" charset="0"/>
                <a:cs typeface="Arial" pitchFamily="34" charset="0"/>
              </a:rPr>
              <a:t>恰当的</a:t>
            </a:r>
            <a:r>
              <a:rPr lang="zh-CN" altLang="en-US" sz="2400" dirty="0">
                <a:latin typeface="Calibri" pitchFamily="34" charset="0"/>
                <a:cs typeface="Arial" pitchFamily="34" charset="0"/>
              </a:rPr>
              <a:t>粉碎</a:t>
            </a:r>
            <a:r>
              <a:rPr lang="zh-CN" altLang="en-US" sz="2400" dirty="0" smtClean="0">
                <a:latin typeface="Calibri" pitchFamily="34" charset="0"/>
                <a:cs typeface="Arial" pitchFamily="34" charset="0"/>
              </a:rPr>
              <a:t>技术对达到你想要的表现非常重要。</a:t>
            </a:r>
            <a:endParaRPr lang="en-US" sz="2400" dirty="0" smtClean="0">
              <a:latin typeface="Calibri" pitchFamily="34" charset="0"/>
              <a:cs typeface="Arial" pitchFamily="34" charset="0"/>
            </a:endParaRPr>
          </a:p>
          <a:p>
            <a:pPr lvl="0">
              <a:buFont typeface="Arial" pitchFamily="34" charset="0"/>
              <a:buChar char="•"/>
              <a:defRPr/>
            </a:pPr>
            <a:r>
              <a:rPr lang="en-US" sz="2400" dirty="0" smtClean="0">
                <a:latin typeface="Calibri" pitchFamily="34" charset="0"/>
                <a:cs typeface="Arial" pitchFamily="34" charset="0"/>
              </a:rPr>
              <a:t>	Sorghum can and is being used as a primary feed ingredient 	in poultry and swine diets.</a:t>
            </a:r>
            <a:br>
              <a:rPr lang="en-US" sz="2400" dirty="0" smtClean="0">
                <a:latin typeface="Calibri" pitchFamily="34" charset="0"/>
                <a:cs typeface="Arial" pitchFamily="34" charset="0"/>
              </a:rPr>
            </a:br>
            <a:r>
              <a:rPr lang="en-US" sz="2400" dirty="0" smtClean="0">
                <a:latin typeface="Calibri" pitchFamily="34" charset="0"/>
                <a:cs typeface="Arial" pitchFamily="34" charset="0"/>
              </a:rPr>
              <a:t>	</a:t>
            </a:r>
            <a:r>
              <a:rPr lang="zh-CN" altLang="en-US" sz="2400" dirty="0" smtClean="0">
                <a:latin typeface="Calibri" pitchFamily="34" charset="0"/>
                <a:cs typeface="Arial" pitchFamily="34" charset="0"/>
              </a:rPr>
              <a:t>高粱可以并且正在用作禽料和猪料的主要原料。</a:t>
            </a:r>
            <a:endParaRPr lang="en-US" sz="2400" dirty="0" smtClean="0">
              <a:latin typeface="Calibri" pitchFamily="34" charset="0"/>
              <a:cs typeface="Arial" pitchFamily="34" charset="0"/>
            </a:endParaRPr>
          </a:p>
          <a:p>
            <a:pPr lvl="1">
              <a:defRPr/>
            </a:pPr>
            <a:endParaRPr lang="en-US" sz="2200" dirty="0" smtClean="0">
              <a:latin typeface="Calibri" pitchFamily="34" charset="0"/>
              <a:cs typeface="Arial" pitchFamily="34" charset="0"/>
            </a:endParaRPr>
          </a:p>
          <a:p>
            <a:pPr lvl="0">
              <a:defRPr/>
            </a:pPr>
            <a:endParaRPr lang="en-US" sz="2400" dirty="0" smtClean="0"/>
          </a:p>
          <a:p>
            <a:pPr lvl="0">
              <a:defRPr/>
            </a:pPr>
            <a:endParaRPr lang="en-US" sz="2400" dirty="0" smtClean="0"/>
          </a:p>
          <a:p>
            <a:endParaRPr lang="en-US" sz="2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0" y="753627"/>
            <a:ext cx="9144000" cy="5285432"/>
          </a:xfrm>
          <a:prstGeom prst="rect">
            <a:avLst/>
          </a:prstGeom>
          <a:noFill/>
          <a:ln w="9525">
            <a:noFill/>
            <a:miter lim="800000"/>
            <a:headEnd/>
            <a:tailEnd/>
          </a:ln>
        </p:spPr>
      </p:pic>
      <p:sp>
        <p:nvSpPr>
          <p:cNvPr id="3" name="TextBox 2"/>
          <p:cNvSpPr txBox="1"/>
          <p:nvPr/>
        </p:nvSpPr>
        <p:spPr>
          <a:xfrm>
            <a:off x="3074795" y="-105080"/>
            <a:ext cx="6069203" cy="954107"/>
          </a:xfrm>
          <a:prstGeom prst="rect">
            <a:avLst/>
          </a:prstGeom>
          <a:noFill/>
        </p:spPr>
        <p:txBody>
          <a:bodyPr wrap="square" rtlCol="0">
            <a:spAutoFit/>
          </a:bodyPr>
          <a:lstStyle/>
          <a:p>
            <a:r>
              <a:rPr lang="en-US" sz="2800" b="1" dirty="0" smtClean="0"/>
              <a:t>Texas Port Capacity </a:t>
            </a:r>
            <a:br>
              <a:rPr lang="en-US" sz="2800" b="1" dirty="0" smtClean="0"/>
            </a:br>
            <a:r>
              <a:rPr lang="zh-CN" altLang="en-US" sz="2800" b="1" dirty="0" smtClean="0"/>
              <a:t>德克萨斯港口吞吐量</a:t>
            </a:r>
            <a:endParaRPr lang="en-US" sz="2800" b="1" dirty="0"/>
          </a:p>
        </p:txBody>
      </p:sp>
      <p:sp>
        <p:nvSpPr>
          <p:cNvPr id="4" name="TextBox 3"/>
          <p:cNvSpPr txBox="1"/>
          <p:nvPr/>
        </p:nvSpPr>
        <p:spPr>
          <a:xfrm>
            <a:off x="7378993" y="3413049"/>
            <a:ext cx="1541721" cy="646331"/>
          </a:xfrm>
          <a:prstGeom prst="rect">
            <a:avLst/>
          </a:prstGeom>
          <a:noFill/>
        </p:spPr>
        <p:txBody>
          <a:bodyPr wrap="square" rtlCol="0">
            <a:spAutoFit/>
          </a:bodyPr>
          <a:lstStyle/>
          <a:p>
            <a:r>
              <a:rPr lang="zh-CN" altLang="en-US" dirty="0" smtClean="0"/>
              <a:t>德克萨斯港口吞吐能力</a:t>
            </a:r>
            <a:endParaRPr lang="zh-CN" altLang="en-US" dirty="0"/>
          </a:p>
        </p:txBody>
      </p:sp>
      <p:sp>
        <p:nvSpPr>
          <p:cNvPr id="5" name="TextBox 4"/>
          <p:cNvSpPr txBox="1"/>
          <p:nvPr/>
        </p:nvSpPr>
        <p:spPr>
          <a:xfrm>
            <a:off x="3572539" y="5300395"/>
            <a:ext cx="1180214" cy="523220"/>
          </a:xfrm>
          <a:prstGeom prst="rect">
            <a:avLst/>
          </a:prstGeom>
          <a:noFill/>
        </p:spPr>
        <p:txBody>
          <a:bodyPr wrap="square" rtlCol="0">
            <a:spAutoFit/>
          </a:bodyPr>
          <a:lstStyle/>
          <a:p>
            <a:pPr algn="ctr"/>
            <a:r>
              <a:rPr lang="zh-CN" altLang="en-US" sz="1400" dirty="0" smtClean="0"/>
              <a:t>布朗斯维尔</a:t>
            </a:r>
            <a:r>
              <a:rPr lang="en-US" altLang="zh-CN" sz="1400" dirty="0" smtClean="0"/>
              <a:t/>
            </a:r>
            <a:br>
              <a:rPr lang="en-US" altLang="zh-CN" sz="1400" dirty="0" smtClean="0"/>
            </a:br>
            <a:r>
              <a:rPr lang="en-US" altLang="zh-CN" sz="1400" dirty="0" smtClean="0"/>
              <a:t>76,204</a:t>
            </a:r>
            <a:r>
              <a:rPr lang="zh-CN" altLang="en-US" sz="1400" dirty="0" smtClean="0"/>
              <a:t>吨</a:t>
            </a:r>
            <a:endParaRPr lang="zh-CN" altLang="en-US" sz="1400" dirty="0"/>
          </a:p>
        </p:txBody>
      </p:sp>
      <p:sp>
        <p:nvSpPr>
          <p:cNvPr id="6" name="TextBox 5"/>
          <p:cNvSpPr txBox="1"/>
          <p:nvPr/>
        </p:nvSpPr>
        <p:spPr>
          <a:xfrm>
            <a:off x="4947685" y="5289762"/>
            <a:ext cx="1180214" cy="738664"/>
          </a:xfrm>
          <a:prstGeom prst="rect">
            <a:avLst/>
          </a:prstGeom>
          <a:noFill/>
        </p:spPr>
        <p:txBody>
          <a:bodyPr wrap="square" rtlCol="0">
            <a:spAutoFit/>
          </a:bodyPr>
          <a:lstStyle/>
          <a:p>
            <a:pPr algn="ctr"/>
            <a:r>
              <a:rPr lang="zh-CN" altLang="en-US" sz="1400" dirty="0" smtClean="0"/>
              <a:t>科博斯克利斯蒂</a:t>
            </a:r>
            <a:r>
              <a:rPr lang="en-US" altLang="zh-CN" sz="1400" dirty="0" smtClean="0"/>
              <a:t/>
            </a:r>
            <a:br>
              <a:rPr lang="en-US" altLang="zh-CN" sz="1400" dirty="0" smtClean="0"/>
            </a:br>
            <a:r>
              <a:rPr lang="en-US" altLang="zh-CN" sz="1400" dirty="0" smtClean="0"/>
              <a:t>127,007</a:t>
            </a:r>
            <a:r>
              <a:rPr lang="zh-CN" altLang="en-US" sz="1400" dirty="0" smtClean="0"/>
              <a:t>吨</a:t>
            </a:r>
            <a:endParaRPr lang="zh-CN" altLang="en-US" sz="1400" dirty="0"/>
          </a:p>
        </p:txBody>
      </p:sp>
      <p:sp>
        <p:nvSpPr>
          <p:cNvPr id="7" name="TextBox 6"/>
          <p:cNvSpPr txBox="1"/>
          <p:nvPr/>
        </p:nvSpPr>
        <p:spPr>
          <a:xfrm>
            <a:off x="6329916" y="5247230"/>
            <a:ext cx="1180214" cy="523220"/>
          </a:xfrm>
          <a:prstGeom prst="rect">
            <a:avLst/>
          </a:prstGeom>
          <a:noFill/>
        </p:spPr>
        <p:txBody>
          <a:bodyPr wrap="square" rtlCol="0">
            <a:spAutoFit/>
          </a:bodyPr>
          <a:lstStyle/>
          <a:p>
            <a:pPr algn="ctr"/>
            <a:r>
              <a:rPr lang="zh-CN" altLang="en-US" sz="1400" dirty="0" smtClean="0"/>
              <a:t>加尔维斯顿</a:t>
            </a:r>
            <a:r>
              <a:rPr lang="en-US" altLang="zh-CN" sz="1400" dirty="0" smtClean="0"/>
              <a:t/>
            </a:r>
            <a:br>
              <a:rPr lang="en-US" altLang="zh-CN" sz="1400" dirty="0" smtClean="0"/>
            </a:br>
            <a:r>
              <a:rPr lang="en-US" altLang="zh-CN" sz="1400" dirty="0" smtClean="0"/>
              <a:t>76,204</a:t>
            </a:r>
            <a:r>
              <a:rPr lang="zh-CN" altLang="en-US" sz="1400" dirty="0" smtClean="0"/>
              <a:t>吨</a:t>
            </a:r>
            <a:endParaRPr lang="zh-CN" altLang="en-US" sz="1400" dirty="0"/>
          </a:p>
        </p:txBody>
      </p:sp>
      <p:sp>
        <p:nvSpPr>
          <p:cNvPr id="8" name="TextBox 7"/>
          <p:cNvSpPr txBox="1"/>
          <p:nvPr/>
        </p:nvSpPr>
        <p:spPr>
          <a:xfrm>
            <a:off x="7715744" y="5240135"/>
            <a:ext cx="1180214" cy="523220"/>
          </a:xfrm>
          <a:prstGeom prst="rect">
            <a:avLst/>
          </a:prstGeom>
          <a:noFill/>
        </p:spPr>
        <p:txBody>
          <a:bodyPr wrap="square" rtlCol="0">
            <a:spAutoFit/>
          </a:bodyPr>
          <a:lstStyle/>
          <a:p>
            <a:pPr algn="ctr"/>
            <a:r>
              <a:rPr lang="zh-CN" altLang="en-US" sz="1400" dirty="0" smtClean="0"/>
              <a:t>休斯顿</a:t>
            </a:r>
            <a:r>
              <a:rPr lang="en-US" altLang="zh-CN" sz="1400" dirty="0" smtClean="0"/>
              <a:t/>
            </a:r>
            <a:br>
              <a:rPr lang="en-US" altLang="zh-CN" sz="1400" dirty="0" smtClean="0"/>
            </a:br>
            <a:r>
              <a:rPr lang="en-US" altLang="zh-CN" sz="1400" dirty="0" smtClean="0"/>
              <a:t>157,488</a:t>
            </a:r>
            <a:r>
              <a:rPr lang="zh-CN" altLang="en-US" sz="1400" dirty="0" smtClean="0"/>
              <a:t>吨</a:t>
            </a:r>
            <a:endParaRPr lang="zh-CN" altLang="en-US" sz="1400" dirty="0"/>
          </a:p>
        </p:txBody>
      </p:sp>
      <p:sp>
        <p:nvSpPr>
          <p:cNvPr id="9" name="TextBox 8"/>
          <p:cNvSpPr txBox="1"/>
          <p:nvPr/>
        </p:nvSpPr>
        <p:spPr>
          <a:xfrm>
            <a:off x="5011472" y="828058"/>
            <a:ext cx="1846524" cy="369332"/>
          </a:xfrm>
          <a:prstGeom prst="rect">
            <a:avLst/>
          </a:prstGeom>
          <a:noFill/>
        </p:spPr>
        <p:txBody>
          <a:bodyPr wrap="square" rtlCol="0">
            <a:spAutoFit/>
          </a:bodyPr>
          <a:lstStyle/>
          <a:p>
            <a:r>
              <a:rPr lang="en-US" altLang="zh-CN" dirty="0" smtClean="0"/>
              <a:t>—</a:t>
            </a:r>
            <a:r>
              <a:rPr lang="zh-CN" altLang="en-US" dirty="0" smtClean="0"/>
              <a:t>德克萨斯港口</a:t>
            </a:r>
            <a:endParaRPr lang="zh-CN" alt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0" y="753627"/>
            <a:ext cx="9144000" cy="5285432"/>
          </a:xfrm>
          <a:prstGeom prst="rect">
            <a:avLst/>
          </a:prstGeom>
          <a:solidFill>
            <a:srgbClr val="C7C7C7"/>
          </a:solidFill>
        </p:spPr>
      </p:pic>
      <p:sp>
        <p:nvSpPr>
          <p:cNvPr id="3" name="TextBox 2"/>
          <p:cNvSpPr txBox="1"/>
          <p:nvPr/>
        </p:nvSpPr>
        <p:spPr>
          <a:xfrm>
            <a:off x="3074795" y="-105080"/>
            <a:ext cx="6069203" cy="954107"/>
          </a:xfrm>
          <a:prstGeom prst="rect">
            <a:avLst/>
          </a:prstGeom>
          <a:noFill/>
        </p:spPr>
        <p:txBody>
          <a:bodyPr wrap="square" rtlCol="0">
            <a:spAutoFit/>
          </a:bodyPr>
          <a:lstStyle/>
          <a:p>
            <a:r>
              <a:rPr lang="en-US" sz="2800" b="1" dirty="0" smtClean="0"/>
              <a:t>Texas Port Capacity </a:t>
            </a:r>
            <a:br>
              <a:rPr lang="en-US" sz="2800" b="1" dirty="0" smtClean="0"/>
            </a:br>
            <a:r>
              <a:rPr lang="zh-CN" altLang="en-US" sz="2800" b="1" dirty="0" smtClean="0"/>
              <a:t>德克萨斯港口吞吐量</a:t>
            </a:r>
            <a:endParaRPr lang="en-US" sz="2800" b="1" dirty="0"/>
          </a:p>
        </p:txBody>
      </p:sp>
      <p:sp>
        <p:nvSpPr>
          <p:cNvPr id="4" name="TextBox 3"/>
          <p:cNvSpPr txBox="1"/>
          <p:nvPr/>
        </p:nvSpPr>
        <p:spPr>
          <a:xfrm>
            <a:off x="4586178" y="3502018"/>
            <a:ext cx="2923952" cy="400110"/>
          </a:xfrm>
          <a:prstGeom prst="rect">
            <a:avLst/>
          </a:prstGeom>
          <a:solidFill>
            <a:srgbClr val="E17F75"/>
          </a:solidFill>
        </p:spPr>
        <p:txBody>
          <a:bodyPr wrap="square" rtlCol="0">
            <a:spAutoFit/>
          </a:bodyPr>
          <a:lstStyle/>
          <a:p>
            <a:pPr algn="ctr"/>
            <a:r>
              <a:rPr lang="zh-CN" altLang="en-US" sz="2000" dirty="0" smtClean="0"/>
              <a:t>德克萨斯港口吞吐量</a:t>
            </a:r>
            <a:endParaRPr lang="zh-CN" altLang="en-US" sz="2000" dirty="0"/>
          </a:p>
        </p:txBody>
      </p:sp>
      <p:sp>
        <p:nvSpPr>
          <p:cNvPr id="5" name="TextBox 4"/>
          <p:cNvSpPr txBox="1"/>
          <p:nvPr/>
        </p:nvSpPr>
        <p:spPr>
          <a:xfrm>
            <a:off x="3572539" y="4716915"/>
            <a:ext cx="1180214" cy="523220"/>
          </a:xfrm>
          <a:prstGeom prst="rect">
            <a:avLst/>
          </a:prstGeom>
          <a:solidFill>
            <a:srgbClr val="C7C7C7"/>
          </a:solidFill>
        </p:spPr>
        <p:txBody>
          <a:bodyPr wrap="square" rtlCol="0">
            <a:spAutoFit/>
          </a:bodyPr>
          <a:lstStyle/>
          <a:p>
            <a:pPr algn="ctr"/>
            <a:r>
              <a:rPr lang="zh-CN" altLang="en-US" sz="1400" dirty="0" smtClean="0"/>
              <a:t>布朗斯维尔</a:t>
            </a:r>
            <a:r>
              <a:rPr lang="en-US" altLang="zh-CN" sz="1400" dirty="0" smtClean="0"/>
              <a:t/>
            </a:r>
            <a:br>
              <a:rPr lang="en-US" altLang="zh-CN" sz="1400" dirty="0" smtClean="0"/>
            </a:br>
            <a:r>
              <a:rPr lang="en-US" altLang="zh-CN" sz="1400" dirty="0" smtClean="0"/>
              <a:t>76,204</a:t>
            </a:r>
            <a:r>
              <a:rPr lang="zh-CN" altLang="en-US" sz="1400" dirty="0" smtClean="0"/>
              <a:t>吨</a:t>
            </a:r>
            <a:endParaRPr lang="zh-CN" altLang="en-US" sz="1400" dirty="0"/>
          </a:p>
        </p:txBody>
      </p:sp>
      <p:sp>
        <p:nvSpPr>
          <p:cNvPr id="10" name="TextBox 9"/>
          <p:cNvSpPr txBox="1"/>
          <p:nvPr/>
        </p:nvSpPr>
        <p:spPr>
          <a:xfrm>
            <a:off x="3405964" y="817128"/>
            <a:ext cx="1793357" cy="400110"/>
          </a:xfrm>
          <a:prstGeom prst="rect">
            <a:avLst/>
          </a:prstGeom>
          <a:solidFill>
            <a:srgbClr val="E17F75"/>
          </a:solidFill>
        </p:spPr>
        <p:txBody>
          <a:bodyPr wrap="square" rtlCol="0">
            <a:spAutoFit/>
          </a:bodyPr>
          <a:lstStyle/>
          <a:p>
            <a:r>
              <a:rPr lang="zh-CN" altLang="en-US" sz="2000" dirty="0" smtClean="0"/>
              <a:t>德克萨斯港口</a:t>
            </a:r>
            <a:endParaRPr lang="zh-CN" altLang="en-US" sz="2000" dirty="0"/>
          </a:p>
        </p:txBody>
      </p:sp>
      <p:sp>
        <p:nvSpPr>
          <p:cNvPr id="11" name="TextBox 10"/>
          <p:cNvSpPr txBox="1"/>
          <p:nvPr/>
        </p:nvSpPr>
        <p:spPr>
          <a:xfrm>
            <a:off x="3402410" y="1254653"/>
            <a:ext cx="5295019" cy="2031325"/>
          </a:xfrm>
          <a:prstGeom prst="rect">
            <a:avLst/>
          </a:prstGeom>
          <a:solidFill>
            <a:srgbClr val="E17F75"/>
          </a:solidFill>
        </p:spPr>
        <p:txBody>
          <a:bodyPr wrap="square" rtlCol="0">
            <a:spAutoFit/>
          </a:bodyPr>
          <a:lstStyle/>
          <a:p>
            <a:r>
              <a:rPr lang="zh-CN" altLang="en-US" dirty="0" smtClean="0"/>
              <a:t>德克萨斯是谷物高粱的第二大产地，该地港口吞吐量巨大因而对出口非常重要。德克萨斯有超过</a:t>
            </a:r>
            <a:r>
              <a:rPr lang="en-US" altLang="zh-CN" dirty="0" smtClean="0"/>
              <a:t>1,000</a:t>
            </a:r>
            <a:r>
              <a:rPr lang="zh-CN" altLang="en-US" dirty="0" smtClean="0"/>
              <a:t>英里水道和</a:t>
            </a:r>
            <a:r>
              <a:rPr lang="en-US" altLang="zh-CN" dirty="0" smtClean="0"/>
              <a:t>16</a:t>
            </a:r>
            <a:r>
              <a:rPr lang="zh-CN" altLang="en-US" dirty="0" smtClean="0"/>
              <a:t>个港口，包括：博蒙特、布朗斯维尔、卡尔霍恩港、科博斯克利斯蒂、弗里波特、加尔维斯顿、哈灵根、休斯顿、奥林奇、帕拉西奥斯、阿瑟港、伊萨贝尔港、曼斯菲尔德港、德克萨斯城、维多利亚和西卡尔霍恩。</a:t>
            </a:r>
            <a:endParaRPr lang="zh-CN" altLang="en-US" dirty="0"/>
          </a:p>
        </p:txBody>
      </p:sp>
      <p:sp>
        <p:nvSpPr>
          <p:cNvPr id="12" name="TextBox 11"/>
          <p:cNvSpPr txBox="1"/>
          <p:nvPr/>
        </p:nvSpPr>
        <p:spPr>
          <a:xfrm>
            <a:off x="5011483" y="4575902"/>
            <a:ext cx="1041989" cy="738664"/>
          </a:xfrm>
          <a:prstGeom prst="rect">
            <a:avLst/>
          </a:prstGeom>
          <a:solidFill>
            <a:srgbClr val="C7C7C7"/>
          </a:solidFill>
        </p:spPr>
        <p:txBody>
          <a:bodyPr wrap="square" rtlCol="0">
            <a:spAutoFit/>
          </a:bodyPr>
          <a:lstStyle/>
          <a:p>
            <a:pPr algn="ctr"/>
            <a:r>
              <a:rPr lang="zh-CN" altLang="en-US" sz="1400" dirty="0" smtClean="0"/>
              <a:t>科博斯克利斯蒂</a:t>
            </a:r>
            <a:r>
              <a:rPr lang="en-US" altLang="zh-CN" sz="1400" dirty="0" smtClean="0"/>
              <a:t/>
            </a:r>
            <a:br>
              <a:rPr lang="en-US" altLang="zh-CN" sz="1400" dirty="0" smtClean="0"/>
            </a:br>
            <a:r>
              <a:rPr lang="en-US" altLang="zh-CN" sz="1400" dirty="0" smtClean="0"/>
              <a:t>127,007</a:t>
            </a:r>
            <a:r>
              <a:rPr lang="zh-CN" altLang="en-US" sz="1400" dirty="0" smtClean="0"/>
              <a:t>吨</a:t>
            </a:r>
            <a:endParaRPr lang="zh-CN" altLang="en-US" sz="1400" dirty="0"/>
          </a:p>
        </p:txBody>
      </p:sp>
      <p:sp>
        <p:nvSpPr>
          <p:cNvPr id="13" name="TextBox 12"/>
          <p:cNvSpPr txBox="1"/>
          <p:nvPr/>
        </p:nvSpPr>
        <p:spPr>
          <a:xfrm>
            <a:off x="6414982" y="4575902"/>
            <a:ext cx="1041989" cy="738664"/>
          </a:xfrm>
          <a:prstGeom prst="rect">
            <a:avLst/>
          </a:prstGeom>
          <a:solidFill>
            <a:srgbClr val="C7C7C7"/>
          </a:solidFill>
        </p:spPr>
        <p:txBody>
          <a:bodyPr wrap="square" rtlCol="0">
            <a:spAutoFit/>
          </a:bodyPr>
          <a:lstStyle/>
          <a:p>
            <a:pPr algn="ctr"/>
            <a:r>
              <a:rPr lang="zh-CN" altLang="en-US" sz="1400" dirty="0" smtClean="0"/>
              <a:t>加尔维斯顿</a:t>
            </a:r>
            <a:r>
              <a:rPr lang="en-US" altLang="zh-CN" sz="1400" dirty="0" smtClean="0"/>
              <a:t/>
            </a:r>
            <a:br>
              <a:rPr lang="en-US" altLang="zh-CN" sz="1400" dirty="0" smtClean="0"/>
            </a:br>
            <a:r>
              <a:rPr lang="en-US" altLang="zh-CN" sz="1400" dirty="0" smtClean="0"/>
              <a:t>76,204</a:t>
            </a:r>
            <a:r>
              <a:rPr lang="zh-CN" altLang="en-US" sz="1400" dirty="0" smtClean="0"/>
              <a:t>吨</a:t>
            </a:r>
            <a:endParaRPr lang="zh-CN" altLang="en-US" sz="1400" dirty="0"/>
          </a:p>
        </p:txBody>
      </p:sp>
      <p:sp>
        <p:nvSpPr>
          <p:cNvPr id="14" name="TextBox 13"/>
          <p:cNvSpPr txBox="1"/>
          <p:nvPr/>
        </p:nvSpPr>
        <p:spPr>
          <a:xfrm>
            <a:off x="7768909" y="4682232"/>
            <a:ext cx="1041989" cy="523220"/>
          </a:xfrm>
          <a:prstGeom prst="rect">
            <a:avLst/>
          </a:prstGeom>
          <a:solidFill>
            <a:srgbClr val="C7C7C7"/>
          </a:solidFill>
        </p:spPr>
        <p:txBody>
          <a:bodyPr wrap="square" rtlCol="0">
            <a:spAutoFit/>
          </a:bodyPr>
          <a:lstStyle/>
          <a:p>
            <a:pPr algn="ctr"/>
            <a:r>
              <a:rPr lang="zh-CN" altLang="en-US" sz="1400" dirty="0" smtClean="0"/>
              <a:t>休斯顿</a:t>
            </a:r>
            <a:r>
              <a:rPr lang="en-US" altLang="zh-CN" sz="1400" dirty="0" smtClean="0"/>
              <a:t/>
            </a:r>
            <a:br>
              <a:rPr lang="en-US" altLang="zh-CN" sz="1400" dirty="0" smtClean="0"/>
            </a:br>
            <a:r>
              <a:rPr lang="en-US" altLang="zh-CN" sz="1400" dirty="0" smtClean="0"/>
              <a:t>157,488</a:t>
            </a:r>
            <a:r>
              <a:rPr lang="zh-CN" altLang="en-US" sz="1400" dirty="0" smtClean="0"/>
              <a:t>吨</a:t>
            </a:r>
            <a:endParaRPr lang="zh-CN" altLang="en-US" sz="14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a:spLocks noGrp="1"/>
          </p:cNvSpPr>
          <p:nvPr>
            <p:ph type="title"/>
          </p:nvPr>
        </p:nvSpPr>
        <p:spPr>
          <a:xfrm>
            <a:off x="246790" y="130418"/>
            <a:ext cx="8985566" cy="1176043"/>
          </a:xfrm>
          <a:prstGeom prst="rect">
            <a:avLst/>
          </a:prstGeom>
        </p:spPr>
        <p:txBody>
          <a:bodyPr>
            <a:normAutofit fontScale="90000"/>
          </a:bodyPr>
          <a:lstStyle/>
          <a:p>
            <a:pPr defTabSz="369675">
              <a:defRPr sz="1800"/>
            </a:pPr>
            <a:r>
              <a:rPr sz="3400" dirty="0"/>
              <a:t>Texas Grain Sorghum</a:t>
            </a:r>
            <a:r>
              <a:rPr lang="en-US" sz="3400" dirty="0"/>
              <a:t/>
            </a:r>
            <a:br>
              <a:rPr lang="en-US" sz="3400" dirty="0"/>
            </a:br>
            <a:r>
              <a:rPr lang="zh-CN" altLang="en-US" sz="3400" dirty="0"/>
              <a:t>德州高粱</a:t>
            </a:r>
            <a:r>
              <a:rPr lang="en-US" altLang="zh-CN" sz="3400" dirty="0"/>
              <a:t>2015</a:t>
            </a:r>
            <a:r>
              <a:rPr lang="zh-CN" altLang="en-US" sz="3400" dirty="0"/>
              <a:t>年产量预期</a:t>
            </a:r>
            <a:endParaRPr sz="3400" dirty="0"/>
          </a:p>
          <a:p>
            <a:pPr defTabSz="369675">
              <a:defRPr sz="1800"/>
            </a:pPr>
            <a:r>
              <a:rPr sz="2200" dirty="0"/>
              <a:t>Expectations for 2015</a:t>
            </a:r>
          </a:p>
        </p:txBody>
      </p:sp>
      <p:sp>
        <p:nvSpPr>
          <p:cNvPr id="33" name="Shape 33"/>
          <p:cNvSpPr>
            <a:spLocks noGrp="1"/>
          </p:cNvSpPr>
          <p:nvPr>
            <p:ph type="body" idx="1"/>
          </p:nvPr>
        </p:nvSpPr>
        <p:spPr>
          <a:xfrm>
            <a:off x="246790" y="1021121"/>
            <a:ext cx="8559409" cy="5307623"/>
          </a:xfrm>
          <a:prstGeom prst="rect">
            <a:avLst/>
          </a:prstGeom>
        </p:spPr>
        <p:txBody>
          <a:bodyPr>
            <a:noAutofit/>
          </a:bodyPr>
          <a:lstStyle/>
          <a:p>
            <a:pPr marL="280407" indent="-280407" algn="l" defTabSz="349138">
              <a:lnSpc>
                <a:spcPct val="150000"/>
              </a:lnSpc>
              <a:buSzPct val="45000"/>
              <a:buBlip>
                <a:blip r:embed="rId2"/>
              </a:buBlip>
              <a:defRPr sz="1800"/>
            </a:pPr>
            <a:r>
              <a:rPr sz="1600" dirty="0"/>
              <a:t>Planting conditions are optimal - very wet </a:t>
            </a:r>
            <a:r>
              <a:rPr sz="1600" dirty="0" smtClean="0"/>
              <a:t>winter</a:t>
            </a:r>
            <a:r>
              <a:rPr lang="en-US" sz="1600" dirty="0" smtClean="0"/>
              <a:t> </a:t>
            </a:r>
            <a:br>
              <a:rPr lang="en-US" sz="1600" dirty="0" smtClean="0"/>
            </a:br>
            <a:r>
              <a:rPr lang="en-US" altLang="zh-CN" sz="1600" dirty="0" smtClean="0"/>
              <a:t>- </a:t>
            </a:r>
            <a:r>
              <a:rPr lang="zh-CN" altLang="en-US" sz="1600" dirty="0" smtClean="0"/>
              <a:t>种植</a:t>
            </a:r>
            <a:r>
              <a:rPr lang="zh-CN" altLang="en-US" sz="1600" dirty="0"/>
              <a:t>条件</a:t>
            </a:r>
            <a:r>
              <a:rPr lang="zh-CN" altLang="en-US" sz="1600" dirty="0" smtClean="0"/>
              <a:t>理想－非常潮湿的冬季</a:t>
            </a:r>
            <a:endParaRPr sz="1600" dirty="0"/>
          </a:p>
          <a:p>
            <a:pPr marL="280407" indent="-280407" algn="l" defTabSz="349138">
              <a:lnSpc>
                <a:spcPct val="150000"/>
              </a:lnSpc>
              <a:buSzPct val="45000"/>
              <a:buBlip>
                <a:blip r:embed="rId2"/>
              </a:buBlip>
              <a:defRPr sz="1800"/>
            </a:pPr>
            <a:r>
              <a:rPr sz="1600" dirty="0"/>
              <a:t>Cotton acres will be - 1 million acres = + sorghum </a:t>
            </a:r>
            <a:r>
              <a:rPr sz="1600" dirty="0" smtClean="0"/>
              <a:t>acres</a:t>
            </a:r>
            <a:r>
              <a:rPr lang="en-US" sz="1600" dirty="0" smtClean="0"/>
              <a:t> </a:t>
            </a:r>
            <a:br>
              <a:rPr lang="en-US" sz="1600" dirty="0" smtClean="0"/>
            </a:br>
            <a:r>
              <a:rPr lang="en-US" altLang="zh-CN" sz="1600" dirty="0" smtClean="0"/>
              <a:t>- </a:t>
            </a:r>
            <a:r>
              <a:rPr lang="zh-CN" altLang="en-US" sz="1600" dirty="0" smtClean="0"/>
              <a:t>棉花种植面积减少</a:t>
            </a:r>
            <a:r>
              <a:rPr lang="zh-CN" altLang="en-US" sz="1600" dirty="0"/>
              <a:t>一百万</a:t>
            </a:r>
            <a:r>
              <a:rPr lang="zh-CN" altLang="en-US" sz="1600" dirty="0" smtClean="0"/>
              <a:t>英亩 ＝ 高粱面积增加</a:t>
            </a:r>
            <a:endParaRPr sz="1600" dirty="0"/>
          </a:p>
          <a:p>
            <a:pPr marL="280407" indent="-280407" algn="l" defTabSz="349138">
              <a:lnSpc>
                <a:spcPct val="150000"/>
              </a:lnSpc>
              <a:buSzPct val="45000"/>
              <a:buBlip>
                <a:blip r:embed="rId2"/>
              </a:buBlip>
              <a:defRPr sz="1800"/>
            </a:pPr>
            <a:r>
              <a:rPr sz="1600" dirty="0"/>
              <a:t>Cotton price is very low with 106 million bales </a:t>
            </a:r>
            <a:r>
              <a:rPr sz="1600" dirty="0" smtClean="0"/>
              <a:t>carryover</a:t>
            </a:r>
            <a:r>
              <a:rPr lang="en-US" sz="1600" dirty="0"/>
              <a:t/>
            </a:r>
            <a:br>
              <a:rPr lang="en-US" sz="1600" dirty="0"/>
            </a:br>
            <a:r>
              <a:rPr lang="en-US" altLang="zh-CN" sz="1600" dirty="0" smtClean="0"/>
              <a:t>- </a:t>
            </a:r>
            <a:r>
              <a:rPr lang="zh-CN" altLang="en-US" sz="1600" dirty="0" smtClean="0"/>
              <a:t>棉花</a:t>
            </a:r>
            <a:r>
              <a:rPr lang="zh-CN" altLang="en-US" sz="1600" dirty="0"/>
              <a:t>价格非常低</a:t>
            </a:r>
            <a:r>
              <a:rPr lang="zh-CN" altLang="en-US" sz="1600" dirty="0" smtClean="0"/>
              <a:t>，且有</a:t>
            </a:r>
            <a:r>
              <a:rPr lang="zh-CN" altLang="zh-CN" sz="1600" dirty="0" smtClean="0"/>
              <a:t>1</a:t>
            </a:r>
            <a:r>
              <a:rPr lang="en-US" altLang="zh-CN" sz="1600" dirty="0"/>
              <a:t>.06</a:t>
            </a:r>
            <a:r>
              <a:rPr lang="zh-CN" altLang="en-US" sz="1600" dirty="0"/>
              <a:t>亿</a:t>
            </a:r>
            <a:r>
              <a:rPr lang="zh-CN" altLang="en-US" sz="1600" dirty="0" smtClean="0"/>
              <a:t>包结转库存</a:t>
            </a:r>
            <a:endParaRPr sz="1600" dirty="0"/>
          </a:p>
          <a:p>
            <a:pPr marL="280407" indent="-280407" algn="l" defTabSz="349138">
              <a:lnSpc>
                <a:spcPct val="150000"/>
              </a:lnSpc>
              <a:buSzPct val="45000"/>
              <a:buBlip>
                <a:blip r:embed="rId2"/>
              </a:buBlip>
              <a:defRPr sz="1800"/>
            </a:pPr>
            <a:r>
              <a:rPr sz="1600" dirty="0"/>
              <a:t>New farm bill makes sorghum price guarantee 25 cents higher than </a:t>
            </a:r>
            <a:r>
              <a:rPr sz="1600" dirty="0" smtClean="0"/>
              <a:t>corn</a:t>
            </a:r>
            <a:r>
              <a:rPr lang="en-US" altLang="zh-CN" sz="1600" dirty="0" smtClean="0"/>
              <a:t/>
            </a:r>
            <a:br>
              <a:rPr lang="en-US" altLang="zh-CN" sz="1600" dirty="0" smtClean="0"/>
            </a:br>
            <a:r>
              <a:rPr lang="en-US" altLang="zh-CN" sz="1600" dirty="0" smtClean="0"/>
              <a:t>- </a:t>
            </a:r>
            <a:r>
              <a:rPr lang="zh-CN" altLang="en-US" sz="1600" dirty="0" smtClean="0"/>
              <a:t>新</a:t>
            </a:r>
            <a:r>
              <a:rPr lang="zh-CN" altLang="en-US" sz="1600" dirty="0"/>
              <a:t>农业</a:t>
            </a:r>
            <a:r>
              <a:rPr lang="zh-CN" altLang="en-US" sz="1600" dirty="0" smtClean="0"/>
              <a:t>法案确保高粱</a:t>
            </a:r>
            <a:r>
              <a:rPr lang="zh-CN" altLang="en-US" sz="1600" dirty="0"/>
              <a:t>价格比玉米高</a:t>
            </a:r>
            <a:r>
              <a:rPr lang="en-US" altLang="zh-CN" sz="1600" dirty="0"/>
              <a:t>25</a:t>
            </a:r>
            <a:r>
              <a:rPr lang="zh-CN" altLang="en-US" sz="1600" dirty="0"/>
              <a:t>美分</a:t>
            </a:r>
            <a:endParaRPr sz="1600" dirty="0"/>
          </a:p>
          <a:p>
            <a:pPr marL="280407" indent="-280407" algn="l" defTabSz="349138">
              <a:lnSpc>
                <a:spcPct val="150000"/>
              </a:lnSpc>
              <a:buSzPct val="45000"/>
              <a:buBlip>
                <a:blip r:embed="rId2"/>
              </a:buBlip>
              <a:defRPr sz="1800"/>
            </a:pPr>
            <a:r>
              <a:rPr sz="1600" dirty="0"/>
              <a:t>Chinese have created new interest in plantings - port </a:t>
            </a:r>
            <a:r>
              <a:rPr sz="1600" dirty="0" smtClean="0"/>
              <a:t>delivery</a:t>
            </a:r>
            <a:r>
              <a:rPr lang="en-US" sz="1600" dirty="0" smtClean="0"/>
              <a:t/>
            </a:r>
            <a:br>
              <a:rPr lang="en-US" sz="1600" dirty="0" smtClean="0"/>
            </a:br>
            <a:r>
              <a:rPr lang="en-US" altLang="zh-CN" sz="1600" dirty="0" smtClean="0"/>
              <a:t>- </a:t>
            </a:r>
            <a:r>
              <a:rPr lang="zh-CN" altLang="en-US" sz="1600" dirty="0" smtClean="0"/>
              <a:t>中国需求增长使美国种植意愿增强－港口运输</a:t>
            </a:r>
            <a:endParaRPr sz="1600" dirty="0"/>
          </a:p>
          <a:p>
            <a:pPr marL="280407" indent="-280407" algn="l" defTabSz="349138">
              <a:lnSpc>
                <a:spcPct val="150000"/>
              </a:lnSpc>
              <a:buSzPct val="45000"/>
              <a:buBlip>
                <a:blip r:embed="rId2"/>
              </a:buBlip>
              <a:defRPr sz="1800"/>
            </a:pPr>
            <a:r>
              <a:rPr sz="1600" dirty="0"/>
              <a:t>Annual crops tour mid-June - more details on website</a:t>
            </a:r>
            <a:r>
              <a:rPr lang="en-US" sz="1600" dirty="0"/>
              <a:t> </a:t>
            </a:r>
            <a:r>
              <a:rPr lang="en-US" sz="1600" dirty="0" smtClean="0"/>
              <a:t/>
            </a:r>
            <a:br>
              <a:rPr lang="en-US" sz="1600" dirty="0" smtClean="0"/>
            </a:br>
            <a:r>
              <a:rPr lang="en-US" altLang="zh-CN" sz="1600" dirty="0" smtClean="0"/>
              <a:t>- </a:t>
            </a:r>
            <a:r>
              <a:rPr lang="zh-CN" altLang="en-US" sz="1600" dirty="0" smtClean="0"/>
              <a:t>年度</a:t>
            </a:r>
            <a:r>
              <a:rPr lang="zh-CN" altLang="en-US" sz="1600" dirty="0"/>
              <a:t>作物考察，每年</a:t>
            </a:r>
            <a:r>
              <a:rPr lang="en-US" altLang="zh-CN" sz="1600" dirty="0"/>
              <a:t>6</a:t>
            </a:r>
            <a:r>
              <a:rPr lang="zh-CN" altLang="en-US" sz="1600" dirty="0" smtClean="0"/>
              <a:t>月中 </a:t>
            </a:r>
            <a:r>
              <a:rPr lang="en-US" altLang="zh-CN" sz="1600" dirty="0" smtClean="0"/>
              <a:t>– </a:t>
            </a:r>
            <a:r>
              <a:rPr lang="zh-CN" altLang="en-US" sz="1600" dirty="0" smtClean="0"/>
              <a:t>网站将发布更多</a:t>
            </a:r>
            <a:r>
              <a:rPr lang="zh-CN" altLang="en-US" sz="1600" dirty="0"/>
              <a:t>信息。。。</a:t>
            </a:r>
            <a:endParaRPr sz="1600" dirty="0"/>
          </a:p>
          <a:p>
            <a:pPr marL="280407" indent="-280407" algn="l" defTabSz="349138">
              <a:lnSpc>
                <a:spcPct val="150000"/>
              </a:lnSpc>
              <a:buSzPct val="45000"/>
              <a:buBlip>
                <a:blip r:embed="rId2"/>
              </a:buBlip>
              <a:defRPr sz="1800"/>
            </a:pPr>
            <a:r>
              <a:rPr sz="1600" u="sng" dirty="0">
                <a:hlinkClick r:id="rId3"/>
              </a:rPr>
              <a:t>www.texassorghum.com</a:t>
            </a:r>
            <a:endParaRPr lang="en-US" sz="1600" u="sng" dirty="0">
              <a:hlinkClick r:id="rId3"/>
            </a:endParaRPr>
          </a:p>
          <a:p>
            <a:pPr marL="280407" indent="-280407" algn="l" defTabSz="349138">
              <a:lnSpc>
                <a:spcPct val="150000"/>
              </a:lnSpc>
              <a:buSzPct val="45000"/>
              <a:buBlip>
                <a:blip r:embed="rId2"/>
              </a:buBlip>
              <a:defRPr sz="1800"/>
            </a:pPr>
            <a:endParaRPr sz="1600" u="sng" dirty="0">
              <a:hlinkClick r:id="rId3"/>
            </a:endParaRPr>
          </a:p>
        </p:txBody>
      </p:sp>
    </p:spTree>
    <p:extLst>
      <p:ext uri="{BB962C8B-B14F-4D97-AF65-F5344CB8AC3E}">
        <p14:creationId xmlns:p14="http://schemas.microsoft.com/office/powerpoint/2010/main" xmlns="" val="28542073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utrition_feeding_guides_fanned.png"/>
          <p:cNvPicPr>
            <a:picLocks noChangeAspect="1"/>
          </p:cNvPicPr>
          <p:nvPr/>
        </p:nvPicPr>
        <p:blipFill>
          <a:blip r:embed="rId3"/>
          <a:stretch>
            <a:fillRect/>
          </a:stretch>
        </p:blipFill>
        <p:spPr>
          <a:xfrm>
            <a:off x="5833256" y="847888"/>
            <a:ext cx="3310744" cy="2664746"/>
          </a:xfrm>
          <a:prstGeom prst="rect">
            <a:avLst/>
          </a:prstGeom>
        </p:spPr>
      </p:pic>
      <p:sp>
        <p:nvSpPr>
          <p:cNvPr id="7" name="Title 6"/>
          <p:cNvSpPr>
            <a:spLocks noGrp="1"/>
          </p:cNvSpPr>
          <p:nvPr>
            <p:ph type="title"/>
          </p:nvPr>
        </p:nvSpPr>
        <p:spPr>
          <a:xfrm>
            <a:off x="1781137" y="382191"/>
            <a:ext cx="6921406" cy="731521"/>
          </a:xfrm>
        </p:spPr>
        <p:txBody>
          <a:bodyPr>
            <a:noAutofit/>
          </a:bodyPr>
          <a:lstStyle/>
          <a:p>
            <a:r>
              <a:rPr lang="en-US" sz="2400" dirty="0" smtClean="0"/>
              <a:t>Website Information – </a:t>
            </a:r>
            <a:r>
              <a:rPr lang="en-US" sz="2400" dirty="0" smtClean="0">
                <a:hlinkClick r:id="rId4"/>
              </a:rPr>
              <a:t>www.sorghumcheckoff.com</a:t>
            </a:r>
            <a:r>
              <a:rPr lang="en-US" sz="2400" dirty="0" smtClean="0"/>
              <a:t/>
            </a:r>
            <a:br>
              <a:rPr lang="en-US" sz="2400" dirty="0" smtClean="0"/>
            </a:br>
            <a:r>
              <a:rPr lang="zh-CN" altLang="en-US" sz="2400" dirty="0" smtClean="0"/>
              <a:t>网站地址</a:t>
            </a:r>
            <a:endParaRPr lang="en-US" sz="2400" dirty="0"/>
          </a:p>
        </p:txBody>
      </p:sp>
      <p:sp>
        <p:nvSpPr>
          <p:cNvPr id="4" name="TextBox 3"/>
          <p:cNvSpPr txBox="1"/>
          <p:nvPr/>
        </p:nvSpPr>
        <p:spPr>
          <a:xfrm>
            <a:off x="893138" y="6007980"/>
            <a:ext cx="6134986" cy="707886"/>
          </a:xfrm>
          <a:prstGeom prst="rect">
            <a:avLst/>
          </a:prstGeom>
          <a:noFill/>
        </p:spPr>
        <p:txBody>
          <a:bodyPr wrap="square" rtlCol="0">
            <a:spAutoFit/>
          </a:bodyPr>
          <a:lstStyle/>
          <a:p>
            <a:pPr algn="ctr"/>
            <a:r>
              <a:rPr lang="en-US" sz="2000" b="1" dirty="0" smtClean="0"/>
              <a:t>US Sorghum </a:t>
            </a:r>
            <a:r>
              <a:rPr lang="en-US" sz="2000" b="1" dirty="0" err="1" smtClean="0"/>
              <a:t>Checkoff</a:t>
            </a:r>
            <a:r>
              <a:rPr lang="en-US" sz="2000" b="1" dirty="0" smtClean="0"/>
              <a:t> Program</a:t>
            </a:r>
            <a:r>
              <a:rPr lang="en-US" altLang="zh-CN" sz="2000" b="1" dirty="0" smtClean="0"/>
              <a:t>—</a:t>
            </a:r>
            <a:r>
              <a:rPr lang="zh-CN" altLang="en-US" sz="2000" b="1" dirty="0" smtClean="0"/>
              <a:t>美国高粱基金会项目</a:t>
            </a:r>
            <a:endParaRPr lang="en-US" sz="2000" b="1" dirty="0" smtClean="0"/>
          </a:p>
          <a:p>
            <a:pPr algn="ctr"/>
            <a:r>
              <a:rPr lang="en-US" sz="2000" b="1" dirty="0" smtClean="0"/>
              <a:t>www.sorghumcheckoff.com</a:t>
            </a:r>
            <a:endParaRPr lang="en-US" sz="2000" b="1" dirty="0"/>
          </a:p>
        </p:txBody>
      </p:sp>
      <p:sp>
        <p:nvSpPr>
          <p:cNvPr id="5" name="TextBox 4"/>
          <p:cNvSpPr txBox="1"/>
          <p:nvPr/>
        </p:nvSpPr>
        <p:spPr>
          <a:xfrm>
            <a:off x="2732049" y="2989414"/>
            <a:ext cx="3101207" cy="1569660"/>
          </a:xfrm>
          <a:prstGeom prst="rect">
            <a:avLst/>
          </a:prstGeom>
          <a:noFill/>
        </p:spPr>
        <p:txBody>
          <a:bodyPr wrap="square" rtlCol="0">
            <a:spAutoFit/>
          </a:bodyPr>
          <a:lstStyle/>
          <a:p>
            <a:r>
              <a:rPr lang="en-US" sz="4800" b="1" dirty="0" smtClean="0"/>
              <a:t>Thank You</a:t>
            </a:r>
            <a:br>
              <a:rPr lang="en-US" sz="4800" b="1" dirty="0" smtClean="0"/>
            </a:br>
            <a:r>
              <a:rPr lang="zh-CN" altLang="en-US" sz="4800" b="1" dirty="0" smtClean="0"/>
              <a:t>谢谢！</a:t>
            </a:r>
            <a:endParaRPr lang="en-US" sz="4800" b="1" dirty="0"/>
          </a:p>
        </p:txBody>
      </p:sp>
    </p:spTree>
    <p:extLst>
      <p:ext uri="{BB962C8B-B14F-4D97-AF65-F5344CB8AC3E}">
        <p14:creationId xmlns:p14="http://schemas.microsoft.com/office/powerpoint/2010/main" xmlns="" val="36485384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2921" y="180754"/>
            <a:ext cx="6921406" cy="924916"/>
          </a:xfrm>
        </p:spPr>
        <p:txBody>
          <a:bodyPr>
            <a:noAutofit/>
          </a:bodyPr>
          <a:lstStyle/>
          <a:p>
            <a:r>
              <a:rPr lang="en-US" sz="3600" dirty="0" smtClean="0"/>
              <a:t>Producer Dollars At Work</a:t>
            </a:r>
            <a:br>
              <a:rPr lang="en-US" sz="3600" dirty="0" smtClean="0"/>
            </a:br>
            <a:r>
              <a:rPr lang="en-US" altLang="zh-CN" sz="3600" dirty="0" smtClean="0"/>
              <a:t>—</a:t>
            </a:r>
            <a:r>
              <a:rPr lang="zh-CN" altLang="en-US" sz="3600" dirty="0" smtClean="0"/>
              <a:t>生产者资金的用途</a:t>
            </a:r>
            <a:endParaRPr lang="en-US" sz="3600" dirty="0"/>
          </a:p>
        </p:txBody>
      </p:sp>
      <p:graphicFrame>
        <p:nvGraphicFramePr>
          <p:cNvPr id="5" name="Content Placeholder 4"/>
          <p:cNvGraphicFramePr>
            <a:graphicFrameLocks/>
          </p:cNvGraphicFramePr>
          <p:nvPr/>
        </p:nvGraphicFramePr>
        <p:xfrm>
          <a:off x="401446" y="1092819"/>
          <a:ext cx="8508378" cy="4861932"/>
        </p:xfrm>
        <a:graphic>
          <a:graphicData uri="http://schemas.openxmlformats.org/drawingml/2006/table">
            <a:tbl>
              <a:tblPr firstRow="1" bandRow="1">
                <a:tableStyleId>{5C22544A-7EE6-4342-B048-85BDC9FD1C3A}</a:tableStyleId>
              </a:tblPr>
              <a:tblGrid>
                <a:gridCol w="1772579"/>
                <a:gridCol w="1063547"/>
                <a:gridCol w="1063547"/>
                <a:gridCol w="1063547"/>
                <a:gridCol w="1063547"/>
                <a:gridCol w="1063547"/>
                <a:gridCol w="1418064"/>
              </a:tblGrid>
              <a:tr h="786902">
                <a:tc>
                  <a:txBody>
                    <a:bodyPr/>
                    <a:lstStyle/>
                    <a:p>
                      <a:pPr algn="ctr"/>
                      <a:endParaRPr lang="en-US" sz="1600" dirty="0"/>
                    </a:p>
                  </a:txBody>
                  <a:tcPr/>
                </a:tc>
                <a:tc>
                  <a:txBody>
                    <a:bodyPr/>
                    <a:lstStyle/>
                    <a:p>
                      <a:pPr algn="ctr"/>
                      <a:r>
                        <a:rPr lang="en-US" sz="1800" dirty="0" smtClean="0"/>
                        <a:t>2009</a:t>
                      </a:r>
                      <a:r>
                        <a:rPr lang="en-US" sz="1800" baseline="0" dirty="0" smtClean="0"/>
                        <a:t> 20</a:t>
                      </a:r>
                      <a:r>
                        <a:rPr lang="en-US" sz="1800" dirty="0" smtClean="0"/>
                        <a:t>10</a:t>
                      </a:r>
                      <a:endParaRPr lang="en-US" sz="1800" dirty="0"/>
                    </a:p>
                  </a:txBody>
                  <a:tcPr/>
                </a:tc>
                <a:tc>
                  <a:txBody>
                    <a:bodyPr/>
                    <a:lstStyle/>
                    <a:p>
                      <a:pPr algn="ctr"/>
                      <a:r>
                        <a:rPr lang="en-US" sz="1800" dirty="0" smtClean="0"/>
                        <a:t>2010 2011</a:t>
                      </a:r>
                      <a:endParaRPr lang="en-US" sz="1800" dirty="0"/>
                    </a:p>
                  </a:txBody>
                  <a:tcPr/>
                </a:tc>
                <a:tc>
                  <a:txBody>
                    <a:bodyPr/>
                    <a:lstStyle/>
                    <a:p>
                      <a:pPr algn="ctr"/>
                      <a:r>
                        <a:rPr lang="en-US" sz="1800" dirty="0" smtClean="0"/>
                        <a:t>2011 2012</a:t>
                      </a:r>
                      <a:endParaRPr lang="en-US" sz="1800" dirty="0"/>
                    </a:p>
                  </a:txBody>
                  <a:tcPr/>
                </a:tc>
                <a:tc>
                  <a:txBody>
                    <a:bodyPr/>
                    <a:lstStyle/>
                    <a:p>
                      <a:pPr algn="ctr"/>
                      <a:r>
                        <a:rPr lang="en-US" sz="1800" dirty="0" smtClean="0"/>
                        <a:t>2012 2013</a:t>
                      </a:r>
                      <a:endParaRPr lang="en-US" sz="1800" dirty="0"/>
                    </a:p>
                  </a:txBody>
                  <a:tcPr/>
                </a:tc>
                <a:tc>
                  <a:txBody>
                    <a:bodyPr/>
                    <a:lstStyle/>
                    <a:p>
                      <a:pPr algn="ctr"/>
                      <a:r>
                        <a:rPr lang="en-US" sz="1800" dirty="0" smtClean="0"/>
                        <a:t>2013</a:t>
                      </a:r>
                      <a:r>
                        <a:rPr lang="en-US" sz="1800" baseline="0" dirty="0" smtClean="0"/>
                        <a:t> 2014*</a:t>
                      </a:r>
                      <a:endParaRPr lang="en-US" sz="1800" dirty="0"/>
                    </a:p>
                  </a:txBody>
                  <a:tcPr/>
                </a:tc>
                <a:tc>
                  <a:txBody>
                    <a:bodyPr/>
                    <a:lstStyle/>
                    <a:p>
                      <a:pPr algn="ctr"/>
                      <a:r>
                        <a:rPr lang="en-US" sz="1800" dirty="0" smtClean="0"/>
                        <a:t>Totals</a:t>
                      </a:r>
                      <a:br>
                        <a:rPr lang="en-US" sz="1800" dirty="0" smtClean="0"/>
                      </a:br>
                      <a:r>
                        <a:rPr lang="en-US" altLang="zh-CN" sz="1800" dirty="0" smtClean="0"/>
                        <a:t>—</a:t>
                      </a:r>
                      <a:r>
                        <a:rPr lang="zh-CN" altLang="en-US" sz="1800" dirty="0" smtClean="0"/>
                        <a:t>总额</a:t>
                      </a:r>
                      <a:endParaRPr lang="en-US" sz="1800" dirty="0"/>
                    </a:p>
                  </a:txBody>
                  <a:tcPr/>
                </a:tc>
              </a:tr>
              <a:tr h="702591">
                <a:tc>
                  <a:txBody>
                    <a:bodyPr/>
                    <a:lstStyle/>
                    <a:p>
                      <a:pPr algn="ctr"/>
                      <a:r>
                        <a:rPr lang="en-US" sz="1600" b="1" dirty="0" smtClean="0"/>
                        <a:t>Revenue</a:t>
                      </a:r>
                      <a:br>
                        <a:rPr lang="en-US" sz="1600" b="1" dirty="0" smtClean="0"/>
                      </a:br>
                      <a:r>
                        <a:rPr lang="en-US" altLang="zh-CN" sz="1600" b="1" dirty="0" smtClean="0"/>
                        <a:t>—</a:t>
                      </a:r>
                      <a:r>
                        <a:rPr lang="zh-CN" altLang="en-US" sz="1600" b="1" dirty="0" smtClean="0"/>
                        <a:t>收入</a:t>
                      </a:r>
                      <a:endParaRPr lang="en-US" sz="1600" b="1" dirty="0"/>
                    </a:p>
                  </a:txBody>
                  <a:tcPr anchor="ctr"/>
                </a:tc>
                <a:tc>
                  <a:txBody>
                    <a:bodyPr/>
                    <a:lstStyle/>
                    <a:p>
                      <a:pPr algn="ctr"/>
                      <a:r>
                        <a:rPr lang="en-US" sz="1200" b="1" dirty="0" smtClean="0"/>
                        <a:t>$7,448,213</a:t>
                      </a:r>
                      <a:endParaRPr lang="en-US" sz="1200" b="1" dirty="0"/>
                    </a:p>
                  </a:txBody>
                  <a:tcPr anchor="ctr"/>
                </a:tc>
                <a:tc>
                  <a:txBody>
                    <a:bodyPr/>
                    <a:lstStyle/>
                    <a:p>
                      <a:pPr algn="ctr"/>
                      <a:r>
                        <a:rPr lang="en-US" sz="1200" b="1" dirty="0" smtClean="0"/>
                        <a:t>$6,604,438</a:t>
                      </a:r>
                      <a:endParaRPr lang="en-US" sz="1200" b="1" dirty="0"/>
                    </a:p>
                  </a:txBody>
                  <a:tcPr anchor="ctr"/>
                </a:tc>
                <a:tc>
                  <a:txBody>
                    <a:bodyPr/>
                    <a:lstStyle/>
                    <a:p>
                      <a:pPr algn="ctr"/>
                      <a:r>
                        <a:rPr lang="en-US" sz="1200" b="1" dirty="0" smtClean="0"/>
                        <a:t>$8,764,830</a:t>
                      </a:r>
                      <a:endParaRPr lang="en-US" sz="1200" b="1" dirty="0"/>
                    </a:p>
                  </a:txBody>
                  <a:tcPr anchor="ctr"/>
                </a:tc>
                <a:tc>
                  <a:txBody>
                    <a:bodyPr/>
                    <a:lstStyle/>
                    <a:p>
                      <a:pPr algn="ctr"/>
                      <a:r>
                        <a:rPr lang="en-US" sz="1200" b="1" dirty="0" smtClean="0"/>
                        <a:t>$7,167,847</a:t>
                      </a:r>
                      <a:endParaRPr lang="en-US" sz="1200" b="1" dirty="0"/>
                    </a:p>
                  </a:txBody>
                  <a:tcPr anchor="ctr"/>
                </a:tc>
                <a:tc>
                  <a:txBody>
                    <a:bodyPr/>
                    <a:lstStyle/>
                    <a:p>
                      <a:pPr algn="ctr"/>
                      <a:r>
                        <a:rPr lang="en-US" sz="1200" b="1" dirty="0" smtClean="0"/>
                        <a:t>$8,096,736</a:t>
                      </a:r>
                      <a:endParaRPr lang="en-US" sz="1200" b="1" dirty="0"/>
                    </a:p>
                  </a:txBody>
                  <a:tcPr anchor="ctr"/>
                </a:tc>
                <a:tc>
                  <a:txBody>
                    <a:bodyPr/>
                    <a:lstStyle/>
                    <a:p>
                      <a:pPr algn="ctr"/>
                      <a:r>
                        <a:rPr lang="en-US" sz="1200" b="1" dirty="0" smtClean="0"/>
                        <a:t>$38,082,064</a:t>
                      </a:r>
                      <a:endParaRPr lang="en-US" sz="1200" b="1" dirty="0"/>
                    </a:p>
                  </a:txBody>
                  <a:tcPr anchor="ctr"/>
                </a:tc>
              </a:tr>
              <a:tr h="702591">
                <a:tc>
                  <a:txBody>
                    <a:bodyPr/>
                    <a:lstStyle/>
                    <a:p>
                      <a:pPr algn="ctr"/>
                      <a:r>
                        <a:rPr lang="en-US" sz="1600" dirty="0" smtClean="0">
                          <a:solidFill>
                            <a:srgbClr val="C00000"/>
                          </a:solidFill>
                        </a:rPr>
                        <a:t>Research</a:t>
                      </a:r>
                      <a:br>
                        <a:rPr lang="en-US" sz="1600" dirty="0" smtClean="0">
                          <a:solidFill>
                            <a:srgbClr val="C00000"/>
                          </a:solidFill>
                        </a:rPr>
                      </a:br>
                      <a:r>
                        <a:rPr lang="en-US" altLang="zh-CN" sz="1600" dirty="0" smtClean="0">
                          <a:solidFill>
                            <a:srgbClr val="C00000"/>
                          </a:solidFill>
                        </a:rPr>
                        <a:t>—</a:t>
                      </a:r>
                      <a:r>
                        <a:rPr lang="zh-CN" altLang="en-US" sz="1600" dirty="0" smtClean="0">
                          <a:solidFill>
                            <a:srgbClr val="C00000"/>
                          </a:solidFill>
                        </a:rPr>
                        <a:t>研究</a:t>
                      </a:r>
                      <a:endParaRPr lang="en-US" sz="1600" dirty="0">
                        <a:solidFill>
                          <a:srgbClr val="C00000"/>
                        </a:solidFill>
                      </a:endParaRPr>
                    </a:p>
                  </a:txBody>
                  <a:tcPr anchor="ctr"/>
                </a:tc>
                <a:tc>
                  <a:txBody>
                    <a:bodyPr/>
                    <a:lstStyle/>
                    <a:p>
                      <a:pPr algn="ctr"/>
                      <a:r>
                        <a:rPr lang="en-US" sz="1200" b="1" dirty="0" smtClean="0">
                          <a:solidFill>
                            <a:srgbClr val="C00000"/>
                          </a:solidFill>
                        </a:rPr>
                        <a:t>$1,726,321</a:t>
                      </a:r>
                      <a:endParaRPr lang="en-US" sz="1200" b="1" dirty="0">
                        <a:solidFill>
                          <a:srgbClr val="C00000"/>
                        </a:solidFill>
                      </a:endParaRPr>
                    </a:p>
                  </a:txBody>
                  <a:tcPr anchor="ctr"/>
                </a:tc>
                <a:tc>
                  <a:txBody>
                    <a:bodyPr/>
                    <a:lstStyle/>
                    <a:p>
                      <a:pPr algn="ctr"/>
                      <a:r>
                        <a:rPr lang="en-US" sz="1200" b="1" dirty="0" smtClean="0">
                          <a:solidFill>
                            <a:srgbClr val="C00000"/>
                          </a:solidFill>
                        </a:rPr>
                        <a:t>$1,358,274</a:t>
                      </a:r>
                      <a:endParaRPr lang="en-US" sz="1200" b="1" dirty="0">
                        <a:solidFill>
                          <a:srgbClr val="C00000"/>
                        </a:solidFill>
                      </a:endParaRPr>
                    </a:p>
                  </a:txBody>
                  <a:tcPr anchor="ctr"/>
                </a:tc>
                <a:tc>
                  <a:txBody>
                    <a:bodyPr/>
                    <a:lstStyle/>
                    <a:p>
                      <a:pPr algn="ctr"/>
                      <a:r>
                        <a:rPr lang="en-US" sz="1200" b="1" dirty="0" smtClean="0">
                          <a:solidFill>
                            <a:srgbClr val="C00000"/>
                          </a:solidFill>
                        </a:rPr>
                        <a:t>$1,409,065</a:t>
                      </a:r>
                      <a:endParaRPr lang="en-US" sz="1200" b="1" dirty="0">
                        <a:solidFill>
                          <a:srgbClr val="C00000"/>
                        </a:solidFill>
                      </a:endParaRPr>
                    </a:p>
                  </a:txBody>
                  <a:tcPr anchor="ctr"/>
                </a:tc>
                <a:tc>
                  <a:txBody>
                    <a:bodyPr/>
                    <a:lstStyle/>
                    <a:p>
                      <a:pPr algn="ctr"/>
                      <a:r>
                        <a:rPr lang="en-US" sz="1200" b="1" dirty="0" smtClean="0">
                          <a:solidFill>
                            <a:srgbClr val="C00000"/>
                          </a:solidFill>
                        </a:rPr>
                        <a:t>$1,588,428</a:t>
                      </a:r>
                      <a:endParaRPr lang="en-US" sz="1200" b="1" dirty="0">
                        <a:solidFill>
                          <a:srgbClr val="C00000"/>
                        </a:solidFill>
                      </a:endParaRPr>
                    </a:p>
                  </a:txBody>
                  <a:tcPr anchor="ctr"/>
                </a:tc>
                <a:tc>
                  <a:txBody>
                    <a:bodyPr/>
                    <a:lstStyle/>
                    <a:p>
                      <a:pPr algn="ctr"/>
                      <a:r>
                        <a:rPr lang="en-US" sz="1200" b="1" dirty="0" smtClean="0">
                          <a:solidFill>
                            <a:srgbClr val="C00000"/>
                          </a:solidFill>
                        </a:rPr>
                        <a:t>$3,664,574</a:t>
                      </a:r>
                      <a:endParaRPr lang="en-US" sz="1200" b="1" dirty="0">
                        <a:solidFill>
                          <a:srgbClr val="C00000"/>
                        </a:solidFill>
                      </a:endParaRPr>
                    </a:p>
                  </a:txBody>
                  <a:tcPr anchor="ctr"/>
                </a:tc>
                <a:tc>
                  <a:txBody>
                    <a:bodyPr/>
                    <a:lstStyle/>
                    <a:p>
                      <a:pPr algn="ctr"/>
                      <a:r>
                        <a:rPr lang="en-US" sz="1200" b="1" dirty="0" smtClean="0">
                          <a:solidFill>
                            <a:srgbClr val="C00000"/>
                          </a:solidFill>
                        </a:rPr>
                        <a:t>$ 9,746,662</a:t>
                      </a:r>
                      <a:endParaRPr lang="en-US" sz="1200" b="1" dirty="0">
                        <a:solidFill>
                          <a:srgbClr val="C00000"/>
                        </a:solidFill>
                      </a:endParaRPr>
                    </a:p>
                  </a:txBody>
                  <a:tcPr anchor="ctr"/>
                </a:tc>
              </a:tr>
              <a:tr h="997680">
                <a:tc>
                  <a:txBody>
                    <a:bodyPr/>
                    <a:lstStyle/>
                    <a:p>
                      <a:pPr algn="ctr"/>
                      <a:r>
                        <a:rPr lang="en-US" sz="1600" dirty="0" smtClean="0">
                          <a:solidFill>
                            <a:srgbClr val="C00000"/>
                          </a:solidFill>
                        </a:rPr>
                        <a:t>Market Development</a:t>
                      </a:r>
                      <a:br>
                        <a:rPr lang="en-US" sz="1600" dirty="0" smtClean="0">
                          <a:solidFill>
                            <a:srgbClr val="C00000"/>
                          </a:solidFill>
                        </a:rPr>
                      </a:br>
                      <a:r>
                        <a:rPr lang="en-US" altLang="zh-CN" sz="1600" dirty="0" smtClean="0">
                          <a:solidFill>
                            <a:srgbClr val="C00000"/>
                          </a:solidFill>
                        </a:rPr>
                        <a:t>—</a:t>
                      </a:r>
                      <a:r>
                        <a:rPr lang="zh-CN" altLang="en-US" sz="1600" dirty="0" smtClean="0">
                          <a:solidFill>
                            <a:srgbClr val="C00000"/>
                          </a:solidFill>
                        </a:rPr>
                        <a:t>市场开发</a:t>
                      </a:r>
                      <a:endParaRPr lang="en-US" sz="1600" dirty="0">
                        <a:solidFill>
                          <a:srgbClr val="C00000"/>
                        </a:solidFill>
                      </a:endParaRPr>
                    </a:p>
                  </a:txBody>
                  <a:tcPr anchor="ctr"/>
                </a:tc>
                <a:tc>
                  <a:txBody>
                    <a:bodyPr/>
                    <a:lstStyle/>
                    <a:p>
                      <a:pPr algn="ctr"/>
                      <a:r>
                        <a:rPr lang="en-US" sz="1200" b="1" dirty="0" smtClean="0">
                          <a:solidFill>
                            <a:srgbClr val="C00000"/>
                          </a:solidFill>
                        </a:rPr>
                        <a:t>$</a:t>
                      </a:r>
                      <a:r>
                        <a:rPr lang="en-US" sz="1200" b="1" baseline="0" dirty="0" smtClean="0">
                          <a:solidFill>
                            <a:srgbClr val="C00000"/>
                          </a:solidFill>
                        </a:rPr>
                        <a:t>  680,718</a:t>
                      </a:r>
                      <a:endParaRPr lang="en-US" sz="1200" b="1" dirty="0">
                        <a:solidFill>
                          <a:srgbClr val="C00000"/>
                        </a:solidFill>
                      </a:endParaRPr>
                    </a:p>
                  </a:txBody>
                  <a:tcPr anchor="ctr"/>
                </a:tc>
                <a:tc>
                  <a:txBody>
                    <a:bodyPr/>
                    <a:lstStyle/>
                    <a:p>
                      <a:pPr algn="ctr"/>
                      <a:r>
                        <a:rPr lang="en-US" sz="1200" b="1" dirty="0" smtClean="0">
                          <a:solidFill>
                            <a:srgbClr val="C00000"/>
                          </a:solidFill>
                        </a:rPr>
                        <a:t>$  955,147</a:t>
                      </a:r>
                      <a:endParaRPr lang="en-US" sz="1200" b="1" dirty="0">
                        <a:solidFill>
                          <a:srgbClr val="C00000"/>
                        </a:solidFill>
                      </a:endParaRPr>
                    </a:p>
                  </a:txBody>
                  <a:tcPr anchor="ctr"/>
                </a:tc>
                <a:tc>
                  <a:txBody>
                    <a:bodyPr/>
                    <a:lstStyle/>
                    <a:p>
                      <a:pPr algn="ctr"/>
                      <a:r>
                        <a:rPr lang="en-US" sz="1200" b="1" dirty="0" smtClean="0">
                          <a:solidFill>
                            <a:srgbClr val="C00000"/>
                          </a:solidFill>
                        </a:rPr>
                        <a:t>$1,137,621</a:t>
                      </a:r>
                      <a:endParaRPr lang="en-US" sz="1200" b="1" dirty="0">
                        <a:solidFill>
                          <a:srgbClr val="C00000"/>
                        </a:solidFill>
                      </a:endParaRPr>
                    </a:p>
                  </a:txBody>
                  <a:tcPr anchor="ctr"/>
                </a:tc>
                <a:tc>
                  <a:txBody>
                    <a:bodyPr/>
                    <a:lstStyle/>
                    <a:p>
                      <a:pPr algn="ctr"/>
                      <a:r>
                        <a:rPr lang="en-US" sz="1200" b="1" dirty="0" smtClean="0">
                          <a:solidFill>
                            <a:srgbClr val="C00000"/>
                          </a:solidFill>
                        </a:rPr>
                        <a:t>$1,117,897</a:t>
                      </a:r>
                      <a:endParaRPr lang="en-US" sz="1200" b="1" dirty="0">
                        <a:solidFill>
                          <a:srgbClr val="C00000"/>
                        </a:solidFill>
                      </a:endParaRPr>
                    </a:p>
                  </a:txBody>
                  <a:tcPr anchor="ctr"/>
                </a:tc>
                <a:tc>
                  <a:txBody>
                    <a:bodyPr/>
                    <a:lstStyle/>
                    <a:p>
                      <a:pPr algn="ctr"/>
                      <a:r>
                        <a:rPr lang="en-US" sz="1200" b="1" dirty="0" smtClean="0">
                          <a:solidFill>
                            <a:srgbClr val="C00000"/>
                          </a:solidFill>
                        </a:rPr>
                        <a:t>$1,534,588</a:t>
                      </a:r>
                      <a:endParaRPr lang="en-US" sz="1200" b="1" dirty="0">
                        <a:solidFill>
                          <a:srgbClr val="C00000"/>
                        </a:solidFill>
                      </a:endParaRPr>
                    </a:p>
                  </a:txBody>
                  <a:tcPr anchor="ctr"/>
                </a:tc>
                <a:tc>
                  <a:txBody>
                    <a:bodyPr/>
                    <a:lstStyle/>
                    <a:p>
                      <a:pPr algn="ctr"/>
                      <a:r>
                        <a:rPr lang="en-US" sz="1200" b="1" dirty="0" smtClean="0">
                          <a:solidFill>
                            <a:srgbClr val="C00000"/>
                          </a:solidFill>
                        </a:rPr>
                        <a:t>$ 5,425,971</a:t>
                      </a:r>
                      <a:endParaRPr lang="en-US" sz="1200" b="1" dirty="0">
                        <a:solidFill>
                          <a:srgbClr val="C00000"/>
                        </a:solidFill>
                      </a:endParaRPr>
                    </a:p>
                  </a:txBody>
                  <a:tcPr anchor="ctr"/>
                </a:tc>
              </a:tr>
              <a:tr h="674488">
                <a:tc>
                  <a:txBody>
                    <a:bodyPr/>
                    <a:lstStyle/>
                    <a:p>
                      <a:pPr algn="ctr"/>
                      <a:r>
                        <a:rPr lang="en-US" sz="1600" dirty="0" smtClean="0">
                          <a:solidFill>
                            <a:srgbClr val="C00000"/>
                          </a:solidFill>
                        </a:rPr>
                        <a:t>ICE</a:t>
                      </a:r>
                      <a:endParaRPr lang="en-US" sz="1600" dirty="0">
                        <a:solidFill>
                          <a:srgbClr val="C00000"/>
                        </a:solidFill>
                      </a:endParaRPr>
                    </a:p>
                  </a:txBody>
                  <a:tcPr anchor="ctr"/>
                </a:tc>
                <a:tc>
                  <a:txBody>
                    <a:bodyPr/>
                    <a:lstStyle/>
                    <a:p>
                      <a:pPr algn="ctr"/>
                      <a:r>
                        <a:rPr lang="en-US" sz="1200" b="1" dirty="0" smtClean="0">
                          <a:solidFill>
                            <a:srgbClr val="C00000"/>
                          </a:solidFill>
                        </a:rPr>
                        <a:t>$1,102,641</a:t>
                      </a:r>
                      <a:endParaRPr lang="en-US" sz="1200" b="1" dirty="0">
                        <a:solidFill>
                          <a:srgbClr val="C00000"/>
                        </a:solidFill>
                      </a:endParaRPr>
                    </a:p>
                  </a:txBody>
                  <a:tcPr anchor="ctr"/>
                </a:tc>
                <a:tc>
                  <a:txBody>
                    <a:bodyPr/>
                    <a:lstStyle/>
                    <a:p>
                      <a:pPr algn="ctr"/>
                      <a:r>
                        <a:rPr lang="en-US" sz="1200" b="1" dirty="0" smtClean="0">
                          <a:solidFill>
                            <a:srgbClr val="C00000"/>
                          </a:solidFill>
                        </a:rPr>
                        <a:t>$  927,631</a:t>
                      </a:r>
                      <a:endParaRPr lang="en-US" sz="1200" b="1" dirty="0">
                        <a:solidFill>
                          <a:srgbClr val="C00000"/>
                        </a:solidFill>
                      </a:endParaRPr>
                    </a:p>
                  </a:txBody>
                  <a:tcPr anchor="ctr"/>
                </a:tc>
                <a:tc>
                  <a:txBody>
                    <a:bodyPr/>
                    <a:lstStyle/>
                    <a:p>
                      <a:pPr algn="ctr"/>
                      <a:r>
                        <a:rPr lang="en-US" sz="1200" b="1" dirty="0" smtClean="0">
                          <a:solidFill>
                            <a:srgbClr val="C00000"/>
                          </a:solidFill>
                        </a:rPr>
                        <a:t>$  599,234</a:t>
                      </a:r>
                      <a:endParaRPr lang="en-US" sz="1200" b="1" dirty="0">
                        <a:solidFill>
                          <a:srgbClr val="C00000"/>
                        </a:solidFill>
                      </a:endParaRPr>
                    </a:p>
                  </a:txBody>
                  <a:tcPr anchor="ctr"/>
                </a:tc>
                <a:tc>
                  <a:txBody>
                    <a:bodyPr/>
                    <a:lstStyle/>
                    <a:p>
                      <a:pPr algn="ctr"/>
                      <a:r>
                        <a:rPr lang="en-US" sz="1200" b="1" dirty="0" smtClean="0">
                          <a:solidFill>
                            <a:srgbClr val="C00000"/>
                          </a:solidFill>
                        </a:rPr>
                        <a:t>$  936,688</a:t>
                      </a:r>
                      <a:endParaRPr lang="en-US" sz="1200" b="1" dirty="0">
                        <a:solidFill>
                          <a:srgbClr val="C00000"/>
                        </a:solidFill>
                      </a:endParaRPr>
                    </a:p>
                  </a:txBody>
                  <a:tcPr anchor="ctr"/>
                </a:tc>
                <a:tc>
                  <a:txBody>
                    <a:bodyPr/>
                    <a:lstStyle/>
                    <a:p>
                      <a:pPr algn="ctr"/>
                      <a:r>
                        <a:rPr lang="en-US" sz="1200" b="1" dirty="0" smtClean="0">
                          <a:solidFill>
                            <a:srgbClr val="C00000"/>
                          </a:solidFill>
                        </a:rPr>
                        <a:t>$</a:t>
                      </a:r>
                      <a:r>
                        <a:rPr lang="en-US" sz="1200" b="1" baseline="0" dirty="0" smtClean="0">
                          <a:solidFill>
                            <a:srgbClr val="C00000"/>
                          </a:solidFill>
                        </a:rPr>
                        <a:t>  649,072</a:t>
                      </a:r>
                      <a:endParaRPr lang="en-US" sz="1200" b="1" dirty="0">
                        <a:solidFill>
                          <a:srgbClr val="C00000"/>
                        </a:solidFill>
                      </a:endParaRPr>
                    </a:p>
                  </a:txBody>
                  <a:tcPr anchor="ctr"/>
                </a:tc>
                <a:tc>
                  <a:txBody>
                    <a:bodyPr/>
                    <a:lstStyle/>
                    <a:p>
                      <a:pPr algn="ctr"/>
                      <a:r>
                        <a:rPr lang="en-US" sz="1200" b="1" dirty="0" smtClean="0">
                          <a:solidFill>
                            <a:srgbClr val="C00000"/>
                          </a:solidFill>
                        </a:rPr>
                        <a:t>$ 4,215,266</a:t>
                      </a:r>
                      <a:endParaRPr lang="en-US" sz="1200" b="1" dirty="0">
                        <a:solidFill>
                          <a:srgbClr val="C00000"/>
                        </a:solidFill>
                      </a:endParaRPr>
                    </a:p>
                  </a:txBody>
                  <a:tcPr anchor="ctr"/>
                </a:tc>
              </a:tr>
              <a:tr h="997680">
                <a:tc>
                  <a:txBody>
                    <a:bodyPr/>
                    <a:lstStyle/>
                    <a:p>
                      <a:pPr algn="ctr"/>
                      <a:r>
                        <a:rPr lang="en-US" sz="1600" dirty="0" smtClean="0">
                          <a:solidFill>
                            <a:srgbClr val="C00000"/>
                          </a:solidFill>
                        </a:rPr>
                        <a:t>State </a:t>
                      </a:r>
                      <a:r>
                        <a:rPr lang="en-US" sz="1600" dirty="0" err="1" smtClean="0">
                          <a:solidFill>
                            <a:srgbClr val="C00000"/>
                          </a:solidFill>
                        </a:rPr>
                        <a:t>Passback</a:t>
                      </a:r>
                      <a:endParaRPr lang="en-US" sz="1600" dirty="0" smtClean="0">
                        <a:solidFill>
                          <a:srgbClr val="C00000"/>
                        </a:solidFill>
                      </a:endParaRPr>
                    </a:p>
                    <a:p>
                      <a:pPr algn="ctr"/>
                      <a:r>
                        <a:rPr lang="zh-CN" altLang="en-US" sz="1600" dirty="0" smtClean="0">
                          <a:solidFill>
                            <a:srgbClr val="C00000"/>
                          </a:solidFill>
                        </a:rPr>
                        <a:t>州政府返还</a:t>
                      </a:r>
                      <a:endParaRPr lang="en-US" sz="1600" dirty="0">
                        <a:solidFill>
                          <a:srgbClr val="C00000"/>
                        </a:solidFill>
                      </a:endParaRPr>
                    </a:p>
                  </a:txBody>
                  <a:tcPr anchor="ctr"/>
                </a:tc>
                <a:tc>
                  <a:txBody>
                    <a:bodyPr/>
                    <a:lstStyle/>
                    <a:p>
                      <a:pPr algn="ctr"/>
                      <a:r>
                        <a:rPr lang="en-US" sz="1200" b="1" dirty="0" smtClean="0">
                          <a:solidFill>
                            <a:srgbClr val="C00000"/>
                          </a:solidFill>
                        </a:rPr>
                        <a:t>$1,281,613</a:t>
                      </a:r>
                      <a:endParaRPr lang="en-US" sz="1200" b="1" dirty="0">
                        <a:solidFill>
                          <a:srgbClr val="C00000"/>
                        </a:solidFill>
                      </a:endParaRPr>
                    </a:p>
                  </a:txBody>
                  <a:tcPr anchor="ctr"/>
                </a:tc>
                <a:tc>
                  <a:txBody>
                    <a:bodyPr/>
                    <a:lstStyle/>
                    <a:p>
                      <a:pPr algn="ctr"/>
                      <a:r>
                        <a:rPr lang="en-US" sz="1200" b="1" dirty="0" smtClean="0">
                          <a:solidFill>
                            <a:srgbClr val="C00000"/>
                          </a:solidFill>
                        </a:rPr>
                        <a:t>$1,490,010</a:t>
                      </a:r>
                      <a:endParaRPr lang="en-US" sz="1200" b="1" dirty="0">
                        <a:solidFill>
                          <a:srgbClr val="C00000"/>
                        </a:solidFill>
                      </a:endParaRPr>
                    </a:p>
                  </a:txBody>
                  <a:tcPr anchor="ctr"/>
                </a:tc>
                <a:tc>
                  <a:txBody>
                    <a:bodyPr/>
                    <a:lstStyle/>
                    <a:p>
                      <a:pPr algn="ctr"/>
                      <a:r>
                        <a:rPr lang="en-US" sz="1200" b="1" dirty="0" smtClean="0">
                          <a:solidFill>
                            <a:srgbClr val="C00000"/>
                          </a:solidFill>
                        </a:rPr>
                        <a:t>$2,325,327</a:t>
                      </a:r>
                      <a:endParaRPr lang="en-US" sz="1200" b="1" dirty="0">
                        <a:solidFill>
                          <a:srgbClr val="C00000"/>
                        </a:solidFill>
                      </a:endParaRPr>
                    </a:p>
                  </a:txBody>
                  <a:tcPr anchor="ctr"/>
                </a:tc>
                <a:tc>
                  <a:txBody>
                    <a:bodyPr/>
                    <a:lstStyle/>
                    <a:p>
                      <a:pPr algn="ctr"/>
                      <a:r>
                        <a:rPr lang="en-US" sz="1200" b="1" dirty="0" smtClean="0">
                          <a:solidFill>
                            <a:srgbClr val="C00000"/>
                          </a:solidFill>
                        </a:rPr>
                        <a:t>$2,014,346</a:t>
                      </a:r>
                      <a:endParaRPr lang="en-US" sz="1200" b="1" dirty="0">
                        <a:solidFill>
                          <a:srgbClr val="C00000"/>
                        </a:solidFill>
                      </a:endParaRPr>
                    </a:p>
                  </a:txBody>
                  <a:tcPr anchor="ctr"/>
                </a:tc>
                <a:tc>
                  <a:txBody>
                    <a:bodyPr/>
                    <a:lstStyle/>
                    <a:p>
                      <a:pPr algn="ctr"/>
                      <a:r>
                        <a:rPr lang="en-US" sz="1200" b="1" dirty="0" smtClean="0">
                          <a:solidFill>
                            <a:srgbClr val="C00000"/>
                          </a:solidFill>
                        </a:rPr>
                        <a:t>$1,681,981</a:t>
                      </a:r>
                      <a:endParaRPr lang="en-US" sz="1200" b="1" dirty="0">
                        <a:solidFill>
                          <a:srgbClr val="C00000"/>
                        </a:solidFill>
                      </a:endParaRPr>
                    </a:p>
                  </a:txBody>
                  <a:tcPr anchor="ctr"/>
                </a:tc>
                <a:tc>
                  <a:txBody>
                    <a:bodyPr/>
                    <a:lstStyle/>
                    <a:p>
                      <a:pPr algn="ctr"/>
                      <a:r>
                        <a:rPr lang="en-US" sz="1200" b="1" dirty="0" smtClean="0">
                          <a:solidFill>
                            <a:srgbClr val="C00000"/>
                          </a:solidFill>
                        </a:rPr>
                        <a:t>$ 8,793,277</a:t>
                      </a:r>
                      <a:endParaRPr lang="en-US" sz="1200" b="1" dirty="0">
                        <a:solidFill>
                          <a:srgbClr val="C00000"/>
                        </a:solidFill>
                      </a:endParaRPr>
                    </a:p>
                  </a:txBody>
                  <a:tcPr anchor="ctr"/>
                </a:tc>
              </a:tr>
            </a:tbl>
          </a:graphicData>
        </a:graphic>
      </p:graphicFrame>
      <p:sp>
        <p:nvSpPr>
          <p:cNvPr id="6" name="TextBox 5"/>
          <p:cNvSpPr txBox="1"/>
          <p:nvPr/>
        </p:nvSpPr>
        <p:spPr>
          <a:xfrm>
            <a:off x="1002483" y="6100754"/>
            <a:ext cx="5908678" cy="600164"/>
          </a:xfrm>
          <a:prstGeom prst="rect">
            <a:avLst/>
          </a:prstGeom>
          <a:noFill/>
        </p:spPr>
        <p:txBody>
          <a:bodyPr wrap="square" rtlCol="0">
            <a:spAutoFit/>
          </a:bodyPr>
          <a:lstStyle/>
          <a:p>
            <a:pPr>
              <a:buFont typeface="Arial" charset="0"/>
              <a:buChar char="•"/>
            </a:pPr>
            <a:r>
              <a:rPr lang="en-US" sz="1100" dirty="0" smtClean="0"/>
              <a:t>Information not Finalized. Note: This information does not account for Administrative cost – capped at 10%, Mandatory Reserves  nor USDA Oversight Fees</a:t>
            </a:r>
            <a:br>
              <a:rPr lang="en-US" sz="1100" dirty="0" smtClean="0"/>
            </a:br>
            <a:r>
              <a:rPr lang="zh-CN" altLang="en-US" sz="1100" dirty="0" smtClean="0"/>
              <a:t>* 此数据非最终数据。注：此信息不包含管理费用（约占</a:t>
            </a:r>
            <a:r>
              <a:rPr lang="en-US" altLang="zh-CN" sz="1100" dirty="0" smtClean="0"/>
              <a:t>10%</a:t>
            </a:r>
            <a:r>
              <a:rPr lang="zh-CN" altLang="en-US" sz="1100" dirty="0" smtClean="0"/>
              <a:t>）、法定准备金及</a:t>
            </a:r>
            <a:r>
              <a:rPr lang="en-US" altLang="zh-CN" sz="1100" dirty="0" smtClean="0"/>
              <a:t>USDA</a:t>
            </a:r>
            <a:r>
              <a:rPr lang="zh-CN" altLang="en-US" sz="1100" dirty="0" smtClean="0"/>
              <a:t>监管费用。</a:t>
            </a:r>
            <a:endParaRPr lang="en-US" sz="1100" dirty="0"/>
          </a:p>
        </p:txBody>
      </p:sp>
      <p:sp>
        <p:nvSpPr>
          <p:cNvPr id="8" name="Oval 7"/>
          <p:cNvSpPr/>
          <p:nvPr/>
        </p:nvSpPr>
        <p:spPr>
          <a:xfrm>
            <a:off x="6523463" y="3601843"/>
            <a:ext cx="914400" cy="379142"/>
          </a:xfrm>
          <a:prstGeom prst="ellipse">
            <a:avLst/>
          </a:prstGeom>
          <a:no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Oval 8"/>
          <p:cNvSpPr/>
          <p:nvPr/>
        </p:nvSpPr>
        <p:spPr>
          <a:xfrm>
            <a:off x="6523463" y="2743199"/>
            <a:ext cx="914400" cy="379142"/>
          </a:xfrm>
          <a:prstGeom prst="ellipse">
            <a:avLst/>
          </a:prstGeom>
          <a:no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43840" y="944880"/>
            <a:ext cx="8625840" cy="5040536"/>
          </a:xfrm>
          <a:prstGeom prst="rect">
            <a:avLst/>
          </a:prstGeom>
        </p:spPr>
        <p:txBody>
          <a:bodyPr>
            <a:normAutofit fontScale="62500" lnSpcReduction="20000"/>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smtClean="0">
                <a:ln>
                  <a:noFill/>
                </a:ln>
                <a:solidFill>
                  <a:schemeClr val="tx1"/>
                </a:solidFill>
                <a:effectLst/>
                <a:uLnTx/>
                <a:uFillTx/>
                <a:latin typeface="Helvetica"/>
                <a:ea typeface="+mn-ea"/>
                <a:cs typeface="Helvetica"/>
              </a:rPr>
              <a:t>Non GMO </a:t>
            </a:r>
            <a:r>
              <a:rPr kumimoji="0" lang="en-US" altLang="zh-CN" sz="2800" b="1" i="0" u="none" strike="noStrike" kern="1200" cap="none" spc="0" normalizeH="0" baseline="0" noProof="0" dirty="0" smtClean="0">
                <a:ln>
                  <a:noFill/>
                </a:ln>
                <a:solidFill>
                  <a:schemeClr val="tx1"/>
                </a:solidFill>
                <a:effectLst/>
                <a:uLnTx/>
                <a:uFillTx/>
                <a:latin typeface="Helvetica"/>
                <a:ea typeface="+mn-ea"/>
                <a:cs typeface="Helvetica"/>
              </a:rPr>
              <a:t>—</a:t>
            </a:r>
            <a:r>
              <a:rPr kumimoji="0" lang="zh-CN" altLang="en-US" sz="2800" b="1" i="0" u="none" strike="noStrike" kern="1200" cap="none" spc="0" normalizeH="0" baseline="0" noProof="0" dirty="0" smtClean="0">
                <a:ln>
                  <a:noFill/>
                </a:ln>
                <a:solidFill>
                  <a:schemeClr val="tx1"/>
                </a:solidFill>
                <a:effectLst/>
                <a:uLnTx/>
                <a:uFillTx/>
                <a:latin typeface="Helvetica"/>
                <a:ea typeface="+mn-ea"/>
                <a:cs typeface="Helvetica"/>
              </a:rPr>
              <a:t>非转基因</a:t>
            </a:r>
            <a:endParaRPr kumimoji="0" lang="en-US" sz="2800" b="1" i="0" u="none" strike="noStrike" kern="1200" cap="none" spc="0" normalizeH="0" baseline="0" noProof="0" dirty="0" smtClean="0">
              <a:ln>
                <a:noFill/>
              </a:ln>
              <a:solidFill>
                <a:schemeClr val="tx1"/>
              </a:solidFill>
              <a:effectLst/>
              <a:uLnTx/>
              <a:uFillTx/>
              <a:latin typeface="Helvetica"/>
              <a:ea typeface="+mn-ea"/>
              <a:cs typeface="Helvetic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Helvetica"/>
                <a:ea typeface="+mn-ea"/>
                <a:cs typeface="Helvetica"/>
              </a:rPr>
              <a:t>no current GMO traits are present in sorghum </a:t>
            </a:r>
            <a:r>
              <a:rPr kumimoji="0" lang="en-US" altLang="zh-CN" sz="2400" b="0" i="0" u="none" strike="noStrike" kern="1200" cap="none" spc="0" normalizeH="0" baseline="0" noProof="0" dirty="0" smtClean="0">
                <a:ln>
                  <a:noFill/>
                </a:ln>
                <a:solidFill>
                  <a:schemeClr val="tx1"/>
                </a:solidFill>
                <a:effectLst/>
                <a:uLnTx/>
                <a:uFillTx/>
                <a:latin typeface="Helvetica"/>
                <a:ea typeface="+mn-ea"/>
                <a:cs typeface="Helvetica"/>
              </a:rPr>
              <a:t>—</a:t>
            </a:r>
            <a:r>
              <a:rPr kumimoji="0" lang="zh-CN" altLang="en-US" sz="2400" b="0" i="0" u="none" strike="noStrike" kern="1200" cap="none" spc="0" normalizeH="0" baseline="0" noProof="0" dirty="0" smtClean="0">
                <a:ln>
                  <a:noFill/>
                </a:ln>
                <a:solidFill>
                  <a:schemeClr val="tx1"/>
                </a:solidFill>
                <a:effectLst/>
                <a:uLnTx/>
                <a:uFillTx/>
                <a:latin typeface="Helvetica"/>
                <a:ea typeface="+mn-ea"/>
                <a:cs typeface="Helvetica"/>
              </a:rPr>
              <a:t>目前高粱中没有转基因品种。</a:t>
            </a:r>
            <a:endParaRPr kumimoji="0" lang="en-US" sz="2400" b="0" i="0" u="none" strike="noStrike" kern="1200" cap="none" spc="0" normalizeH="0" baseline="0" noProof="0" dirty="0" smtClean="0">
              <a:ln>
                <a:noFill/>
              </a:ln>
              <a:solidFill>
                <a:schemeClr val="tx1"/>
              </a:solidFill>
              <a:effectLst/>
              <a:uLnTx/>
              <a:uFillTx/>
              <a:latin typeface="Helvetica"/>
              <a:ea typeface="+mn-ea"/>
              <a:cs typeface="Helvetic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smtClean="0">
                <a:ln>
                  <a:noFill/>
                </a:ln>
                <a:solidFill>
                  <a:schemeClr val="tx1"/>
                </a:solidFill>
                <a:effectLst/>
                <a:uLnTx/>
                <a:uFillTx/>
                <a:latin typeface="Helvetica"/>
                <a:ea typeface="+mn-ea"/>
                <a:cs typeface="Helvetica"/>
              </a:rPr>
              <a:t>Water savings </a:t>
            </a:r>
            <a:r>
              <a:rPr kumimoji="0" lang="en-US" altLang="zh-CN" sz="2800" b="1" i="0" u="none" strike="noStrike" kern="1200" cap="none" spc="0" normalizeH="0" baseline="0" noProof="0" dirty="0" smtClean="0">
                <a:ln>
                  <a:noFill/>
                </a:ln>
                <a:solidFill>
                  <a:schemeClr val="tx1"/>
                </a:solidFill>
                <a:effectLst/>
                <a:uLnTx/>
                <a:uFillTx/>
                <a:latin typeface="Helvetica"/>
                <a:ea typeface="+mn-ea"/>
                <a:cs typeface="Helvetica"/>
              </a:rPr>
              <a:t>—</a:t>
            </a:r>
            <a:r>
              <a:rPr kumimoji="0" lang="zh-CN" altLang="en-US" sz="2800" b="1" i="0" u="none" strike="noStrike" kern="1200" cap="none" spc="0" normalizeH="0" baseline="0" noProof="0" dirty="0" smtClean="0">
                <a:ln>
                  <a:noFill/>
                </a:ln>
                <a:solidFill>
                  <a:schemeClr val="tx1"/>
                </a:solidFill>
                <a:effectLst/>
                <a:uLnTx/>
                <a:uFillTx/>
                <a:latin typeface="Helvetica"/>
                <a:ea typeface="+mn-ea"/>
                <a:cs typeface="Helvetica"/>
              </a:rPr>
              <a:t>节水</a:t>
            </a:r>
            <a:endParaRPr kumimoji="0" lang="en-US" sz="2800" b="1" i="0" u="none" strike="noStrike" kern="1200" cap="none" spc="0" normalizeH="0" baseline="0" noProof="0" dirty="0" smtClean="0">
              <a:ln>
                <a:noFill/>
              </a:ln>
              <a:solidFill>
                <a:schemeClr val="tx1"/>
              </a:solidFill>
              <a:effectLst/>
              <a:uLnTx/>
              <a:uFillTx/>
              <a:latin typeface="Helvetica"/>
              <a:ea typeface="+mn-ea"/>
              <a:cs typeface="Helvetic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Helvetica"/>
                <a:ea typeface="+mn-ea"/>
                <a:cs typeface="Helvetica"/>
              </a:rPr>
              <a:t>“more crop per drop” – increasingly important as drought and irrigation concerns amplify </a:t>
            </a:r>
            <a:r>
              <a:rPr kumimoji="0" lang="en-US" altLang="zh-CN" sz="2400" b="0" i="0" u="none" strike="noStrike" kern="1200" cap="none" spc="0" normalizeH="0" baseline="0" noProof="0" dirty="0" smtClean="0">
                <a:ln>
                  <a:noFill/>
                </a:ln>
                <a:solidFill>
                  <a:schemeClr val="tx1"/>
                </a:solidFill>
                <a:effectLst/>
                <a:uLnTx/>
                <a:uFillTx/>
                <a:latin typeface="Helvetica"/>
                <a:ea typeface="+mn-ea"/>
                <a:cs typeface="Helvetica"/>
              </a:rPr>
              <a:t>—</a:t>
            </a:r>
            <a:r>
              <a:rPr kumimoji="0" lang="zh-CN" altLang="en-US" sz="2400" b="0" i="0" u="none" strike="noStrike" kern="1200" cap="none" spc="0" normalizeH="0" baseline="0" noProof="0" dirty="0" smtClean="0">
                <a:ln>
                  <a:noFill/>
                </a:ln>
                <a:solidFill>
                  <a:schemeClr val="tx1"/>
                </a:solidFill>
                <a:effectLst/>
                <a:uLnTx/>
                <a:uFillTx/>
                <a:latin typeface="Helvetica"/>
                <a:ea typeface="+mn-ea"/>
                <a:cs typeface="Helvetica"/>
              </a:rPr>
              <a:t>“每滴水产出更多作物”</a:t>
            </a:r>
            <a:r>
              <a:rPr kumimoji="0" lang="en-US" altLang="zh-CN" sz="2400" b="0" i="0" u="none" strike="noStrike" kern="1200" cap="none" spc="0" normalizeH="0" baseline="0" noProof="0" dirty="0" smtClean="0">
                <a:ln>
                  <a:noFill/>
                </a:ln>
                <a:solidFill>
                  <a:schemeClr val="tx1"/>
                </a:solidFill>
                <a:effectLst/>
                <a:uLnTx/>
                <a:uFillTx/>
                <a:latin typeface="Helvetica"/>
                <a:ea typeface="+mn-ea"/>
                <a:cs typeface="Helvetica"/>
              </a:rPr>
              <a:t>- </a:t>
            </a:r>
            <a:r>
              <a:rPr kumimoji="0" lang="zh-CN" altLang="en-US" sz="2400" b="0" i="0" u="none" strike="noStrike" kern="1200" cap="none" spc="0" normalizeH="0" baseline="0" noProof="0" dirty="0" smtClean="0">
                <a:ln>
                  <a:noFill/>
                </a:ln>
                <a:solidFill>
                  <a:schemeClr val="tx1"/>
                </a:solidFill>
                <a:effectLst/>
                <a:uLnTx/>
                <a:uFillTx/>
                <a:latin typeface="Helvetica"/>
                <a:ea typeface="+mn-ea"/>
                <a:cs typeface="Helvetica"/>
              </a:rPr>
              <a:t>在干旱和灌溉问题凸显时更为重要</a:t>
            </a:r>
            <a:endParaRPr kumimoji="0" lang="en-US" sz="2400" b="0" i="0" u="none" strike="noStrike" kern="1200" cap="none" spc="0" normalizeH="0" baseline="0" noProof="0" dirty="0" smtClean="0">
              <a:ln>
                <a:noFill/>
              </a:ln>
              <a:solidFill>
                <a:schemeClr val="tx1"/>
              </a:solidFill>
              <a:effectLst/>
              <a:uLnTx/>
              <a:uFillTx/>
              <a:latin typeface="Helvetica"/>
              <a:ea typeface="+mn-ea"/>
              <a:cs typeface="Helvetic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err="1" smtClean="0">
                <a:ln>
                  <a:noFill/>
                </a:ln>
                <a:solidFill>
                  <a:schemeClr val="tx1"/>
                </a:solidFill>
                <a:effectLst/>
                <a:uLnTx/>
                <a:uFillTx/>
                <a:latin typeface="Helvetica"/>
                <a:ea typeface="+mn-ea"/>
                <a:cs typeface="Helvetica"/>
              </a:rPr>
              <a:t>Mycotoxins</a:t>
            </a:r>
            <a:r>
              <a:rPr kumimoji="0" lang="en-US" sz="2800" b="1" i="0" u="none" strike="noStrike" kern="1200" cap="none" spc="0" normalizeH="0" baseline="0" noProof="0" dirty="0" smtClean="0">
                <a:ln>
                  <a:noFill/>
                </a:ln>
                <a:solidFill>
                  <a:schemeClr val="tx1"/>
                </a:solidFill>
                <a:effectLst/>
                <a:uLnTx/>
                <a:uFillTx/>
                <a:latin typeface="Helvetica"/>
                <a:ea typeface="+mn-ea"/>
                <a:cs typeface="Helvetica"/>
              </a:rPr>
              <a:t> </a:t>
            </a:r>
            <a:r>
              <a:rPr kumimoji="0" lang="en-US" altLang="zh-CN" sz="2800" b="1" i="0" u="none" strike="noStrike" kern="1200" cap="none" spc="0" normalizeH="0" baseline="0" noProof="0" dirty="0" smtClean="0">
                <a:ln>
                  <a:noFill/>
                </a:ln>
                <a:solidFill>
                  <a:schemeClr val="tx1"/>
                </a:solidFill>
                <a:effectLst/>
                <a:uLnTx/>
                <a:uFillTx/>
                <a:latin typeface="Helvetica"/>
                <a:ea typeface="+mn-ea"/>
                <a:cs typeface="Helvetica"/>
              </a:rPr>
              <a:t>—</a:t>
            </a:r>
            <a:r>
              <a:rPr kumimoji="0" lang="zh-CN" altLang="en-US" sz="2800" b="1" i="0" u="none" strike="noStrike" kern="1200" cap="none" spc="0" normalizeH="0" baseline="0" noProof="0" dirty="0" smtClean="0">
                <a:ln>
                  <a:noFill/>
                </a:ln>
                <a:solidFill>
                  <a:schemeClr val="tx1"/>
                </a:solidFill>
                <a:effectLst/>
                <a:uLnTx/>
                <a:uFillTx/>
                <a:latin typeface="Helvetica"/>
                <a:ea typeface="+mn-ea"/>
                <a:cs typeface="Helvetica"/>
              </a:rPr>
              <a:t>霉菌毒素</a:t>
            </a:r>
            <a:endParaRPr kumimoji="0" lang="en-US" sz="2800" b="1" i="0" u="none" strike="noStrike" kern="1200" cap="none" spc="0" normalizeH="0" baseline="0" noProof="0" dirty="0" smtClean="0">
              <a:ln>
                <a:noFill/>
              </a:ln>
              <a:solidFill>
                <a:schemeClr val="tx1"/>
              </a:solidFill>
              <a:effectLst/>
              <a:uLnTx/>
              <a:uFillTx/>
              <a:latin typeface="Helvetica"/>
              <a:ea typeface="+mn-ea"/>
              <a:cs typeface="Helvetic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Helvetica"/>
                <a:ea typeface="+mn-ea"/>
                <a:cs typeface="Helvetica"/>
              </a:rPr>
              <a:t>Low incidence of occurrence </a:t>
            </a:r>
            <a:r>
              <a:rPr kumimoji="0" lang="en-US" altLang="zh-CN" sz="2400" b="0" i="0" u="none" strike="noStrike" kern="1200" cap="none" spc="0" normalizeH="0" baseline="0" noProof="0" dirty="0" smtClean="0">
                <a:ln>
                  <a:noFill/>
                </a:ln>
                <a:solidFill>
                  <a:schemeClr val="tx1"/>
                </a:solidFill>
                <a:effectLst/>
                <a:uLnTx/>
                <a:uFillTx/>
                <a:latin typeface="Helvetica"/>
                <a:ea typeface="+mn-ea"/>
                <a:cs typeface="Helvetica"/>
              </a:rPr>
              <a:t>—</a:t>
            </a:r>
            <a:r>
              <a:rPr kumimoji="0" lang="zh-CN" altLang="en-US" sz="2400" b="0" i="0" u="none" strike="noStrike" kern="1200" cap="none" spc="0" normalizeH="0" baseline="0" noProof="0" dirty="0" smtClean="0">
                <a:ln>
                  <a:noFill/>
                </a:ln>
                <a:solidFill>
                  <a:schemeClr val="tx1"/>
                </a:solidFill>
                <a:effectLst/>
                <a:uLnTx/>
                <a:uFillTx/>
                <a:latin typeface="Helvetica"/>
                <a:ea typeface="+mn-ea"/>
                <a:cs typeface="Helvetica"/>
              </a:rPr>
              <a:t>发生率低</a:t>
            </a:r>
            <a:endParaRPr kumimoji="0" lang="en-US" sz="2400" b="0" i="0" u="none" strike="noStrike" kern="1200" cap="none" spc="0" normalizeH="0" baseline="0" noProof="0" dirty="0" smtClean="0">
              <a:ln>
                <a:noFill/>
              </a:ln>
              <a:solidFill>
                <a:schemeClr val="tx1"/>
              </a:solidFill>
              <a:effectLst/>
              <a:uLnTx/>
              <a:uFillTx/>
              <a:latin typeface="Helvetica"/>
              <a:ea typeface="+mn-ea"/>
              <a:cs typeface="Helvetic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smtClean="0">
                <a:ln>
                  <a:noFill/>
                </a:ln>
                <a:solidFill>
                  <a:schemeClr val="tx1"/>
                </a:solidFill>
                <a:effectLst/>
                <a:uLnTx/>
                <a:uFillTx/>
                <a:latin typeface="Helvetica"/>
                <a:ea typeface="+mn-ea"/>
                <a:cs typeface="Helvetica"/>
              </a:rPr>
              <a:t>Competitively Priced </a:t>
            </a:r>
            <a:r>
              <a:rPr kumimoji="0" lang="en-US" altLang="zh-CN" sz="2800" b="1" i="0" u="none" strike="noStrike" kern="1200" cap="none" spc="0" normalizeH="0" baseline="0" noProof="0" dirty="0" smtClean="0">
                <a:ln>
                  <a:noFill/>
                </a:ln>
                <a:solidFill>
                  <a:schemeClr val="tx1"/>
                </a:solidFill>
                <a:effectLst/>
                <a:uLnTx/>
                <a:uFillTx/>
                <a:latin typeface="Helvetica"/>
                <a:ea typeface="+mn-ea"/>
                <a:cs typeface="Helvetica"/>
              </a:rPr>
              <a:t>— </a:t>
            </a:r>
            <a:r>
              <a:rPr kumimoji="0" lang="zh-CN" altLang="en-US" sz="2800" b="1" i="0" u="none" strike="noStrike" kern="1200" cap="none" spc="0" normalizeH="0" baseline="0" noProof="0" dirty="0" smtClean="0">
                <a:ln>
                  <a:noFill/>
                </a:ln>
                <a:solidFill>
                  <a:schemeClr val="tx1"/>
                </a:solidFill>
                <a:effectLst/>
                <a:uLnTx/>
                <a:uFillTx/>
                <a:latin typeface="Helvetica"/>
                <a:ea typeface="+mn-ea"/>
                <a:cs typeface="Helvetica"/>
              </a:rPr>
              <a:t>价格具有竞争力</a:t>
            </a:r>
            <a:endParaRPr kumimoji="0" lang="en-US" sz="2800" b="1" i="0" u="none" strike="noStrike" kern="1200" cap="none" spc="0" normalizeH="0" baseline="0" noProof="0" dirty="0" smtClean="0">
              <a:ln>
                <a:noFill/>
              </a:ln>
              <a:solidFill>
                <a:schemeClr val="tx1"/>
              </a:solidFill>
              <a:effectLst/>
              <a:uLnTx/>
              <a:uFillTx/>
              <a:latin typeface="Helvetica"/>
              <a:ea typeface="+mn-ea"/>
              <a:cs typeface="Helvetic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Helvetica"/>
                <a:ea typeface="+mn-ea"/>
                <a:cs typeface="Helvetica"/>
              </a:rPr>
              <a:t>proper milling and formulating can provide a price advantage</a:t>
            </a:r>
          </a:p>
          <a:p>
            <a:pPr marL="742950" marR="0" lvl="1" indent="-285750" algn="l" defTabSz="457200" rtl="0" eaLnBrk="1" fontAlgn="auto" latinLnBrk="0" hangingPunct="1">
              <a:lnSpc>
                <a:spcPct val="100000"/>
              </a:lnSpc>
              <a:spcBef>
                <a:spcPct val="20000"/>
              </a:spcBef>
              <a:spcAft>
                <a:spcPts val="0"/>
              </a:spcAft>
              <a:buClrTx/>
              <a:buSzTx/>
              <a:tabLst/>
              <a:defRPr/>
            </a:pPr>
            <a:r>
              <a:rPr lang="en-US" altLang="zh-CN" sz="2400" dirty="0" smtClean="0">
                <a:latin typeface="Helvetica"/>
                <a:cs typeface="Helvetica"/>
              </a:rPr>
              <a:t>—  </a:t>
            </a:r>
            <a:r>
              <a:rPr lang="zh-CN" altLang="en-US" sz="2400" dirty="0" smtClean="0">
                <a:latin typeface="Helvetica"/>
                <a:cs typeface="Helvetica"/>
              </a:rPr>
              <a:t>合适的粉碎研磨方法和配方技术可以带来价格上的优势</a:t>
            </a:r>
            <a:endParaRPr kumimoji="0" lang="en-US" sz="2400" b="0" i="0" u="none" strike="noStrike" kern="1200" cap="none" spc="0" normalizeH="0" baseline="0" noProof="0" dirty="0" smtClean="0">
              <a:ln>
                <a:noFill/>
              </a:ln>
              <a:solidFill>
                <a:schemeClr val="tx1"/>
              </a:solidFill>
              <a:effectLst/>
              <a:uLnTx/>
              <a:uFillTx/>
              <a:latin typeface="Helvetica"/>
              <a:ea typeface="+mn-ea"/>
              <a:cs typeface="Helvetic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smtClean="0">
                <a:ln>
                  <a:noFill/>
                </a:ln>
                <a:solidFill>
                  <a:schemeClr val="tx1"/>
                </a:solidFill>
                <a:effectLst/>
                <a:uLnTx/>
                <a:uFillTx/>
                <a:latin typeface="Helvetica"/>
                <a:ea typeface="+mn-ea"/>
                <a:cs typeface="Helvetica"/>
              </a:rPr>
              <a:t>Low Tannin </a:t>
            </a:r>
            <a:r>
              <a:rPr kumimoji="0" lang="en-US" altLang="zh-CN" sz="2800" b="0" i="0" u="none" strike="noStrike" kern="1200" cap="none" spc="0" normalizeH="0" baseline="0" noProof="0" dirty="0" smtClean="0">
                <a:ln>
                  <a:noFill/>
                </a:ln>
                <a:solidFill>
                  <a:schemeClr val="tx1"/>
                </a:solidFill>
                <a:effectLst/>
                <a:uLnTx/>
                <a:uFillTx/>
                <a:latin typeface="Helvetica"/>
                <a:ea typeface="+mn-ea"/>
                <a:cs typeface="Helvetica"/>
              </a:rPr>
              <a:t>—</a:t>
            </a:r>
            <a:r>
              <a:rPr kumimoji="0" lang="en-US" altLang="zh-CN" sz="2800" b="0" i="0" u="none" strike="noStrike" kern="1200" cap="none" spc="0" normalizeH="0" noProof="0" dirty="0" smtClean="0">
                <a:ln>
                  <a:noFill/>
                </a:ln>
                <a:solidFill>
                  <a:schemeClr val="tx1"/>
                </a:solidFill>
                <a:effectLst/>
                <a:uLnTx/>
                <a:uFillTx/>
                <a:latin typeface="Helvetica"/>
                <a:ea typeface="+mn-ea"/>
                <a:cs typeface="Helvetica"/>
              </a:rPr>
              <a:t> </a:t>
            </a:r>
            <a:r>
              <a:rPr kumimoji="0" lang="zh-CN" altLang="en-US" sz="2800" b="0" i="0" u="none" strike="noStrike" kern="1200" cap="none" spc="0" normalizeH="0" noProof="0" dirty="0" smtClean="0">
                <a:ln>
                  <a:noFill/>
                </a:ln>
                <a:solidFill>
                  <a:schemeClr val="tx1"/>
                </a:solidFill>
                <a:effectLst/>
                <a:uLnTx/>
                <a:uFillTx/>
                <a:latin typeface="Helvetica"/>
                <a:ea typeface="+mn-ea"/>
                <a:cs typeface="Helvetica"/>
              </a:rPr>
              <a:t>低单宁</a:t>
            </a:r>
            <a:endParaRPr kumimoji="0" lang="en-US" sz="2800" b="0" i="0" u="none" strike="noStrike" kern="1200" cap="none" spc="0" normalizeH="0" baseline="0" noProof="0" dirty="0" smtClean="0">
              <a:ln>
                <a:noFill/>
              </a:ln>
              <a:solidFill>
                <a:schemeClr val="tx1"/>
              </a:solidFill>
              <a:effectLst/>
              <a:uLnTx/>
              <a:uFillTx/>
              <a:latin typeface="Helvetica"/>
              <a:ea typeface="+mn-ea"/>
              <a:cs typeface="Helvetic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2800" b="1" dirty="0" smtClean="0">
                <a:latin typeface="Helvetica"/>
                <a:cs typeface="Helvetica"/>
              </a:rPr>
              <a:t>Fits least cost feed formulation rations </a:t>
            </a:r>
            <a:r>
              <a:rPr lang="en-US" altLang="zh-CN" sz="2800" b="1" dirty="0" smtClean="0">
                <a:latin typeface="Helvetica"/>
                <a:cs typeface="Helvetica"/>
              </a:rPr>
              <a:t>— </a:t>
            </a:r>
            <a:r>
              <a:rPr lang="zh-CN" altLang="en-US" sz="2800" b="1" dirty="0" smtClean="0">
                <a:latin typeface="Helvetica"/>
                <a:cs typeface="Helvetica"/>
              </a:rPr>
              <a:t>符合最低成本饲料配方的要求</a:t>
            </a:r>
            <a:endParaRPr kumimoji="0" lang="en-US" sz="2800" b="1" i="0" u="none" strike="noStrike" kern="1200" cap="none" spc="0" normalizeH="0" baseline="0" noProof="0" dirty="0" smtClean="0">
              <a:ln>
                <a:noFill/>
              </a:ln>
              <a:solidFill>
                <a:schemeClr val="tx1"/>
              </a:solidFill>
              <a:effectLst/>
              <a:uLnTx/>
              <a:uFillTx/>
              <a:latin typeface="Helvetica"/>
              <a:ea typeface="+mn-ea"/>
              <a:cs typeface="Helvetic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smtClean="0">
                <a:ln>
                  <a:noFill/>
                </a:ln>
                <a:solidFill>
                  <a:schemeClr val="tx1"/>
                </a:solidFill>
                <a:effectLst/>
                <a:uLnTx/>
                <a:uFillTx/>
                <a:latin typeface="Helvetica"/>
                <a:ea typeface="+mn-ea"/>
                <a:cs typeface="Helvetica"/>
              </a:rPr>
              <a:t>Ancient Grain / Whole Grain / Gluten Free /Antioxidants</a:t>
            </a:r>
            <a:br>
              <a:rPr kumimoji="0" lang="en-US" sz="2800" b="1" i="0" u="none" strike="noStrike" kern="1200" cap="none" spc="0" normalizeH="0" baseline="0" noProof="0" dirty="0" smtClean="0">
                <a:ln>
                  <a:noFill/>
                </a:ln>
                <a:solidFill>
                  <a:schemeClr val="tx1"/>
                </a:solidFill>
                <a:effectLst/>
                <a:uLnTx/>
                <a:uFillTx/>
                <a:latin typeface="Helvetica"/>
                <a:ea typeface="+mn-ea"/>
                <a:cs typeface="Helvetica"/>
              </a:rPr>
            </a:br>
            <a:r>
              <a:rPr kumimoji="0" lang="en-US" altLang="zh-CN" sz="2800" b="1" i="0" u="none" strike="noStrike" kern="1200" cap="none" spc="0" normalizeH="0" baseline="0" noProof="0" dirty="0" smtClean="0">
                <a:ln>
                  <a:noFill/>
                </a:ln>
                <a:solidFill>
                  <a:schemeClr val="tx1"/>
                </a:solidFill>
                <a:effectLst/>
                <a:uLnTx/>
                <a:uFillTx/>
                <a:latin typeface="Helvetica"/>
                <a:ea typeface="+mn-ea"/>
                <a:cs typeface="Helvetica"/>
              </a:rPr>
              <a:t>—</a:t>
            </a:r>
            <a:r>
              <a:rPr kumimoji="0" lang="en-US" altLang="zh-CN" sz="2800" b="1" i="0" u="none" strike="noStrike" kern="1200" cap="none" spc="0" normalizeH="0" noProof="0" dirty="0" smtClean="0">
                <a:ln>
                  <a:noFill/>
                </a:ln>
                <a:solidFill>
                  <a:schemeClr val="tx1"/>
                </a:solidFill>
                <a:effectLst/>
                <a:uLnTx/>
                <a:uFillTx/>
                <a:latin typeface="Helvetica"/>
                <a:ea typeface="+mn-ea"/>
                <a:cs typeface="Helvetica"/>
              </a:rPr>
              <a:t> </a:t>
            </a:r>
            <a:r>
              <a:rPr lang="zh-CN" altLang="en-US" sz="2800" b="1" dirty="0" smtClean="0">
                <a:latin typeface="Helvetica"/>
                <a:cs typeface="Helvetica"/>
              </a:rPr>
              <a:t>传统</a:t>
            </a:r>
            <a:r>
              <a:rPr kumimoji="0" lang="zh-CN" altLang="en-US" sz="2800" b="1" i="0" u="none" strike="noStrike" kern="1200" cap="none" spc="0" normalizeH="0" noProof="0" dirty="0" smtClean="0">
                <a:ln>
                  <a:noFill/>
                </a:ln>
                <a:solidFill>
                  <a:schemeClr val="tx1"/>
                </a:solidFill>
                <a:effectLst/>
                <a:uLnTx/>
                <a:uFillTx/>
                <a:latin typeface="Helvetica"/>
                <a:ea typeface="+mn-ea"/>
                <a:cs typeface="Helvetica"/>
              </a:rPr>
              <a:t>谷物 </a:t>
            </a:r>
            <a:r>
              <a:rPr kumimoji="0" lang="en-US" altLang="zh-CN" sz="2800" b="1" i="0" u="none" strike="noStrike" kern="1200" cap="none" spc="0" normalizeH="0" noProof="0" dirty="0" smtClean="0">
                <a:ln>
                  <a:noFill/>
                </a:ln>
                <a:solidFill>
                  <a:schemeClr val="tx1"/>
                </a:solidFill>
                <a:effectLst/>
                <a:uLnTx/>
                <a:uFillTx/>
                <a:latin typeface="Helvetica"/>
                <a:ea typeface="+mn-ea"/>
                <a:cs typeface="Helvetica"/>
              </a:rPr>
              <a:t>/ </a:t>
            </a:r>
            <a:r>
              <a:rPr kumimoji="0" lang="zh-CN" altLang="en-US" sz="2800" b="1" i="0" u="none" strike="noStrike" kern="1200" cap="none" spc="0" normalizeH="0" noProof="0" dirty="0" smtClean="0">
                <a:ln>
                  <a:noFill/>
                </a:ln>
                <a:solidFill>
                  <a:schemeClr val="tx1"/>
                </a:solidFill>
                <a:effectLst/>
                <a:uLnTx/>
                <a:uFillTx/>
                <a:latin typeface="Helvetica"/>
                <a:ea typeface="+mn-ea"/>
                <a:cs typeface="Helvetica"/>
              </a:rPr>
              <a:t>全谷物 </a:t>
            </a:r>
            <a:r>
              <a:rPr kumimoji="0" lang="en-US" altLang="zh-CN" sz="2800" b="1" i="0" u="none" strike="noStrike" kern="1200" cap="none" spc="0" normalizeH="0" noProof="0" dirty="0" smtClean="0">
                <a:ln>
                  <a:noFill/>
                </a:ln>
                <a:solidFill>
                  <a:schemeClr val="tx1"/>
                </a:solidFill>
                <a:effectLst/>
                <a:uLnTx/>
                <a:uFillTx/>
                <a:latin typeface="Helvetica"/>
                <a:ea typeface="+mn-ea"/>
                <a:cs typeface="Helvetica"/>
              </a:rPr>
              <a:t>/ </a:t>
            </a:r>
            <a:r>
              <a:rPr kumimoji="0" lang="zh-CN" altLang="en-US" sz="2800" b="1" i="0" u="none" strike="noStrike" kern="1200" cap="none" spc="0" normalizeH="0" noProof="0" dirty="0" smtClean="0">
                <a:ln>
                  <a:noFill/>
                </a:ln>
                <a:solidFill>
                  <a:schemeClr val="tx1"/>
                </a:solidFill>
                <a:effectLst/>
                <a:uLnTx/>
                <a:uFillTx/>
                <a:latin typeface="Helvetica"/>
                <a:ea typeface="+mn-ea"/>
                <a:cs typeface="Helvetica"/>
              </a:rPr>
              <a:t>无面筋 </a:t>
            </a:r>
            <a:r>
              <a:rPr kumimoji="0" lang="en-US" altLang="zh-CN" sz="2800" b="1" i="0" u="none" strike="noStrike" kern="1200" cap="none" spc="0" normalizeH="0" noProof="0" dirty="0" smtClean="0">
                <a:ln>
                  <a:noFill/>
                </a:ln>
                <a:solidFill>
                  <a:schemeClr val="tx1"/>
                </a:solidFill>
                <a:effectLst/>
                <a:uLnTx/>
                <a:uFillTx/>
                <a:latin typeface="Helvetica"/>
                <a:ea typeface="+mn-ea"/>
                <a:cs typeface="Helvetica"/>
              </a:rPr>
              <a:t>/ </a:t>
            </a:r>
            <a:r>
              <a:rPr lang="zh-CN" altLang="en-US" sz="2800" b="1" dirty="0" smtClean="0">
                <a:latin typeface="Helvetica"/>
                <a:cs typeface="Helvetica"/>
              </a:rPr>
              <a:t>抗氧化性</a:t>
            </a:r>
            <a:endParaRPr kumimoji="0" lang="en-US" sz="2800" b="1" i="0" u="none" strike="noStrike" kern="1200" cap="none" spc="0" normalizeH="0" baseline="0" noProof="0" dirty="0" smtClean="0">
              <a:ln>
                <a:noFill/>
              </a:ln>
              <a:solidFill>
                <a:schemeClr val="tx1"/>
              </a:solidFill>
              <a:effectLst/>
              <a:uLnTx/>
              <a:uFillTx/>
              <a:latin typeface="Helvetica"/>
              <a:ea typeface="+mn-ea"/>
              <a:cs typeface="Helvetic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Helvetica"/>
                <a:ea typeface="+mn-ea"/>
                <a:cs typeface="Helvetica"/>
              </a:rPr>
              <a:t>potential consumer preference in food items </a:t>
            </a:r>
            <a:r>
              <a:rPr kumimoji="0" lang="en-US" altLang="zh-CN" sz="2400" b="0" i="0" u="none" strike="noStrike" kern="1200" cap="none" spc="0" normalizeH="0" baseline="0" noProof="0" dirty="0" smtClean="0">
                <a:ln>
                  <a:noFill/>
                </a:ln>
                <a:solidFill>
                  <a:schemeClr val="tx1"/>
                </a:solidFill>
                <a:effectLst/>
                <a:uLnTx/>
                <a:uFillTx/>
                <a:latin typeface="Helvetica"/>
                <a:ea typeface="+mn-ea"/>
                <a:cs typeface="Helvetica"/>
              </a:rPr>
              <a:t>—</a:t>
            </a:r>
            <a:r>
              <a:rPr kumimoji="0" lang="en-US" altLang="zh-CN" sz="2400" b="0" i="0" u="none" strike="noStrike" kern="1200" cap="none" spc="0" normalizeH="0" noProof="0" dirty="0" smtClean="0">
                <a:ln>
                  <a:noFill/>
                </a:ln>
                <a:solidFill>
                  <a:schemeClr val="tx1"/>
                </a:solidFill>
                <a:effectLst/>
                <a:uLnTx/>
                <a:uFillTx/>
                <a:latin typeface="Helvetica"/>
                <a:ea typeface="+mn-ea"/>
                <a:cs typeface="Helvetica"/>
              </a:rPr>
              <a:t> </a:t>
            </a:r>
            <a:r>
              <a:rPr kumimoji="0" lang="zh-CN" altLang="en-US" sz="2400" b="0" i="0" u="none" strike="noStrike" kern="1200" cap="none" spc="0" normalizeH="0" noProof="0" dirty="0" smtClean="0">
                <a:ln>
                  <a:noFill/>
                </a:ln>
                <a:solidFill>
                  <a:schemeClr val="tx1"/>
                </a:solidFill>
                <a:effectLst/>
                <a:uLnTx/>
                <a:uFillTx/>
                <a:latin typeface="Helvetica"/>
                <a:ea typeface="+mn-ea"/>
                <a:cs typeface="Helvetica"/>
              </a:rPr>
              <a:t>潜在的消费者偏好的食物品种</a:t>
            </a:r>
            <a:endParaRPr kumimoji="0" lang="en-US" sz="2400" b="0" i="0" u="none" strike="noStrike" kern="1200" cap="none" spc="0" normalizeH="0" baseline="0" noProof="0" dirty="0" smtClean="0">
              <a:ln>
                <a:noFill/>
              </a:ln>
              <a:solidFill>
                <a:schemeClr val="tx1"/>
              </a:solidFill>
              <a:effectLst/>
              <a:uLnTx/>
              <a:uFillTx/>
              <a:latin typeface="Helvetica"/>
              <a:ea typeface="+mn-ea"/>
              <a:cs typeface="Helvetic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smtClean="0">
                <a:ln>
                  <a:noFill/>
                </a:ln>
                <a:solidFill>
                  <a:schemeClr val="tx1"/>
                </a:solidFill>
                <a:effectLst/>
                <a:uLnTx/>
                <a:uFillTx/>
                <a:latin typeface="Helvetica"/>
                <a:ea typeface="+mn-ea"/>
                <a:cs typeface="Helvetica"/>
              </a:rPr>
              <a:t>  Specific Variety Development  </a:t>
            </a:r>
            <a:r>
              <a:rPr kumimoji="0" lang="en-US" altLang="zh-CN" sz="2800" b="0" i="0" u="none" strike="noStrike" kern="1200" cap="none" spc="0" normalizeH="0" baseline="0" noProof="0" dirty="0" smtClean="0">
                <a:ln>
                  <a:noFill/>
                </a:ln>
                <a:solidFill>
                  <a:schemeClr val="tx1"/>
                </a:solidFill>
                <a:effectLst/>
                <a:uLnTx/>
                <a:uFillTx/>
                <a:latin typeface="Helvetica"/>
                <a:ea typeface="+mn-ea"/>
                <a:cs typeface="Helvetica"/>
              </a:rPr>
              <a:t>—</a:t>
            </a:r>
            <a:r>
              <a:rPr kumimoji="0" lang="en-US" altLang="zh-CN" sz="2800" b="0" i="0" u="none" strike="noStrike" kern="1200" cap="none" spc="0" normalizeH="0" noProof="0" dirty="0" smtClean="0">
                <a:ln>
                  <a:noFill/>
                </a:ln>
                <a:solidFill>
                  <a:schemeClr val="tx1"/>
                </a:solidFill>
                <a:effectLst/>
                <a:uLnTx/>
                <a:uFillTx/>
                <a:latin typeface="Helvetica"/>
                <a:ea typeface="+mn-ea"/>
                <a:cs typeface="Helvetica"/>
              </a:rPr>
              <a:t> </a:t>
            </a:r>
            <a:r>
              <a:rPr kumimoji="0" lang="zh-CN" altLang="en-US" sz="2800" b="0" i="0" u="none" strike="noStrike" kern="1200" cap="none" spc="0" normalizeH="0" noProof="0" dirty="0" smtClean="0">
                <a:ln>
                  <a:noFill/>
                </a:ln>
                <a:solidFill>
                  <a:schemeClr val="tx1"/>
                </a:solidFill>
                <a:effectLst/>
                <a:uLnTx/>
                <a:uFillTx/>
                <a:latin typeface="Helvetica"/>
                <a:ea typeface="+mn-ea"/>
                <a:cs typeface="Helvetica"/>
              </a:rPr>
              <a:t>特定品种的</a:t>
            </a:r>
            <a:r>
              <a:rPr lang="zh-CN" altLang="en-US" sz="2800" dirty="0" smtClean="0">
                <a:latin typeface="Helvetica"/>
                <a:cs typeface="Helvetica"/>
              </a:rPr>
              <a:t>开发</a:t>
            </a:r>
            <a:endParaRPr kumimoji="0" lang="en-US" sz="2800" b="0" i="0" u="none" strike="noStrike" kern="1200" cap="none" spc="0" normalizeH="0" baseline="0" noProof="0" dirty="0" smtClean="0">
              <a:ln>
                <a:noFill/>
              </a:ln>
              <a:solidFill>
                <a:schemeClr val="tx1"/>
              </a:solidFill>
              <a:effectLst/>
              <a:uLnTx/>
              <a:uFillTx/>
              <a:latin typeface="Helvetica"/>
              <a:ea typeface="+mn-ea"/>
              <a:cs typeface="Helvetic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Helvetica"/>
                <a:ea typeface="+mn-ea"/>
                <a:cs typeface="Helvetica"/>
              </a:rPr>
              <a:t>white, red, black </a:t>
            </a:r>
            <a:r>
              <a:rPr kumimoji="0" lang="en-US" altLang="zh-CN" sz="2400" b="0" i="0" u="none" strike="noStrike" kern="1200" cap="none" spc="0" normalizeH="0" baseline="0" noProof="0" dirty="0" smtClean="0">
                <a:ln>
                  <a:noFill/>
                </a:ln>
                <a:solidFill>
                  <a:schemeClr val="tx1"/>
                </a:solidFill>
                <a:effectLst/>
                <a:uLnTx/>
                <a:uFillTx/>
                <a:latin typeface="Helvetica"/>
                <a:ea typeface="+mn-ea"/>
                <a:cs typeface="Helvetica"/>
              </a:rPr>
              <a:t>—</a:t>
            </a:r>
            <a:r>
              <a:rPr kumimoji="0" lang="en-US" altLang="zh-CN" sz="2400" b="0" i="0" u="none" strike="noStrike" kern="1200" cap="none" spc="0" normalizeH="0" noProof="0" dirty="0" smtClean="0">
                <a:ln>
                  <a:noFill/>
                </a:ln>
                <a:solidFill>
                  <a:schemeClr val="tx1"/>
                </a:solidFill>
                <a:effectLst/>
                <a:uLnTx/>
                <a:uFillTx/>
                <a:latin typeface="Helvetica"/>
                <a:ea typeface="+mn-ea"/>
                <a:cs typeface="Helvetica"/>
              </a:rPr>
              <a:t> </a:t>
            </a:r>
            <a:r>
              <a:rPr kumimoji="0" lang="zh-CN" altLang="en-US" sz="2400" b="0" i="0" u="none" strike="noStrike" kern="1200" cap="none" spc="0" normalizeH="0" noProof="0" dirty="0" smtClean="0">
                <a:ln>
                  <a:noFill/>
                </a:ln>
                <a:solidFill>
                  <a:schemeClr val="tx1"/>
                </a:solidFill>
                <a:effectLst/>
                <a:uLnTx/>
                <a:uFillTx/>
                <a:latin typeface="Helvetica"/>
                <a:ea typeface="+mn-ea"/>
                <a:cs typeface="Helvetica"/>
              </a:rPr>
              <a:t>白高粱、红高粱、黑高粱</a:t>
            </a:r>
            <a:endParaRPr kumimoji="0" lang="en-US" sz="2400" b="0" i="0" u="none" strike="noStrike" kern="1200" cap="none" spc="0" normalizeH="0" baseline="0" noProof="0" dirty="0" smtClean="0">
              <a:ln>
                <a:noFill/>
              </a:ln>
              <a:solidFill>
                <a:schemeClr val="tx1"/>
              </a:solidFill>
              <a:effectLst/>
              <a:uLnTx/>
              <a:uFillTx/>
              <a:latin typeface="Helvetica"/>
              <a:ea typeface="+mn-ea"/>
              <a:cs typeface="Helvetic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smtClean="0">
                <a:ln>
                  <a:noFill/>
                </a:ln>
                <a:solidFill>
                  <a:schemeClr val="tx1"/>
                </a:solidFill>
                <a:effectLst/>
                <a:uLnTx/>
                <a:uFillTx/>
                <a:latin typeface="Helvetica"/>
                <a:ea typeface="+mn-ea"/>
                <a:cs typeface="Helvetica"/>
              </a:rPr>
              <a:t>Continued Research and End-use Development </a:t>
            </a:r>
            <a:br>
              <a:rPr kumimoji="0" lang="en-US" sz="2800" b="1" i="0" u="none" strike="noStrike" kern="1200" cap="none" spc="0" normalizeH="0" baseline="0" noProof="0" dirty="0" smtClean="0">
                <a:ln>
                  <a:noFill/>
                </a:ln>
                <a:solidFill>
                  <a:schemeClr val="tx1"/>
                </a:solidFill>
                <a:effectLst/>
                <a:uLnTx/>
                <a:uFillTx/>
                <a:latin typeface="Helvetica"/>
                <a:ea typeface="+mn-ea"/>
                <a:cs typeface="Helvetica"/>
              </a:rPr>
            </a:br>
            <a:r>
              <a:rPr kumimoji="0" lang="en-US" altLang="zh-CN" sz="2800" b="1" i="0" u="none" strike="noStrike" kern="1200" cap="none" spc="0" normalizeH="0" baseline="0" noProof="0" dirty="0" smtClean="0">
                <a:ln>
                  <a:noFill/>
                </a:ln>
                <a:solidFill>
                  <a:schemeClr val="tx1"/>
                </a:solidFill>
                <a:effectLst/>
                <a:uLnTx/>
                <a:uFillTx/>
                <a:latin typeface="Helvetica"/>
                <a:ea typeface="+mn-ea"/>
                <a:cs typeface="Helvetica"/>
              </a:rPr>
              <a:t>—</a:t>
            </a:r>
            <a:r>
              <a:rPr kumimoji="0" lang="en-US" altLang="zh-CN" sz="2800" b="1" i="0" u="none" strike="noStrike" kern="1200" cap="none" spc="0" normalizeH="0" noProof="0" dirty="0" smtClean="0">
                <a:ln>
                  <a:noFill/>
                </a:ln>
                <a:solidFill>
                  <a:schemeClr val="tx1"/>
                </a:solidFill>
                <a:effectLst/>
                <a:uLnTx/>
                <a:uFillTx/>
                <a:latin typeface="Helvetica"/>
                <a:ea typeface="+mn-ea"/>
                <a:cs typeface="Helvetica"/>
              </a:rPr>
              <a:t> </a:t>
            </a:r>
            <a:r>
              <a:rPr kumimoji="0" lang="zh-CN" altLang="en-US" sz="2800" b="1" i="0" u="none" strike="noStrike" kern="1200" cap="none" spc="0" normalizeH="0" noProof="0" dirty="0" smtClean="0">
                <a:ln>
                  <a:noFill/>
                </a:ln>
                <a:solidFill>
                  <a:schemeClr val="tx1"/>
                </a:solidFill>
                <a:effectLst/>
                <a:uLnTx/>
                <a:uFillTx/>
                <a:latin typeface="Helvetica"/>
                <a:ea typeface="+mn-ea"/>
                <a:cs typeface="Helvetica"/>
              </a:rPr>
              <a:t>不懈的研究和最终用途的开发</a:t>
            </a:r>
            <a:endParaRPr kumimoji="0" lang="en-US" sz="2800" b="1" i="0" u="none" strike="noStrike" kern="1200" cap="none" spc="0" normalizeH="0" baseline="0" noProof="0" dirty="0" smtClean="0">
              <a:ln>
                <a:noFill/>
              </a:ln>
              <a:solidFill>
                <a:schemeClr val="tx1"/>
              </a:solidFill>
              <a:effectLst/>
              <a:uLnTx/>
              <a:uFillTx/>
              <a:latin typeface="Helvetica"/>
              <a:ea typeface="+mn-ea"/>
              <a:cs typeface="Helvetic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2800" b="1" dirty="0" smtClean="0">
                <a:latin typeface="Helvetica"/>
                <a:cs typeface="Helvetica"/>
              </a:rPr>
              <a:t>Diversity of Uses – Feed/Food/Fuel </a:t>
            </a:r>
            <a:r>
              <a:rPr lang="en-US" altLang="zh-CN" sz="2800" b="1" dirty="0" smtClean="0">
                <a:latin typeface="Helvetica"/>
                <a:cs typeface="Helvetica"/>
              </a:rPr>
              <a:t>— </a:t>
            </a:r>
            <a:r>
              <a:rPr lang="zh-CN" altLang="en-US" sz="2800" b="1" dirty="0" smtClean="0">
                <a:latin typeface="Helvetica"/>
                <a:cs typeface="Helvetica"/>
              </a:rPr>
              <a:t>用途多样</a:t>
            </a:r>
            <a:r>
              <a:rPr lang="en-US" altLang="zh-CN" sz="2800" b="1" dirty="0" smtClean="0">
                <a:latin typeface="Helvetica"/>
                <a:cs typeface="Helvetica"/>
              </a:rPr>
              <a:t>—</a:t>
            </a:r>
            <a:r>
              <a:rPr lang="zh-CN" altLang="en-US" sz="2800" b="1" dirty="0" smtClean="0">
                <a:latin typeface="Helvetica"/>
                <a:cs typeface="Helvetica"/>
              </a:rPr>
              <a:t>饲料</a:t>
            </a:r>
            <a:r>
              <a:rPr lang="en-US" altLang="zh-CN" sz="2800" b="1" dirty="0" smtClean="0">
                <a:latin typeface="Helvetica"/>
                <a:cs typeface="Helvetica"/>
              </a:rPr>
              <a:t>/</a:t>
            </a:r>
            <a:r>
              <a:rPr lang="zh-CN" altLang="en-US" sz="2800" b="1" dirty="0" smtClean="0">
                <a:latin typeface="Helvetica"/>
                <a:cs typeface="Helvetica"/>
              </a:rPr>
              <a:t>食品</a:t>
            </a:r>
            <a:r>
              <a:rPr lang="en-US" altLang="zh-CN" sz="2800" b="1" dirty="0" smtClean="0">
                <a:latin typeface="Helvetica"/>
                <a:cs typeface="Helvetica"/>
              </a:rPr>
              <a:t>/</a:t>
            </a:r>
            <a:r>
              <a:rPr lang="zh-CN" altLang="en-US" sz="2800" b="1" dirty="0" smtClean="0">
                <a:latin typeface="Helvetica"/>
                <a:cs typeface="Helvetica"/>
              </a:rPr>
              <a:t>燃料</a:t>
            </a:r>
            <a:endParaRPr kumimoji="0" lang="en-US" sz="2800" b="1" i="0" u="none" strike="noStrike" kern="1200" cap="none" spc="0" normalizeH="0" baseline="0" noProof="0" dirty="0">
              <a:ln>
                <a:noFill/>
              </a:ln>
              <a:solidFill>
                <a:schemeClr val="tx1"/>
              </a:solidFill>
              <a:effectLst/>
              <a:uLnTx/>
              <a:uFillTx/>
              <a:latin typeface="Helvetica"/>
              <a:ea typeface="+mn-ea"/>
              <a:cs typeface="Helvetica"/>
            </a:endParaRPr>
          </a:p>
        </p:txBody>
      </p:sp>
      <p:sp>
        <p:nvSpPr>
          <p:cNvPr id="3" name="Title 3"/>
          <p:cNvSpPr>
            <a:spLocks noGrp="1"/>
          </p:cNvSpPr>
          <p:nvPr>
            <p:ph type="title"/>
          </p:nvPr>
        </p:nvSpPr>
        <p:spPr>
          <a:xfrm>
            <a:off x="3504793" y="318911"/>
            <a:ext cx="4544054" cy="731521"/>
          </a:xfrm>
        </p:spPr>
        <p:txBody>
          <a:bodyPr>
            <a:normAutofit fontScale="90000"/>
          </a:bodyPr>
          <a:lstStyle/>
          <a:p>
            <a:r>
              <a:rPr lang="en-US" sz="3800" dirty="0" smtClean="0"/>
              <a:t>Why US Sorghum</a:t>
            </a:r>
            <a:br>
              <a:rPr lang="en-US" sz="3800" dirty="0" smtClean="0"/>
            </a:br>
            <a:r>
              <a:rPr lang="en-US" altLang="zh-CN" sz="3800" dirty="0" smtClean="0"/>
              <a:t>—</a:t>
            </a:r>
            <a:r>
              <a:rPr lang="zh-CN" altLang="en-US" sz="3800" dirty="0" smtClean="0"/>
              <a:t>为何选择美国高粱</a:t>
            </a:r>
            <a:endParaRPr lang="en-US" sz="38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7" y="469845"/>
            <a:ext cx="7217897" cy="731521"/>
          </a:xfrm>
        </p:spPr>
        <p:txBody>
          <a:bodyPr>
            <a:normAutofit fontScale="90000"/>
          </a:bodyPr>
          <a:lstStyle/>
          <a:p>
            <a:r>
              <a:rPr lang="en-US" dirty="0" smtClean="0"/>
              <a:t>Diversity of Sorghum Applications</a:t>
            </a:r>
            <a:br>
              <a:rPr lang="en-US" dirty="0" smtClean="0"/>
            </a:br>
            <a:r>
              <a:rPr lang="zh-CN" altLang="en-US" dirty="0" smtClean="0"/>
              <a:t>多种高粱用途</a:t>
            </a:r>
            <a:endParaRPr lang="en-US" dirty="0"/>
          </a:p>
        </p:txBody>
      </p:sp>
      <p:pic>
        <p:nvPicPr>
          <p:cNvPr id="4" name="Picture 3" descr="\\Termserver2008\uscp\Communications\USCP Photos\2008\CC 07-08 S. Texas 065.jpg"/>
          <p:cNvPicPr>
            <a:picLocks noChangeAspect="1" noChangeArrowheads="1"/>
          </p:cNvPicPr>
          <p:nvPr/>
        </p:nvPicPr>
        <p:blipFill>
          <a:blip r:embed="rId2" cstate="print"/>
          <a:srcRect r="6667"/>
          <a:stretch>
            <a:fillRect/>
          </a:stretch>
        </p:blipFill>
        <p:spPr bwMode="auto">
          <a:xfrm>
            <a:off x="0" y="1269402"/>
            <a:ext cx="3200400" cy="3454998"/>
          </a:xfrm>
          <a:prstGeom prst="rect">
            <a:avLst/>
          </a:prstGeom>
          <a:noFill/>
        </p:spPr>
      </p:pic>
      <p:pic>
        <p:nvPicPr>
          <p:cNvPr id="5" name="Picture 4" descr="C:\Users\Florentino\Pictures\IMG_3217.jpg   Flickr - Photo Sharing!_files\IMG_3121.jpg   Flickr - Photo Sharing!_files\7590067638_d8c4c21eb8_n.jpg"/>
          <p:cNvPicPr>
            <a:picLocks noChangeAspect="1" noChangeArrowheads="1"/>
          </p:cNvPicPr>
          <p:nvPr/>
        </p:nvPicPr>
        <p:blipFill>
          <a:blip r:embed="rId3" cstate="print"/>
          <a:srcRect l="6813"/>
          <a:stretch>
            <a:fillRect/>
          </a:stretch>
        </p:blipFill>
        <p:spPr bwMode="auto">
          <a:xfrm>
            <a:off x="5943600" y="1269402"/>
            <a:ext cx="3200400" cy="3454998"/>
          </a:xfrm>
          <a:prstGeom prst="rect">
            <a:avLst/>
          </a:prstGeom>
          <a:noFill/>
        </p:spPr>
      </p:pic>
      <p:pic>
        <p:nvPicPr>
          <p:cNvPr id="6" name="Picture 2" descr="\\Termserver2008\uscp\Communications\USCP Photos\2008\2008-07-09 8 (1).jpg"/>
          <p:cNvPicPr>
            <a:picLocks noChangeAspect="1" noChangeArrowheads="1"/>
          </p:cNvPicPr>
          <p:nvPr/>
        </p:nvPicPr>
        <p:blipFill>
          <a:blip r:embed="rId4" cstate="print"/>
          <a:srcRect r="7316"/>
          <a:stretch>
            <a:fillRect/>
          </a:stretch>
        </p:blipFill>
        <p:spPr bwMode="auto">
          <a:xfrm>
            <a:off x="3048000" y="1269402"/>
            <a:ext cx="3200400" cy="3454998"/>
          </a:xfrm>
          <a:prstGeom prst="rect">
            <a:avLst/>
          </a:prstGeom>
          <a:noFill/>
        </p:spPr>
      </p:pic>
      <p:sp>
        <p:nvSpPr>
          <p:cNvPr id="7" name="Subtitle 3"/>
          <p:cNvSpPr txBox="1">
            <a:spLocks/>
          </p:cNvSpPr>
          <p:nvPr/>
        </p:nvSpPr>
        <p:spPr>
          <a:xfrm>
            <a:off x="1079810" y="5982754"/>
            <a:ext cx="5320990" cy="737023"/>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smtClean="0">
                <a:ln>
                  <a:noFill/>
                </a:ln>
                <a:solidFill>
                  <a:schemeClr val="tx1"/>
                </a:solidFill>
                <a:effectLst/>
                <a:uLnTx/>
                <a:uFillTx/>
                <a:latin typeface="Helvetica"/>
                <a:ea typeface="+mn-ea"/>
                <a:cs typeface="Helvetica"/>
              </a:rPr>
              <a:t>Grain, Forage, Sweet</a:t>
            </a:r>
            <a:br>
              <a:rPr kumimoji="0" lang="en-US" sz="2400" b="0" i="0" u="none" strike="noStrike" kern="1200" cap="none" spc="0" normalizeH="0" baseline="0" noProof="0" dirty="0" smtClean="0">
                <a:ln>
                  <a:noFill/>
                </a:ln>
                <a:solidFill>
                  <a:schemeClr val="tx1"/>
                </a:solidFill>
                <a:effectLst/>
                <a:uLnTx/>
                <a:uFillTx/>
                <a:latin typeface="Helvetica"/>
                <a:ea typeface="+mn-ea"/>
                <a:cs typeface="Helvetica"/>
              </a:rPr>
            </a:br>
            <a:r>
              <a:rPr kumimoji="0" lang="zh-CN" altLang="en-US" sz="2400" b="0" i="0" u="none" strike="noStrike" kern="1200" cap="none" spc="0" normalizeH="0" baseline="0" noProof="0" dirty="0" smtClean="0">
                <a:ln>
                  <a:noFill/>
                </a:ln>
                <a:solidFill>
                  <a:schemeClr val="tx1"/>
                </a:solidFill>
                <a:effectLst/>
                <a:uLnTx/>
                <a:uFillTx/>
                <a:latin typeface="Helvetica"/>
                <a:ea typeface="+mn-ea"/>
                <a:cs typeface="Helvetica"/>
              </a:rPr>
              <a:t>籽粒、饲草、甜高粱</a:t>
            </a:r>
            <a:endParaRPr kumimoji="0" lang="en-US" sz="2400" b="0" i="0" u="none" strike="noStrike" kern="1200" cap="none" spc="0" normalizeH="0" baseline="0" noProof="0" dirty="0">
              <a:ln>
                <a:noFill/>
              </a:ln>
              <a:solidFill>
                <a:schemeClr val="tx1"/>
              </a:solidFill>
              <a:effectLst/>
              <a:uLnTx/>
              <a:uFillTx/>
              <a:latin typeface="Helvetica"/>
              <a:ea typeface="+mn-ea"/>
              <a:cs typeface="Helvetica"/>
            </a:endParaRPr>
          </a:p>
        </p:txBody>
      </p:sp>
      <p:sp>
        <p:nvSpPr>
          <p:cNvPr id="8" name="TextBox 7"/>
          <p:cNvSpPr txBox="1"/>
          <p:nvPr/>
        </p:nvSpPr>
        <p:spPr>
          <a:xfrm>
            <a:off x="1112578" y="4724400"/>
            <a:ext cx="1107996" cy="646331"/>
          </a:xfrm>
          <a:prstGeom prst="rect">
            <a:avLst/>
          </a:prstGeom>
          <a:noFill/>
        </p:spPr>
        <p:txBody>
          <a:bodyPr wrap="none" rtlCol="0">
            <a:spAutoFit/>
          </a:bodyPr>
          <a:lstStyle/>
          <a:p>
            <a:r>
              <a:rPr lang="en-US" dirty="0" smtClean="0"/>
              <a:t>Grain</a:t>
            </a:r>
            <a:br>
              <a:rPr lang="en-US" dirty="0" smtClean="0"/>
            </a:br>
            <a:r>
              <a:rPr lang="zh-CN" altLang="en-US" dirty="0" smtClean="0"/>
              <a:t>籽粒高粱</a:t>
            </a:r>
            <a:endParaRPr lang="en-US" dirty="0"/>
          </a:p>
        </p:txBody>
      </p:sp>
      <p:sp>
        <p:nvSpPr>
          <p:cNvPr id="9" name="TextBox 8"/>
          <p:cNvSpPr txBox="1"/>
          <p:nvPr/>
        </p:nvSpPr>
        <p:spPr>
          <a:xfrm>
            <a:off x="4191000" y="4724400"/>
            <a:ext cx="817660" cy="646331"/>
          </a:xfrm>
          <a:prstGeom prst="rect">
            <a:avLst/>
          </a:prstGeom>
          <a:noFill/>
        </p:spPr>
        <p:txBody>
          <a:bodyPr wrap="none" rtlCol="0">
            <a:spAutoFit/>
          </a:bodyPr>
          <a:lstStyle/>
          <a:p>
            <a:r>
              <a:rPr lang="en-US" dirty="0" smtClean="0"/>
              <a:t>Forage</a:t>
            </a:r>
            <a:br>
              <a:rPr lang="en-US" dirty="0" smtClean="0"/>
            </a:br>
            <a:r>
              <a:rPr lang="zh-CN" altLang="en-US" dirty="0" smtClean="0"/>
              <a:t>饲草</a:t>
            </a:r>
            <a:endParaRPr lang="en-US" dirty="0"/>
          </a:p>
        </p:txBody>
      </p:sp>
      <p:sp>
        <p:nvSpPr>
          <p:cNvPr id="10" name="TextBox 9"/>
          <p:cNvSpPr txBox="1"/>
          <p:nvPr/>
        </p:nvSpPr>
        <p:spPr>
          <a:xfrm>
            <a:off x="7543800" y="4724400"/>
            <a:ext cx="877163" cy="646331"/>
          </a:xfrm>
          <a:prstGeom prst="rect">
            <a:avLst/>
          </a:prstGeom>
          <a:noFill/>
        </p:spPr>
        <p:txBody>
          <a:bodyPr wrap="none" rtlCol="0">
            <a:spAutoFit/>
          </a:bodyPr>
          <a:lstStyle/>
          <a:p>
            <a:r>
              <a:rPr lang="en-US" dirty="0" smtClean="0"/>
              <a:t>Sweet</a:t>
            </a:r>
            <a:br>
              <a:rPr lang="en-US" dirty="0" smtClean="0"/>
            </a:br>
            <a:r>
              <a:rPr lang="zh-CN" altLang="en-US" dirty="0" smtClean="0"/>
              <a:t>甜高粱</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1ofdmq2n8tc36m6i46scovo2e.wpengine.netdna-cdn.com/wp-content/uploads/2013/11/sorghum.jpg"/>
          <p:cNvPicPr>
            <a:picLocks noChangeAspect="1" noChangeArrowheads="1"/>
          </p:cNvPicPr>
          <p:nvPr/>
        </p:nvPicPr>
        <p:blipFill>
          <a:blip r:embed="rId3" cstate="print"/>
          <a:srcRect/>
          <a:stretch>
            <a:fillRect/>
          </a:stretch>
        </p:blipFill>
        <p:spPr bwMode="auto">
          <a:xfrm>
            <a:off x="0" y="1527717"/>
            <a:ext cx="4114800" cy="3425283"/>
          </a:xfrm>
          <a:prstGeom prst="rect">
            <a:avLst/>
          </a:prstGeom>
          <a:noFill/>
        </p:spPr>
      </p:pic>
      <p:pic>
        <p:nvPicPr>
          <p:cNvPr id="6" name="Picture 10" descr="http://lubbock.tamu.edu/files/2011/10/sorghum-grain-colors-LB-02-0909-965x475.jpg"/>
          <p:cNvPicPr>
            <a:picLocks noChangeAspect="1" noChangeArrowheads="1"/>
          </p:cNvPicPr>
          <p:nvPr/>
        </p:nvPicPr>
        <p:blipFill>
          <a:blip r:embed="rId4" cstate="print"/>
          <a:srcRect l="7024" r="9571"/>
          <a:stretch>
            <a:fillRect/>
          </a:stretch>
        </p:blipFill>
        <p:spPr bwMode="auto">
          <a:xfrm>
            <a:off x="4495800" y="1527717"/>
            <a:ext cx="4648200" cy="3425283"/>
          </a:xfrm>
          <a:prstGeom prst="rect">
            <a:avLst/>
          </a:prstGeom>
          <a:noFill/>
        </p:spPr>
      </p:pic>
      <p:sp>
        <p:nvSpPr>
          <p:cNvPr id="8" name="Title 1"/>
          <p:cNvSpPr txBox="1">
            <a:spLocks/>
          </p:cNvSpPr>
          <p:nvPr/>
        </p:nvSpPr>
        <p:spPr>
          <a:xfrm>
            <a:off x="1785729" y="180753"/>
            <a:ext cx="7217897" cy="907607"/>
          </a:xfrm>
          <a:prstGeom prst="rect">
            <a:avLst/>
          </a:prstGeom>
        </p:spPr>
        <p:txBody>
          <a:bodyPr vert="horz" lIns="91440" tIns="45720" rIns="91440" bIns="45720" rtlCol="0" anchor="b">
            <a:normAutofit fontScale="75000" lnSpcReduction="2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1" i="0" u="none" strike="noStrike" kern="1200" cap="none" spc="0" normalizeH="0" baseline="0" noProof="0" dirty="0" smtClean="0">
                <a:ln>
                  <a:noFill/>
                </a:ln>
                <a:solidFill>
                  <a:schemeClr val="tx1"/>
                </a:solidFill>
                <a:effectLst/>
                <a:uLnTx/>
                <a:uFillTx/>
                <a:latin typeface="+mj-lt"/>
                <a:ea typeface="+mj-ea"/>
                <a:cs typeface="+mj-cs"/>
              </a:rPr>
              <a:t>Diversity of Sorghum Hybrids</a:t>
            </a:r>
            <a:br>
              <a:rPr kumimoji="0" lang="en-US" sz="4200" b="1" i="0" u="none" strike="noStrike" kern="1200" cap="none" spc="0" normalizeH="0" baseline="0" noProof="0" dirty="0" smtClean="0">
                <a:ln>
                  <a:noFill/>
                </a:ln>
                <a:solidFill>
                  <a:schemeClr val="tx1"/>
                </a:solidFill>
                <a:effectLst/>
                <a:uLnTx/>
                <a:uFillTx/>
                <a:latin typeface="+mj-lt"/>
                <a:ea typeface="+mj-ea"/>
                <a:cs typeface="+mj-cs"/>
              </a:rPr>
            </a:br>
            <a:r>
              <a:rPr kumimoji="0" lang="zh-CN" altLang="en-US" sz="4200" b="1" i="0" u="none" strike="noStrike" kern="1200" cap="none" spc="0" normalizeH="0" baseline="0" noProof="0" dirty="0" smtClean="0">
                <a:ln>
                  <a:noFill/>
                </a:ln>
                <a:solidFill>
                  <a:schemeClr val="tx1"/>
                </a:solidFill>
                <a:effectLst/>
                <a:uLnTx/>
                <a:uFillTx/>
                <a:latin typeface="+mj-lt"/>
                <a:ea typeface="+mj-ea"/>
                <a:cs typeface="+mj-cs"/>
              </a:rPr>
              <a:t>高粱杂交品种多样化</a:t>
            </a:r>
            <a:endParaRPr kumimoji="0" lang="en-US" sz="42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Subtitle 3"/>
          <p:cNvSpPr txBox="1">
            <a:spLocks/>
          </p:cNvSpPr>
          <p:nvPr/>
        </p:nvSpPr>
        <p:spPr>
          <a:xfrm>
            <a:off x="1079810" y="5993387"/>
            <a:ext cx="5778190" cy="609600"/>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smtClean="0">
                <a:ln>
                  <a:noFill/>
                </a:ln>
                <a:solidFill>
                  <a:schemeClr val="tx1"/>
                </a:solidFill>
                <a:effectLst/>
                <a:uLnTx/>
                <a:uFillTx/>
                <a:latin typeface="Helvetica"/>
                <a:ea typeface="+mn-ea"/>
                <a:cs typeface="Helvetica"/>
              </a:rPr>
              <a:t>World Collection = 43,000 Varieties</a:t>
            </a:r>
            <a:r>
              <a:rPr lang="en-US" sz="2400" dirty="0" smtClean="0">
                <a:latin typeface="Helvetica"/>
                <a:cs typeface="Helvetica"/>
              </a:rPr>
              <a:t>       </a:t>
            </a:r>
            <a:r>
              <a:rPr kumimoji="0" lang="zh-CN" altLang="en-US" sz="2400" b="0" i="0" u="none" strike="noStrike" kern="1200" cap="none" spc="0" normalizeH="0" baseline="0" noProof="0" dirty="0" smtClean="0">
                <a:ln>
                  <a:noFill/>
                </a:ln>
                <a:solidFill>
                  <a:schemeClr val="tx1"/>
                </a:solidFill>
                <a:effectLst/>
                <a:uLnTx/>
                <a:uFillTx/>
                <a:latin typeface="Helvetica"/>
                <a:ea typeface="+mn-ea"/>
                <a:cs typeface="Helvetica"/>
              </a:rPr>
              <a:t>全球收录</a:t>
            </a:r>
            <a:r>
              <a:rPr kumimoji="0" lang="zh-CN" altLang="en-US" sz="2400" b="0" i="0" u="none" strike="noStrike" kern="1200" cap="none" spc="0" normalizeH="0" noProof="0" dirty="0" smtClean="0">
                <a:ln>
                  <a:noFill/>
                </a:ln>
                <a:solidFill>
                  <a:schemeClr val="tx1"/>
                </a:solidFill>
                <a:effectLst/>
                <a:uLnTx/>
                <a:uFillTx/>
                <a:latin typeface="Helvetica"/>
                <a:ea typeface="+mn-ea"/>
                <a:cs typeface="Helvetica"/>
              </a:rPr>
              <a:t> </a:t>
            </a:r>
            <a:r>
              <a:rPr kumimoji="0" lang="en-US" altLang="zh-CN" sz="2400" b="0" i="0" u="none" strike="noStrike" kern="1200" cap="none" spc="0" normalizeH="0" noProof="0" dirty="0" smtClean="0">
                <a:ln>
                  <a:noFill/>
                </a:ln>
                <a:solidFill>
                  <a:schemeClr val="tx1"/>
                </a:solidFill>
                <a:effectLst/>
                <a:uLnTx/>
                <a:uFillTx/>
                <a:latin typeface="Helvetica"/>
                <a:ea typeface="+mn-ea"/>
                <a:cs typeface="Helvetica"/>
              </a:rPr>
              <a:t>= 43</a:t>
            </a:r>
            <a:r>
              <a:rPr lang="en-US" altLang="zh-CN" sz="2400" dirty="0" smtClean="0">
                <a:latin typeface="Helvetica"/>
                <a:cs typeface="Helvetica"/>
              </a:rPr>
              <a:t>,000</a:t>
            </a:r>
            <a:r>
              <a:rPr lang="zh-CN" altLang="en-US" sz="2400" dirty="0" smtClean="0">
                <a:latin typeface="Helvetica"/>
                <a:cs typeface="Helvetica"/>
              </a:rPr>
              <a:t>个品种</a:t>
            </a:r>
            <a:endParaRPr kumimoji="0" lang="en-US" sz="2400" b="0" i="0" u="none" strike="noStrike" kern="1200" cap="none" spc="0" normalizeH="0" baseline="0" noProof="0" dirty="0">
              <a:ln>
                <a:noFill/>
              </a:ln>
              <a:solidFill>
                <a:schemeClr val="tx1"/>
              </a:solidFill>
              <a:effectLst/>
              <a:uLnTx/>
              <a:uFillTx/>
              <a:latin typeface="Helvetica"/>
              <a:ea typeface="+mn-ea"/>
              <a:cs typeface="Helvetica"/>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0" y="1028979"/>
            <a:ext cx="9144000" cy="2979495"/>
          </a:xfrm>
          <a:prstGeom prst="rect">
            <a:avLst/>
          </a:prstGeom>
          <a:noFill/>
          <a:ln w="9525">
            <a:noFill/>
            <a:miter lim="800000"/>
            <a:headEnd/>
            <a:tailEnd/>
          </a:ln>
        </p:spPr>
      </p:pic>
      <p:sp>
        <p:nvSpPr>
          <p:cNvPr id="4" name="Title 3"/>
          <p:cNvSpPr>
            <a:spLocks noGrp="1"/>
          </p:cNvSpPr>
          <p:nvPr>
            <p:ph type="title"/>
          </p:nvPr>
        </p:nvSpPr>
        <p:spPr>
          <a:xfrm>
            <a:off x="1795346" y="289932"/>
            <a:ext cx="6907197" cy="731521"/>
          </a:xfrm>
        </p:spPr>
        <p:txBody>
          <a:bodyPr>
            <a:normAutofit fontScale="90000"/>
          </a:bodyPr>
          <a:lstStyle/>
          <a:p>
            <a:r>
              <a:rPr lang="en-US" sz="3800" dirty="0" smtClean="0"/>
              <a:t>Diversity of Sorghum Uses and Colors</a:t>
            </a:r>
            <a:br>
              <a:rPr lang="en-US" sz="3800" dirty="0" smtClean="0"/>
            </a:br>
            <a:r>
              <a:rPr lang="zh-CN" altLang="en-US" sz="3800" dirty="0" smtClean="0"/>
              <a:t>用途和颜色多样</a:t>
            </a:r>
            <a:endParaRPr lang="en-US" sz="3800" dirty="0"/>
          </a:p>
        </p:txBody>
      </p:sp>
      <p:graphicFrame>
        <p:nvGraphicFramePr>
          <p:cNvPr id="5" name="Table 4"/>
          <p:cNvGraphicFramePr>
            <a:graphicFrameLocks noGrp="1"/>
          </p:cNvGraphicFramePr>
          <p:nvPr/>
        </p:nvGraphicFramePr>
        <p:xfrm>
          <a:off x="260749" y="4146695"/>
          <a:ext cx="8628070" cy="1754374"/>
        </p:xfrm>
        <a:graphic>
          <a:graphicData uri="http://schemas.openxmlformats.org/drawingml/2006/table">
            <a:tbl>
              <a:tblPr/>
              <a:tblGrid>
                <a:gridCol w="2875348"/>
                <a:gridCol w="2876361"/>
                <a:gridCol w="2876361"/>
              </a:tblGrid>
              <a:tr h="1223613">
                <a:tc>
                  <a:txBody>
                    <a:bodyPr/>
                    <a:lstStyle/>
                    <a:p>
                      <a:pPr algn="just">
                        <a:spcAft>
                          <a:spcPts val="0"/>
                        </a:spcAft>
                      </a:pPr>
                      <a:r>
                        <a:rPr lang="zh-CN" sz="1400" b="0" kern="100" dirty="0">
                          <a:latin typeface="Calibri"/>
                          <a:ea typeface="宋体"/>
                          <a:cs typeface="Times New Roman"/>
                        </a:rPr>
                        <a:t>红高粱，橘红或古铜色高粱是最传统的种植品种，其用途广泛，在美国高粱市</a:t>
                      </a:r>
                      <a:r>
                        <a:rPr lang="zh-CN" sz="1400" b="0" kern="100" dirty="0" smtClean="0">
                          <a:latin typeface="Calibri"/>
                          <a:ea typeface="宋体"/>
                          <a:cs typeface="Times New Roman"/>
                        </a:rPr>
                        <a:t>场</a:t>
                      </a:r>
                      <a:r>
                        <a:rPr lang="zh-CN" altLang="en-US" sz="1400" b="0" kern="100" dirty="0" smtClean="0">
                          <a:latin typeface="Calibri"/>
                          <a:ea typeface="宋体"/>
                          <a:cs typeface="Times New Roman"/>
                        </a:rPr>
                        <a:t>中</a:t>
                      </a:r>
                      <a:r>
                        <a:rPr lang="zh-CN" sz="1400" b="0" kern="100" dirty="0" smtClean="0">
                          <a:latin typeface="Calibri"/>
                          <a:ea typeface="宋体"/>
                          <a:cs typeface="Times New Roman"/>
                        </a:rPr>
                        <a:t>生</a:t>
                      </a:r>
                      <a:r>
                        <a:rPr lang="zh-CN" sz="1400" b="0" kern="100" dirty="0">
                          <a:latin typeface="Calibri"/>
                          <a:ea typeface="宋体"/>
                          <a:cs typeface="Times New Roman"/>
                        </a:rPr>
                        <a:t>物燃</a:t>
                      </a:r>
                      <a:r>
                        <a:rPr lang="zh-CN" sz="1400" b="0" kern="100" dirty="0" smtClean="0">
                          <a:latin typeface="Calibri"/>
                          <a:ea typeface="宋体"/>
                          <a:cs typeface="Times New Roman"/>
                        </a:rPr>
                        <a:t>料</a:t>
                      </a:r>
                      <a:r>
                        <a:rPr lang="zh-CN" altLang="en-US" sz="1400" b="0" kern="100" dirty="0" smtClean="0">
                          <a:latin typeface="Calibri"/>
                          <a:ea typeface="宋体"/>
                          <a:cs typeface="Times New Roman"/>
                        </a:rPr>
                        <a:t>，</a:t>
                      </a:r>
                      <a:r>
                        <a:rPr lang="zh-CN" sz="1400" b="0" kern="100" dirty="0" smtClean="0">
                          <a:latin typeface="Calibri"/>
                          <a:ea typeface="宋体"/>
                          <a:cs typeface="Times New Roman"/>
                        </a:rPr>
                        <a:t>饲</a:t>
                      </a:r>
                      <a:r>
                        <a:rPr lang="zh-CN" sz="1400" b="0" kern="100" dirty="0">
                          <a:latin typeface="Calibri"/>
                          <a:ea typeface="宋体"/>
                          <a:cs typeface="Times New Roman"/>
                        </a:rPr>
                        <a:t>料生产、国际粮食援助及食品工业等各</a:t>
                      </a:r>
                      <a:r>
                        <a:rPr lang="zh-CN" sz="1400" b="0" kern="100" dirty="0" smtClean="0">
                          <a:latin typeface="Calibri"/>
                          <a:ea typeface="宋体"/>
                          <a:cs typeface="Times New Roman"/>
                        </a:rPr>
                        <a:t>个</a:t>
                      </a:r>
                      <a:r>
                        <a:rPr lang="zh-CN" altLang="en-US" sz="1400" b="0" kern="100" dirty="0" smtClean="0">
                          <a:latin typeface="Calibri"/>
                          <a:ea typeface="宋体"/>
                          <a:cs typeface="Times New Roman"/>
                        </a:rPr>
                        <a:t>方面</a:t>
                      </a:r>
                      <a:r>
                        <a:rPr lang="zh-CN" sz="1400" b="0" kern="100" dirty="0" smtClean="0">
                          <a:latin typeface="Calibri"/>
                          <a:ea typeface="宋体"/>
                          <a:cs typeface="Times New Roman"/>
                        </a:rPr>
                        <a:t>均</a:t>
                      </a:r>
                      <a:r>
                        <a:rPr lang="zh-CN" sz="1400" b="0" kern="100" dirty="0">
                          <a:latin typeface="Calibri"/>
                          <a:ea typeface="宋体"/>
                          <a:cs typeface="Times New Roman"/>
                        </a:rPr>
                        <a:t>可使用。</a:t>
                      </a:r>
                      <a:endParaRPr lang="zh-CN" sz="1100" b="0" kern="1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400" b="0" kern="100" dirty="0">
                          <a:latin typeface="Calibri"/>
                          <a:ea typeface="宋体"/>
                          <a:cs typeface="Times New Roman"/>
                        </a:rPr>
                        <a:t>黄褐</a:t>
                      </a:r>
                      <a:r>
                        <a:rPr lang="en-US" sz="1400" b="0" kern="100" dirty="0">
                          <a:latin typeface="Calibri"/>
                          <a:ea typeface="宋体"/>
                          <a:cs typeface="Times New Roman"/>
                        </a:rPr>
                        <a:t>/</a:t>
                      </a:r>
                      <a:r>
                        <a:rPr lang="zh-CN" sz="1400" b="0" kern="100" dirty="0">
                          <a:latin typeface="Calibri"/>
                          <a:ea typeface="宋体"/>
                          <a:cs typeface="Times New Roman"/>
                        </a:rPr>
                        <a:t>白色高</a:t>
                      </a:r>
                      <a:r>
                        <a:rPr lang="zh-CN" sz="1400" b="0" kern="100" dirty="0" smtClean="0">
                          <a:latin typeface="Calibri"/>
                          <a:ea typeface="宋体"/>
                          <a:cs typeface="Times New Roman"/>
                        </a:rPr>
                        <a:t>粱</a:t>
                      </a:r>
                      <a:r>
                        <a:rPr lang="zh-CN" altLang="en-US" sz="1400" b="0" kern="100" dirty="0" smtClean="0">
                          <a:latin typeface="Calibri"/>
                          <a:ea typeface="宋体"/>
                          <a:cs typeface="Times New Roman"/>
                        </a:rPr>
                        <a:t>，</a:t>
                      </a:r>
                      <a:r>
                        <a:rPr lang="zh-CN" sz="1400" b="0" kern="100" dirty="0" smtClean="0">
                          <a:latin typeface="Calibri"/>
                          <a:ea typeface="宋体"/>
                          <a:cs typeface="Times New Roman"/>
                        </a:rPr>
                        <a:t>因</a:t>
                      </a:r>
                      <a:r>
                        <a:rPr lang="zh-CN" sz="1400" b="0" kern="100" dirty="0">
                          <a:latin typeface="Calibri"/>
                          <a:ea typeface="宋体"/>
                          <a:cs typeface="Times New Roman"/>
                        </a:rPr>
                        <a:t>为可以加工成浅色粉末而常被用在食品行业。虽然今天大部分的高粱食品都包含黄褐</a:t>
                      </a:r>
                      <a:r>
                        <a:rPr lang="en-US" sz="1400" b="0" kern="100" dirty="0">
                          <a:latin typeface="Calibri"/>
                          <a:ea typeface="宋体"/>
                          <a:cs typeface="Times New Roman"/>
                        </a:rPr>
                        <a:t>/</a:t>
                      </a:r>
                      <a:r>
                        <a:rPr lang="zh-CN" sz="1400" b="0" kern="100" dirty="0">
                          <a:latin typeface="Calibri"/>
                          <a:ea typeface="宋体"/>
                          <a:cs typeface="Times New Roman"/>
                        </a:rPr>
                        <a:t>白高粱，但该品种并非全部用于生产食品</a:t>
                      </a:r>
                      <a:r>
                        <a:rPr lang="zh-CN" sz="1400" b="0" kern="100" dirty="0" smtClean="0">
                          <a:latin typeface="Calibri"/>
                          <a:ea typeface="宋体"/>
                          <a:cs typeface="Times New Roman"/>
                        </a:rPr>
                        <a:t>，</a:t>
                      </a:r>
                      <a:r>
                        <a:rPr lang="zh-CN" altLang="en-US" sz="1400" b="0" kern="100" dirty="0" smtClean="0">
                          <a:latin typeface="Calibri"/>
                          <a:ea typeface="宋体"/>
                          <a:cs typeface="Times New Roman"/>
                        </a:rPr>
                        <a:t>也有</a:t>
                      </a:r>
                      <a:r>
                        <a:rPr lang="zh-CN" sz="1400" b="0" kern="100" dirty="0" smtClean="0">
                          <a:latin typeface="Calibri"/>
                          <a:ea typeface="宋体"/>
                          <a:cs typeface="Times New Roman"/>
                        </a:rPr>
                        <a:t>部</a:t>
                      </a:r>
                      <a:r>
                        <a:rPr lang="zh-CN" sz="1400" b="0" kern="100" dirty="0">
                          <a:latin typeface="Calibri"/>
                          <a:ea typeface="宋体"/>
                          <a:cs typeface="Times New Roman"/>
                        </a:rPr>
                        <a:t>分被用于商业用途。</a:t>
                      </a:r>
                      <a:endParaRPr lang="zh-CN" sz="1100" b="0" kern="1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400" b="0" kern="100" dirty="0">
                          <a:latin typeface="Calibri"/>
                          <a:ea typeface="宋体"/>
                          <a:cs typeface="Times New Roman"/>
                        </a:rPr>
                        <a:t>黑高粱由</a:t>
                      </a:r>
                      <a:r>
                        <a:rPr lang="zh-CN" sz="1400" b="0" kern="100" dirty="0" smtClean="0">
                          <a:latin typeface="Calibri"/>
                          <a:ea typeface="宋体"/>
                          <a:cs typeface="Times New Roman"/>
                        </a:rPr>
                        <a:t>于</a:t>
                      </a:r>
                      <a:r>
                        <a:rPr lang="zh-CN" altLang="en-US" sz="1400" b="0" kern="100" dirty="0" smtClean="0">
                          <a:latin typeface="Calibri"/>
                          <a:ea typeface="宋体"/>
                          <a:cs typeface="Times New Roman"/>
                        </a:rPr>
                        <a:t>其</a:t>
                      </a:r>
                      <a:r>
                        <a:rPr lang="zh-CN" sz="1400" b="0" kern="100" dirty="0" smtClean="0">
                          <a:latin typeface="Calibri"/>
                          <a:ea typeface="宋体"/>
                          <a:cs typeface="Times New Roman"/>
                        </a:rPr>
                        <a:t>抗</a:t>
                      </a:r>
                      <a:r>
                        <a:rPr lang="zh-CN" sz="1400" b="0" kern="100" dirty="0">
                          <a:latin typeface="Calibri"/>
                          <a:ea typeface="宋体"/>
                          <a:cs typeface="Times New Roman"/>
                        </a:rPr>
                        <a:t>氧</a:t>
                      </a:r>
                      <a:r>
                        <a:rPr lang="zh-CN" sz="1400" b="0" kern="100" dirty="0" smtClean="0">
                          <a:latin typeface="Calibri"/>
                          <a:ea typeface="宋体"/>
                          <a:cs typeface="Times New Roman"/>
                        </a:rPr>
                        <a:t>化</a:t>
                      </a:r>
                      <a:r>
                        <a:rPr lang="zh-CN" altLang="en-US" sz="1400" b="0" kern="100" dirty="0" smtClean="0">
                          <a:latin typeface="Calibri"/>
                          <a:ea typeface="宋体"/>
                          <a:cs typeface="Times New Roman"/>
                        </a:rPr>
                        <a:t>性</a:t>
                      </a:r>
                      <a:r>
                        <a:rPr lang="zh-CN" sz="1400" b="0" kern="100" dirty="0" smtClean="0">
                          <a:latin typeface="Calibri"/>
                          <a:ea typeface="宋体"/>
                          <a:cs typeface="Times New Roman"/>
                        </a:rPr>
                        <a:t>和</a:t>
                      </a:r>
                      <a:r>
                        <a:rPr lang="zh-CN" altLang="en-US" sz="1400" b="0" kern="100" dirty="0" smtClean="0">
                          <a:latin typeface="Calibri"/>
                          <a:ea typeface="宋体"/>
                          <a:cs typeface="Times New Roman"/>
                        </a:rPr>
                        <a:t>其他</a:t>
                      </a:r>
                      <a:r>
                        <a:rPr lang="zh-CN" sz="1400" b="0" kern="100" dirty="0" smtClean="0">
                          <a:latin typeface="Calibri"/>
                          <a:ea typeface="宋体"/>
                          <a:cs typeface="Times New Roman"/>
                        </a:rPr>
                        <a:t>植</a:t>
                      </a:r>
                      <a:r>
                        <a:rPr lang="zh-CN" sz="1400" b="0" kern="100" dirty="0">
                          <a:latin typeface="Calibri"/>
                          <a:ea typeface="宋体"/>
                          <a:cs typeface="Times New Roman"/>
                        </a:rPr>
                        <a:t>物化学成分较高而常用于食品行业，意即其对人的身体健</a:t>
                      </a:r>
                      <a:r>
                        <a:rPr lang="zh-CN" sz="1400" b="0" kern="100" dirty="0" smtClean="0">
                          <a:latin typeface="Calibri"/>
                          <a:ea typeface="宋体"/>
                          <a:cs typeface="Times New Roman"/>
                        </a:rPr>
                        <a:t>康有</a:t>
                      </a:r>
                      <a:r>
                        <a:rPr lang="zh-CN" sz="1400" b="0" kern="100" dirty="0">
                          <a:latin typeface="Calibri"/>
                          <a:ea typeface="宋体"/>
                          <a:cs typeface="Times New Roman"/>
                        </a:rPr>
                        <a:t>潜在的益处。黑高粱常以合约种植的方式为特定目的而生产。</a:t>
                      </a:r>
                      <a:endParaRPr lang="zh-CN" sz="1100" b="0" kern="1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0761">
                <a:tc gridSpan="3">
                  <a:txBody>
                    <a:bodyPr/>
                    <a:lstStyle/>
                    <a:p>
                      <a:pPr algn="just">
                        <a:spcAft>
                          <a:spcPts val="0"/>
                        </a:spcAft>
                      </a:pPr>
                      <a:r>
                        <a:rPr lang="zh-CN" sz="1400" b="0" kern="100" dirty="0">
                          <a:latin typeface="Calibri"/>
                          <a:ea typeface="宋体"/>
                          <a:cs typeface="Times New Roman"/>
                        </a:rPr>
                        <a:t>注：美国谷物标准法案对于商品高粱的定</a:t>
                      </a:r>
                      <a:r>
                        <a:rPr lang="zh-CN" sz="1400" b="0" kern="100" dirty="0" smtClean="0">
                          <a:latin typeface="Calibri"/>
                          <a:ea typeface="宋体"/>
                          <a:cs typeface="Times New Roman"/>
                        </a:rPr>
                        <a:t>义</a:t>
                      </a:r>
                      <a:r>
                        <a:rPr lang="zh-CN" altLang="en-US" sz="1400" b="0" kern="100" dirty="0" smtClean="0">
                          <a:latin typeface="Calibri"/>
                          <a:ea typeface="宋体"/>
                          <a:cs typeface="Times New Roman"/>
                        </a:rPr>
                        <a:t>可以</a:t>
                      </a:r>
                      <a:r>
                        <a:rPr lang="zh-CN" sz="1400" b="0" kern="100" dirty="0" smtClean="0">
                          <a:latin typeface="Calibri"/>
                          <a:ea typeface="宋体"/>
                          <a:cs typeface="Times New Roman"/>
                        </a:rPr>
                        <a:t>包</a:t>
                      </a:r>
                      <a:r>
                        <a:rPr lang="zh-CN" sz="1400" b="0" kern="100" dirty="0">
                          <a:latin typeface="Calibri"/>
                          <a:ea typeface="宋体"/>
                          <a:cs typeface="Times New Roman"/>
                        </a:rPr>
                        <a:t>含各种颜</a:t>
                      </a:r>
                      <a:r>
                        <a:rPr lang="zh-CN" sz="1400" b="0" kern="100" dirty="0" smtClean="0">
                          <a:latin typeface="Calibri"/>
                          <a:ea typeface="宋体"/>
                          <a:cs typeface="Times New Roman"/>
                        </a:rPr>
                        <a:t>色</a:t>
                      </a:r>
                      <a:r>
                        <a:rPr lang="zh-CN" altLang="en-US" sz="1400" b="0" kern="100" dirty="0" smtClean="0">
                          <a:latin typeface="Calibri"/>
                          <a:ea typeface="宋体"/>
                          <a:cs typeface="Times New Roman"/>
                        </a:rPr>
                        <a:t>的混合</a:t>
                      </a:r>
                      <a:r>
                        <a:rPr lang="zh-CN" sz="1400" b="0" kern="100" dirty="0" smtClean="0">
                          <a:latin typeface="Calibri"/>
                          <a:ea typeface="宋体"/>
                          <a:cs typeface="Times New Roman"/>
                        </a:rPr>
                        <a:t>，</a:t>
                      </a:r>
                      <a:r>
                        <a:rPr lang="zh-CN" sz="1400" b="0" kern="100" dirty="0">
                          <a:latin typeface="Calibri"/>
                          <a:ea typeface="宋体"/>
                          <a:cs typeface="Times New Roman"/>
                        </a:rPr>
                        <a:t>如白、黄、粉、橘红、红、古铜色等。任何一种高粱均可为某个产业或食品行业作身份保留，以满足某种特殊需求。</a:t>
                      </a:r>
                      <a:endParaRPr lang="zh-CN" sz="1100" b="0" kern="1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172121"/>
            <a:ext cx="7351712" cy="731521"/>
          </a:xfrm>
        </p:spPr>
        <p:txBody>
          <a:bodyPr>
            <a:normAutofit fontScale="90000"/>
          </a:bodyPr>
          <a:lstStyle/>
          <a:p>
            <a:r>
              <a:rPr lang="en-US" sz="3200" dirty="0" smtClean="0"/>
              <a:t>Multi-Seed – Agricultural Research Service</a:t>
            </a:r>
            <a:br>
              <a:rPr lang="en-US" sz="3200" dirty="0" smtClean="0"/>
            </a:br>
            <a:r>
              <a:rPr lang="zh-CN" altLang="en-US" sz="3200" dirty="0" smtClean="0"/>
              <a:t>增加籽粒</a:t>
            </a:r>
            <a:r>
              <a:rPr lang="en-US" altLang="zh-CN" sz="3200" dirty="0" smtClean="0"/>
              <a:t>—</a:t>
            </a:r>
            <a:r>
              <a:rPr lang="zh-CN" altLang="en-US" sz="3200" dirty="0" smtClean="0"/>
              <a:t>农业研究服务</a:t>
            </a:r>
            <a:endParaRPr lang="en-US" sz="3200" dirty="0"/>
          </a:p>
        </p:txBody>
      </p:sp>
      <p:sp>
        <p:nvSpPr>
          <p:cNvPr id="4" name="Content Placeholder 2"/>
          <p:cNvSpPr txBox="1">
            <a:spLocks/>
          </p:cNvSpPr>
          <p:nvPr/>
        </p:nvSpPr>
        <p:spPr>
          <a:xfrm>
            <a:off x="0" y="1115121"/>
            <a:ext cx="4648200" cy="4945437"/>
          </a:xfrm>
          <a:prstGeom prst="rect">
            <a:avLst/>
          </a:prstGeom>
        </p:spPr>
        <p:txBody>
          <a:bodyPr>
            <a:normAutofit fontScale="70000" lnSpcReduction="20000"/>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smtClean="0">
                <a:ln>
                  <a:noFill/>
                </a:ln>
                <a:solidFill>
                  <a:schemeClr val="tx1"/>
                </a:solidFill>
                <a:effectLst/>
                <a:uLnTx/>
                <a:uFillTx/>
                <a:latin typeface="Helvetica"/>
                <a:ea typeface="+mn-ea"/>
                <a:cs typeface="Helvetica"/>
              </a:rPr>
              <a:t>MULTI-SEED SORGHUM FOR INCREASING GRAIN YIELD</a:t>
            </a:r>
            <a:br>
              <a:rPr kumimoji="0" lang="en-US" sz="2800" b="0" i="0" u="none" strike="noStrike" kern="1200" cap="none" spc="0" normalizeH="0" baseline="0" noProof="0" dirty="0" smtClean="0">
                <a:ln>
                  <a:noFill/>
                </a:ln>
                <a:solidFill>
                  <a:schemeClr val="tx1"/>
                </a:solidFill>
                <a:effectLst/>
                <a:uLnTx/>
                <a:uFillTx/>
                <a:latin typeface="Helvetica"/>
                <a:ea typeface="+mn-ea"/>
                <a:cs typeface="Helvetica"/>
              </a:rPr>
            </a:br>
            <a:r>
              <a:rPr kumimoji="0" lang="en-US" altLang="zh-CN" sz="2800" b="0" i="0" u="none" strike="noStrike" kern="1200" cap="none" spc="0" normalizeH="0" baseline="0" noProof="0" dirty="0" smtClean="0">
                <a:ln>
                  <a:noFill/>
                </a:ln>
                <a:solidFill>
                  <a:schemeClr val="tx1"/>
                </a:solidFill>
                <a:effectLst/>
                <a:uLnTx/>
                <a:uFillTx/>
                <a:latin typeface="Helvetica"/>
                <a:ea typeface="+mn-ea"/>
                <a:cs typeface="Helvetica"/>
              </a:rPr>
              <a:t>—</a:t>
            </a:r>
            <a:r>
              <a:rPr kumimoji="0" lang="zh-CN" altLang="en-US" sz="2800" b="0" i="0" u="none" strike="noStrike" kern="1200" cap="none" spc="0" normalizeH="0" baseline="0" noProof="0" dirty="0" smtClean="0">
                <a:ln>
                  <a:noFill/>
                </a:ln>
                <a:solidFill>
                  <a:schemeClr val="tx1"/>
                </a:solidFill>
                <a:effectLst/>
                <a:uLnTx/>
                <a:uFillTx/>
                <a:latin typeface="Helvetica"/>
                <a:ea typeface="+mn-ea"/>
                <a:cs typeface="Helvetica"/>
              </a:rPr>
              <a:t>增加高粱籽粒是为了提高产量</a:t>
            </a:r>
            <a:endParaRPr kumimoji="0" lang="en-US" sz="2800" b="0" i="0" u="none" strike="noStrike" kern="1200" cap="none" spc="0" normalizeH="0" baseline="0" noProof="0" dirty="0" smtClean="0">
              <a:ln>
                <a:noFill/>
              </a:ln>
              <a:solidFill>
                <a:schemeClr val="tx1"/>
              </a:solidFill>
              <a:effectLst/>
              <a:uLnTx/>
              <a:uFillTx/>
              <a:latin typeface="Helvetica"/>
              <a:ea typeface="+mn-ea"/>
              <a:cs typeface="Helvetic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Helvetica"/>
                <a:ea typeface="+mn-ea"/>
                <a:cs typeface="Helvetica"/>
              </a:rPr>
              <a:t>Background of the Invention Field of the Invention</a:t>
            </a:r>
            <a:br>
              <a:rPr kumimoji="0" lang="en-US" sz="2400" b="0" i="0" u="none" strike="noStrike" kern="1200" cap="none" spc="0" normalizeH="0" baseline="0" noProof="0" dirty="0" smtClean="0">
                <a:ln>
                  <a:noFill/>
                </a:ln>
                <a:solidFill>
                  <a:schemeClr val="tx1"/>
                </a:solidFill>
                <a:effectLst/>
                <a:uLnTx/>
                <a:uFillTx/>
                <a:latin typeface="Helvetica"/>
                <a:ea typeface="+mn-ea"/>
                <a:cs typeface="Helvetica"/>
              </a:rPr>
            </a:br>
            <a:r>
              <a:rPr kumimoji="0" lang="en-US" altLang="zh-CN" sz="2400" b="0" i="0" u="none" strike="noStrike" kern="1200" cap="none" spc="0" normalizeH="0" baseline="0" noProof="0" dirty="0" smtClean="0">
                <a:ln>
                  <a:noFill/>
                </a:ln>
                <a:solidFill>
                  <a:schemeClr val="tx1"/>
                </a:solidFill>
                <a:effectLst/>
                <a:uLnTx/>
                <a:uFillTx/>
                <a:latin typeface="Helvetica"/>
                <a:ea typeface="+mn-ea"/>
                <a:cs typeface="Helvetica"/>
              </a:rPr>
              <a:t>—</a:t>
            </a:r>
            <a:r>
              <a:rPr kumimoji="0" lang="zh-CN" altLang="en-US" sz="2400" b="0" i="0" u="none" strike="noStrike" kern="1200" cap="none" spc="0" normalizeH="0" baseline="0" noProof="0" dirty="0" smtClean="0">
                <a:ln>
                  <a:noFill/>
                </a:ln>
                <a:solidFill>
                  <a:schemeClr val="tx1"/>
                </a:solidFill>
                <a:effectLst/>
                <a:uLnTx/>
                <a:uFillTx/>
                <a:latin typeface="Helvetica"/>
                <a:ea typeface="+mn-ea"/>
                <a:cs typeface="Helvetica"/>
              </a:rPr>
              <a:t>研究背景与研究范围</a:t>
            </a:r>
            <a:endParaRPr kumimoji="0" lang="en-US" sz="2400" b="0" i="0" u="none" strike="noStrike" kern="1200" cap="none" spc="0" normalizeH="0" baseline="0" noProof="0" dirty="0" smtClean="0">
              <a:ln>
                <a:noFill/>
              </a:ln>
              <a:solidFill>
                <a:schemeClr val="tx1"/>
              </a:solidFill>
              <a:effectLst/>
              <a:uLnTx/>
              <a:uFillTx/>
              <a:latin typeface="Helvetica"/>
              <a:ea typeface="+mn-ea"/>
              <a:cs typeface="Helvetica"/>
            </a:endParaRPr>
          </a:p>
          <a:p>
            <a:pPr marL="1143000" marR="0" lvl="2"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chemeClr val="tx1"/>
                </a:solidFill>
                <a:effectLst/>
                <a:uLnTx/>
                <a:uFillTx/>
                <a:latin typeface="Helvetica"/>
                <a:ea typeface="+mn-ea"/>
                <a:cs typeface="Helvetica"/>
              </a:rPr>
              <a:t>This invention relates to multi-seed sorghum which develop seeds at not only the </a:t>
            </a:r>
            <a:r>
              <a:rPr kumimoji="0" lang="en-US" sz="2000" b="0" i="0" u="sng" strike="noStrike" kern="1200" cap="none" spc="0" normalizeH="0" baseline="0" noProof="0" dirty="0" smtClean="0">
                <a:ln>
                  <a:noFill/>
                </a:ln>
                <a:solidFill>
                  <a:schemeClr val="tx1"/>
                </a:solidFill>
                <a:effectLst/>
                <a:uLnTx/>
                <a:uFillTx/>
                <a:latin typeface="Helvetica"/>
                <a:ea typeface="+mn-ea"/>
                <a:cs typeface="Helvetica"/>
              </a:rPr>
              <a:t>sessile</a:t>
            </a:r>
            <a:r>
              <a:rPr kumimoji="0" lang="en-US" sz="2000" b="0" i="0" u="none" strike="noStrike" kern="1200" cap="none" spc="0" normalizeH="0" baseline="0" noProof="0" dirty="0" smtClean="0">
                <a:ln>
                  <a:noFill/>
                </a:ln>
                <a:solidFill>
                  <a:schemeClr val="tx1"/>
                </a:solidFill>
                <a:effectLst/>
                <a:uLnTx/>
                <a:uFillTx/>
                <a:latin typeface="Helvetica"/>
                <a:ea typeface="+mn-ea"/>
                <a:cs typeface="Helvetica"/>
              </a:rPr>
              <a:t> </a:t>
            </a:r>
            <a:r>
              <a:rPr kumimoji="0" lang="en-US" sz="2000" b="0" i="0" u="none" strike="noStrike" kern="1200" cap="none" spc="0" normalizeH="0" baseline="0" noProof="0" dirty="0" err="1" smtClean="0">
                <a:ln>
                  <a:noFill/>
                </a:ln>
                <a:solidFill>
                  <a:schemeClr val="tx1"/>
                </a:solidFill>
                <a:effectLst/>
                <a:uLnTx/>
                <a:uFillTx/>
                <a:latin typeface="Helvetica"/>
                <a:ea typeface="+mn-ea"/>
                <a:cs typeface="Helvetica"/>
              </a:rPr>
              <a:t>spikelets</a:t>
            </a:r>
            <a:r>
              <a:rPr kumimoji="0" lang="en-US" sz="2000" b="0" i="0" u="none" strike="noStrike" kern="1200" cap="none" spc="0" normalizeH="0" baseline="0" noProof="0" dirty="0" smtClean="0">
                <a:ln>
                  <a:noFill/>
                </a:ln>
                <a:solidFill>
                  <a:schemeClr val="tx1"/>
                </a:solidFill>
                <a:effectLst/>
                <a:uLnTx/>
                <a:uFillTx/>
                <a:latin typeface="Helvetica"/>
                <a:ea typeface="+mn-ea"/>
                <a:cs typeface="Helvetica"/>
              </a:rPr>
              <a:t> of the panicles, but also at the </a:t>
            </a:r>
            <a:r>
              <a:rPr kumimoji="0" lang="en-US" sz="2000" b="0" i="0" u="sng" strike="noStrike" kern="1200" cap="none" spc="0" normalizeH="0" baseline="0" noProof="0" dirty="0" err="1" smtClean="0">
                <a:ln>
                  <a:noFill/>
                </a:ln>
                <a:solidFill>
                  <a:schemeClr val="tx1"/>
                </a:solidFill>
                <a:effectLst/>
                <a:uLnTx/>
                <a:uFillTx/>
                <a:latin typeface="Helvetica"/>
                <a:ea typeface="+mn-ea"/>
                <a:cs typeface="Helvetica"/>
              </a:rPr>
              <a:t>pedicellate</a:t>
            </a:r>
            <a:r>
              <a:rPr kumimoji="0" lang="en-US" sz="2000" b="0" i="0" u="none" strike="noStrike" kern="1200" cap="none" spc="0" normalizeH="0" baseline="0" noProof="0" dirty="0" smtClean="0">
                <a:ln>
                  <a:noFill/>
                </a:ln>
                <a:solidFill>
                  <a:schemeClr val="tx1"/>
                </a:solidFill>
                <a:effectLst/>
                <a:uLnTx/>
                <a:uFillTx/>
                <a:latin typeface="Helvetica"/>
                <a:ea typeface="+mn-ea"/>
                <a:cs typeface="Helvetica"/>
              </a:rPr>
              <a:t> </a:t>
            </a:r>
            <a:r>
              <a:rPr kumimoji="0" lang="en-US" sz="2000" b="0" i="0" u="none" strike="noStrike" kern="1200" cap="none" spc="0" normalizeH="0" baseline="0" noProof="0" dirty="0" err="1" smtClean="0">
                <a:ln>
                  <a:noFill/>
                </a:ln>
                <a:solidFill>
                  <a:schemeClr val="tx1"/>
                </a:solidFill>
                <a:effectLst/>
                <a:uLnTx/>
                <a:uFillTx/>
                <a:latin typeface="Helvetica"/>
                <a:ea typeface="+mn-ea"/>
                <a:cs typeface="Helvetica"/>
              </a:rPr>
              <a:t>spikelets</a:t>
            </a:r>
            <a:r>
              <a:rPr kumimoji="0" lang="en-US" sz="2000" b="0" i="0" u="none" strike="noStrike" kern="1200" cap="none" spc="0" normalizeH="0" baseline="0" noProof="0" dirty="0" smtClean="0">
                <a:ln>
                  <a:noFill/>
                </a:ln>
                <a:solidFill>
                  <a:schemeClr val="tx1"/>
                </a:solidFill>
                <a:effectLst/>
                <a:uLnTx/>
                <a:uFillTx/>
                <a:latin typeface="Helvetica"/>
                <a:ea typeface="+mn-ea"/>
                <a:cs typeface="Helvetica"/>
              </a:rPr>
              <a:t>, thereby significantly increasing the seed production and yield  </a:t>
            </a:r>
            <a:r>
              <a:rPr kumimoji="0" lang="en-US" altLang="zh-CN" sz="2000" b="0" i="0" u="none" strike="noStrike" kern="1200" cap="none" spc="0" normalizeH="0" baseline="0" noProof="0" dirty="0" smtClean="0">
                <a:ln>
                  <a:noFill/>
                </a:ln>
                <a:solidFill>
                  <a:schemeClr val="tx1"/>
                </a:solidFill>
                <a:effectLst/>
                <a:uLnTx/>
                <a:uFillTx/>
                <a:latin typeface="Helvetica"/>
                <a:ea typeface="+mn-ea"/>
                <a:cs typeface="Helvetica"/>
              </a:rPr>
              <a:t>—</a:t>
            </a:r>
            <a:r>
              <a:rPr kumimoji="0" lang="zh-CN" altLang="en-US" sz="2000" b="0" i="0" u="none" strike="noStrike" kern="1200" cap="none" spc="0" normalizeH="0" baseline="0" noProof="0" dirty="0" smtClean="0">
                <a:ln>
                  <a:noFill/>
                </a:ln>
                <a:solidFill>
                  <a:schemeClr val="tx1"/>
                </a:solidFill>
                <a:effectLst/>
                <a:uLnTx/>
                <a:uFillTx/>
                <a:latin typeface="Helvetica"/>
                <a:ea typeface="+mn-ea"/>
                <a:cs typeface="Helvetica"/>
              </a:rPr>
              <a:t>此研究涉及多籽高粱，该品种不仅在无梗小穗上，在花梗上也能长出籽粒，因而大大提高了籽粒数量和单产。</a:t>
            </a:r>
            <a:endParaRPr kumimoji="0" lang="en-US" sz="2000" b="0" i="0" u="none" strike="noStrike" kern="1200" cap="none" spc="0" normalizeH="0" baseline="0" noProof="0" dirty="0" smtClean="0">
              <a:ln>
                <a:noFill/>
              </a:ln>
              <a:solidFill>
                <a:schemeClr val="tx1"/>
              </a:solidFill>
              <a:effectLst/>
              <a:uLnTx/>
              <a:uFillTx/>
              <a:latin typeface="Helvetica"/>
              <a:ea typeface="+mn-ea"/>
              <a:cs typeface="Helvetic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Helvetica"/>
                <a:ea typeface="+mn-ea"/>
                <a:cs typeface="Helvetica"/>
              </a:rPr>
              <a:t>Currently in multiple companies in hybrid development. </a:t>
            </a:r>
            <a:br>
              <a:rPr kumimoji="0" lang="en-US" sz="2400" b="0" i="0" u="none" strike="noStrike" kern="1200" cap="none" spc="0" normalizeH="0" baseline="0" noProof="0" dirty="0" smtClean="0">
                <a:ln>
                  <a:noFill/>
                </a:ln>
                <a:solidFill>
                  <a:schemeClr val="tx1"/>
                </a:solidFill>
                <a:effectLst/>
                <a:uLnTx/>
                <a:uFillTx/>
                <a:latin typeface="Helvetica"/>
                <a:ea typeface="+mn-ea"/>
                <a:cs typeface="Helvetica"/>
              </a:rPr>
            </a:br>
            <a:r>
              <a:rPr kumimoji="0" lang="en-US" altLang="zh-CN" sz="2400" b="0" i="0" u="none" strike="noStrike" kern="1200" cap="none" spc="0" normalizeH="0" baseline="0" noProof="0" dirty="0" smtClean="0">
                <a:ln>
                  <a:noFill/>
                </a:ln>
                <a:solidFill>
                  <a:schemeClr val="tx1"/>
                </a:solidFill>
                <a:effectLst/>
                <a:uLnTx/>
                <a:uFillTx/>
                <a:latin typeface="Helvetica"/>
                <a:ea typeface="+mn-ea"/>
                <a:cs typeface="Helvetica"/>
              </a:rPr>
              <a:t>—</a:t>
            </a:r>
            <a:r>
              <a:rPr kumimoji="0" lang="en-US" altLang="zh-CN" sz="2400" b="0" i="0" u="none" strike="noStrike" kern="1200" cap="none" spc="0" normalizeH="0" noProof="0" dirty="0" smtClean="0">
                <a:ln>
                  <a:noFill/>
                </a:ln>
                <a:solidFill>
                  <a:schemeClr val="tx1"/>
                </a:solidFill>
                <a:effectLst/>
                <a:uLnTx/>
                <a:uFillTx/>
                <a:latin typeface="Helvetica"/>
                <a:ea typeface="+mn-ea"/>
                <a:cs typeface="Helvetica"/>
              </a:rPr>
              <a:t> </a:t>
            </a:r>
            <a:r>
              <a:rPr kumimoji="0" lang="zh-CN" altLang="en-US" sz="2400" b="0" i="0" u="none" strike="noStrike" kern="1200" cap="none" spc="0" normalizeH="0" noProof="0" dirty="0" smtClean="0">
                <a:ln>
                  <a:noFill/>
                </a:ln>
                <a:solidFill>
                  <a:schemeClr val="tx1"/>
                </a:solidFill>
                <a:effectLst/>
                <a:uLnTx/>
                <a:uFillTx/>
                <a:latin typeface="Helvetica"/>
                <a:ea typeface="+mn-ea"/>
                <a:cs typeface="Helvetica"/>
              </a:rPr>
              <a:t>现有多家公司开展杂交试验</a:t>
            </a:r>
            <a:endParaRPr kumimoji="0" lang="en-US" sz="2400" b="0" i="0" u="none" strike="noStrike" kern="1200" cap="none" spc="0" normalizeH="0" baseline="0" noProof="0" dirty="0" smtClean="0">
              <a:ln>
                <a:noFill/>
              </a:ln>
              <a:solidFill>
                <a:schemeClr val="tx1"/>
              </a:solidFill>
              <a:effectLst/>
              <a:uLnTx/>
              <a:uFillTx/>
              <a:latin typeface="Helvetica"/>
              <a:ea typeface="+mn-ea"/>
              <a:cs typeface="Helvetic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Helvetica"/>
                <a:ea typeface="+mn-ea"/>
                <a:cs typeface="Helvetica"/>
              </a:rPr>
              <a:t>In field trials throughout the U.S.</a:t>
            </a:r>
            <a:br>
              <a:rPr kumimoji="0" lang="en-US" sz="2400" b="0" i="0" u="none" strike="noStrike" kern="1200" cap="none" spc="0" normalizeH="0" baseline="0" noProof="0" dirty="0" smtClean="0">
                <a:ln>
                  <a:noFill/>
                </a:ln>
                <a:solidFill>
                  <a:schemeClr val="tx1"/>
                </a:solidFill>
                <a:effectLst/>
                <a:uLnTx/>
                <a:uFillTx/>
                <a:latin typeface="Helvetica"/>
                <a:ea typeface="+mn-ea"/>
                <a:cs typeface="Helvetica"/>
              </a:rPr>
            </a:br>
            <a:r>
              <a:rPr kumimoji="0" lang="en-US" altLang="zh-CN" sz="2400" b="0" i="0" u="none" strike="noStrike" kern="1200" cap="none" spc="0" normalizeH="0" baseline="0" noProof="0" dirty="0" smtClean="0">
                <a:ln>
                  <a:noFill/>
                </a:ln>
                <a:solidFill>
                  <a:schemeClr val="tx1"/>
                </a:solidFill>
                <a:effectLst/>
                <a:uLnTx/>
                <a:uFillTx/>
                <a:latin typeface="Helvetica"/>
                <a:ea typeface="+mn-ea"/>
                <a:cs typeface="Helvetica"/>
              </a:rPr>
              <a:t>—</a:t>
            </a:r>
            <a:r>
              <a:rPr kumimoji="0" lang="en-US" altLang="zh-CN" sz="2400" b="0" i="0" u="none" strike="noStrike" kern="1200" cap="none" spc="0" normalizeH="0" noProof="0" dirty="0" smtClean="0">
                <a:ln>
                  <a:noFill/>
                </a:ln>
                <a:solidFill>
                  <a:schemeClr val="tx1"/>
                </a:solidFill>
                <a:effectLst/>
                <a:uLnTx/>
                <a:uFillTx/>
                <a:latin typeface="Helvetica"/>
                <a:ea typeface="+mn-ea"/>
                <a:cs typeface="Helvetica"/>
              </a:rPr>
              <a:t> </a:t>
            </a:r>
            <a:r>
              <a:rPr kumimoji="0" lang="zh-CN" altLang="en-US" sz="2400" b="0" i="0" u="none" strike="noStrike" kern="1200" cap="none" spc="0" normalizeH="0" noProof="0" dirty="0" smtClean="0">
                <a:ln>
                  <a:noFill/>
                </a:ln>
                <a:solidFill>
                  <a:schemeClr val="tx1"/>
                </a:solidFill>
                <a:effectLst/>
                <a:uLnTx/>
                <a:uFillTx/>
                <a:latin typeface="Helvetica"/>
                <a:ea typeface="+mn-ea"/>
                <a:cs typeface="Helvetica"/>
              </a:rPr>
              <a:t>全美各地均有田间试验</a:t>
            </a:r>
            <a:endParaRPr kumimoji="0" lang="en-US" sz="2400" b="0" i="0" u="none" strike="noStrike" kern="1200" cap="none" spc="0" normalizeH="0" baseline="0" noProof="0" dirty="0" smtClean="0">
              <a:ln>
                <a:noFill/>
              </a:ln>
              <a:solidFill>
                <a:schemeClr val="tx1"/>
              </a:solidFill>
              <a:effectLst/>
              <a:uLnTx/>
              <a:uFillTx/>
              <a:latin typeface="Helvetica"/>
              <a:ea typeface="+mn-ea"/>
              <a:cs typeface="Helvetica"/>
            </a:endParaRPr>
          </a:p>
        </p:txBody>
      </p:sp>
      <p:pic>
        <p:nvPicPr>
          <p:cNvPr id="5" name="Picture 2"/>
          <p:cNvPicPr>
            <a:picLocks noChangeArrowheads="1"/>
          </p:cNvPicPr>
          <p:nvPr/>
        </p:nvPicPr>
        <p:blipFill>
          <a:blip r:embed="rId2" cstate="print"/>
          <a:srcRect/>
          <a:stretch>
            <a:fillRect/>
          </a:stretch>
        </p:blipFill>
        <p:spPr bwMode="auto">
          <a:xfrm>
            <a:off x="4648200" y="1115122"/>
            <a:ext cx="4317380" cy="3429000"/>
          </a:xfrm>
          <a:prstGeom prst="rect">
            <a:avLst/>
          </a:prstGeom>
          <a:noFill/>
          <a:ln w="9525" cap="flat">
            <a:noFill/>
            <a:round/>
            <a:headEnd/>
            <a:tailEnd/>
          </a:ln>
        </p:spPr>
      </p:pic>
      <p:pic>
        <p:nvPicPr>
          <p:cNvPr id="6" name="Picture 4"/>
          <p:cNvPicPr>
            <a:picLocks noChangeArrowheads="1"/>
          </p:cNvPicPr>
          <p:nvPr/>
        </p:nvPicPr>
        <p:blipFill>
          <a:blip r:embed="rId3" cstate="print"/>
          <a:srcRect/>
          <a:stretch>
            <a:fillRect/>
          </a:stretch>
        </p:blipFill>
        <p:spPr bwMode="auto">
          <a:xfrm>
            <a:off x="4876800" y="4648200"/>
            <a:ext cx="1504950" cy="1257300"/>
          </a:xfrm>
          <a:prstGeom prst="rect">
            <a:avLst/>
          </a:prstGeom>
          <a:noFill/>
          <a:ln w="9525" cap="flat">
            <a:noFill/>
            <a:round/>
            <a:headEnd/>
            <a:tailEnd/>
          </a:ln>
        </p:spPr>
      </p:pic>
      <p:pic>
        <p:nvPicPr>
          <p:cNvPr id="7" name="Picture 5"/>
          <p:cNvPicPr>
            <a:picLocks noChangeArrowheads="1"/>
          </p:cNvPicPr>
          <p:nvPr/>
        </p:nvPicPr>
        <p:blipFill>
          <a:blip r:embed="rId4" cstate="print"/>
          <a:srcRect/>
          <a:stretch>
            <a:fillRect/>
          </a:stretch>
        </p:blipFill>
        <p:spPr bwMode="auto">
          <a:xfrm>
            <a:off x="7086600" y="4648200"/>
            <a:ext cx="1647825" cy="1257300"/>
          </a:xfrm>
          <a:prstGeom prst="rect">
            <a:avLst/>
          </a:prstGeom>
          <a:noFill/>
          <a:ln w="9525" cap="flat">
            <a:noFill/>
            <a:round/>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83146</TotalTime>
  <Words>2611</Words>
  <Application>Microsoft Office PowerPoint</Application>
  <PresentationFormat>On-screen Show (4:3)</PresentationFormat>
  <Paragraphs>505</Paragraphs>
  <Slides>37</Slides>
  <Notes>10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Slide 1</vt:lpstr>
      <vt:lpstr>Sorghum Checkoff Fundamentals —美国高粱基金会基本情况</vt:lpstr>
      <vt:lpstr>Sorghum Checkoff Programs 美国高粱基金会项目内容</vt:lpstr>
      <vt:lpstr>Producer Dollars At Work —生产者资金的用途</vt:lpstr>
      <vt:lpstr>Why US Sorghum —为何选择美国高粱</vt:lpstr>
      <vt:lpstr>Diversity of Sorghum Applications 多种高粱用途</vt:lpstr>
      <vt:lpstr>Slide 7</vt:lpstr>
      <vt:lpstr>Diversity of Sorghum Uses and Colors 用途和颜色多样</vt:lpstr>
      <vt:lpstr>Multi-Seed – Agricultural Research Service 增加籽粒—农业研究服务</vt:lpstr>
      <vt:lpstr>Multi-Seed Development 增加籽粒</vt:lpstr>
      <vt:lpstr>Production Growing Zones 高粱种植带</vt:lpstr>
      <vt:lpstr>Sorghum Increase – Water, Weather, and Weeds 高粱种植增加—水、天气和杂草</vt:lpstr>
      <vt:lpstr>USA Industry Basics – Production Metrics 美国产业基本情况 — 产量</vt:lpstr>
      <vt:lpstr>USA Industry Basics – Usage 美国产业基本情况— 用途</vt:lpstr>
      <vt:lpstr>Why US Sorghum – Food 为什么选择美国高粱—食品</vt:lpstr>
      <vt:lpstr>Sorghum Human Nutrition…By The Numbers 高粱提供人体所需营养成分…用数据说话</vt:lpstr>
      <vt:lpstr>US Food Trends &amp; Facts 美国食品发展趋势及事实</vt:lpstr>
      <vt:lpstr>US Food Trends &amp; Facts 美国食品发展趋势及事实</vt:lpstr>
      <vt:lpstr>5 Grains That Will Overthrow Quinoa  将要颠覆藜麦的5种谷物     Larissa Zimberoff / Food and Wine – TIME Magazine - Sept. 12, 2014  时代周刊2014年9月12日</vt:lpstr>
      <vt:lpstr>Iron Chef – Marc Forgione                         Season Winner #3 料理铁人— Marc Forgione                       第三季优胜者</vt:lpstr>
      <vt:lpstr>Why US Sorghum – Companion Animal 为什么选择美国高粱—宠物</vt:lpstr>
      <vt:lpstr>Why US Sorghum – Livestock Feed 为什么选择美国高粱—畜牧饲料</vt:lpstr>
      <vt:lpstr>Why US Sorghum – Livestock Feed 为什么选择美国高粱—畜牧饲料</vt:lpstr>
      <vt:lpstr>Why US Sorghum – Aquaculture 为什么选择美国高粱—水产业</vt:lpstr>
      <vt:lpstr>Slide 25</vt:lpstr>
      <vt:lpstr>Slide 26</vt:lpstr>
      <vt:lpstr>Sorghum’s Future — 高粱的未来</vt:lpstr>
      <vt:lpstr>Sorghum’s Future —高粱的未来</vt:lpstr>
      <vt:lpstr>Historical Producer Pricing –  Corn/Sorghum Relationship 生产价格走势 — 玉米/高粱比价 </vt:lpstr>
      <vt:lpstr>Slide 30</vt:lpstr>
      <vt:lpstr>US Port Network System 美国港口分布</vt:lpstr>
      <vt:lpstr>Sorghum Export Avenues 高粱出口渠道</vt:lpstr>
      <vt:lpstr>Slide 33</vt:lpstr>
      <vt:lpstr>Slide 34</vt:lpstr>
      <vt:lpstr>Slide 35</vt:lpstr>
      <vt:lpstr>Texas Grain Sorghum 德州高粱2015年产量预期 Expectations for 2015</vt:lpstr>
      <vt:lpstr>Website Information – www.sorghumcheckoff.com 网站地址</vt:lpstr>
    </vt:vector>
  </TitlesOfParts>
  <Company>Farmer, Lumpe + McClelland Advertising Agency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Smith</dc:creator>
  <cp:lastModifiedBy>junyang.jiang</cp:lastModifiedBy>
  <cp:revision>1924</cp:revision>
  <dcterms:created xsi:type="dcterms:W3CDTF">2011-11-21T03:23:38Z</dcterms:created>
  <dcterms:modified xsi:type="dcterms:W3CDTF">2015-01-20T04:12:57Z</dcterms:modified>
</cp:coreProperties>
</file>