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7" r:id="rId2"/>
    <p:sldId id="2007578880" r:id="rId3"/>
    <p:sldId id="2007578881" r:id="rId4"/>
    <p:sldId id="2007578882" r:id="rId5"/>
    <p:sldId id="2007578883" r:id="rId6"/>
    <p:sldId id="347" r:id="rId7"/>
    <p:sldId id="375" r:id="rId8"/>
    <p:sldId id="351" r:id="rId9"/>
    <p:sldId id="352" r:id="rId10"/>
    <p:sldId id="353" r:id="rId11"/>
    <p:sldId id="356" r:id="rId12"/>
    <p:sldId id="367" r:id="rId13"/>
    <p:sldId id="357" r:id="rId14"/>
    <p:sldId id="358" r:id="rId15"/>
    <p:sldId id="359" r:id="rId16"/>
    <p:sldId id="360" r:id="rId17"/>
    <p:sldId id="362" r:id="rId18"/>
    <p:sldId id="365" r:id="rId19"/>
    <p:sldId id="366" r:id="rId20"/>
    <p:sldId id="363" r:id="rId21"/>
    <p:sldId id="364" r:id="rId22"/>
    <p:sldId id="369" r:id="rId23"/>
    <p:sldId id="370" r:id="rId24"/>
    <p:sldId id="371" r:id="rId25"/>
    <p:sldId id="309" r:id="rId26"/>
    <p:sldId id="310" r:id="rId27"/>
    <p:sldId id="311" r:id="rId28"/>
    <p:sldId id="313" r:id="rId29"/>
    <p:sldId id="315" r:id="rId30"/>
    <p:sldId id="372" r:id="rId31"/>
    <p:sldId id="317" r:id="rId32"/>
    <p:sldId id="338" r:id="rId33"/>
    <p:sldId id="374" r:id="rId34"/>
    <p:sldId id="2007578884" r:id="rId35"/>
    <p:sldId id="256" r:id="rId36"/>
    <p:sldId id="2007578885" r:id="rId37"/>
    <p:sldId id="260" r:id="rId38"/>
    <p:sldId id="2007578886" r:id="rId39"/>
    <p:sldId id="259" r:id="rId40"/>
    <p:sldId id="376" r:id="rId41"/>
    <p:sldId id="258"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824" userDrawn="1">
          <p15:clr>
            <a:srgbClr val="A4A3A4"/>
          </p15:clr>
        </p15:guide>
        <p15:guide id="2" orient="horz" pos="935" userDrawn="1">
          <p15:clr>
            <a:srgbClr val="A4A3A4"/>
          </p15:clr>
        </p15:guide>
        <p15:guide id="3" orient="horz" pos="391" userDrawn="1">
          <p15:clr>
            <a:srgbClr val="A4A3A4"/>
          </p15:clr>
        </p15:guide>
        <p15:guide id="4" pos="6063" userDrawn="1">
          <p15:clr>
            <a:srgbClr val="A4A3A4"/>
          </p15:clr>
        </p15:guide>
        <p15:guide id="5" orient="horz" pos="39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7886"/>
    <a:srgbClr val="F58220"/>
    <a:srgbClr val="2D759D"/>
    <a:srgbClr val="77A3C1"/>
    <a:srgbClr val="7AAB9D"/>
    <a:srgbClr val="896080"/>
    <a:srgbClr val="75A2BE"/>
    <a:srgbClr val="AAD9D1"/>
    <a:srgbClr val="C2B92D"/>
    <a:srgbClr val="9D17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73" autoAdjust="0"/>
    <p:restoredTop sz="94658"/>
  </p:normalViewPr>
  <p:slideViewPr>
    <p:cSldViewPr snapToGrid="0">
      <p:cViewPr varScale="1">
        <p:scale>
          <a:sx n="104" d="100"/>
          <a:sy n="104" d="100"/>
        </p:scale>
        <p:origin x="1068" y="72"/>
      </p:cViewPr>
      <p:guideLst>
        <p:guide pos="824"/>
        <p:guide orient="horz" pos="935"/>
        <p:guide orient="horz" pos="391"/>
        <p:guide pos="6063"/>
        <p:guide orient="horz" pos="397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b="1" dirty="0"/>
              <a:t>Fat &amp; CP &amp; SCC</a:t>
            </a:r>
            <a:endParaRPr lang="zh-CN" alt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ltLang="en-US"/>
        </a:p>
      </c:txPr>
    </c:title>
    <c:autoTitleDeleted val="0"/>
    <c:plotArea>
      <c:layout/>
      <c:barChart>
        <c:barDir val="col"/>
        <c:grouping val="clustered"/>
        <c:varyColors val="0"/>
        <c:ser>
          <c:idx val="0"/>
          <c:order val="0"/>
          <c:tx>
            <c:strRef>
              <c:f>'FAT CP SCC'!$A$2</c:f>
              <c:strCache>
                <c:ptCount val="1"/>
                <c:pt idx="0">
                  <c:v>FAT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'FAT CP SCC'!$B$1:$M$1</c:f>
              <c:numCache>
                <c:formatCode>mmm\-yy</c:formatCode>
                <c:ptCount val="12"/>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numCache>
            </c:numRef>
          </c:cat>
          <c:val>
            <c:numRef>
              <c:f>'FAT CP SCC'!$B$2:$M$2</c:f>
              <c:numCache>
                <c:formatCode>0.00</c:formatCode>
                <c:ptCount val="12"/>
                <c:pt idx="0">
                  <c:v>3.91</c:v>
                </c:pt>
                <c:pt idx="1">
                  <c:v>3.81</c:v>
                </c:pt>
                <c:pt idx="2">
                  <c:v>3.84</c:v>
                </c:pt>
                <c:pt idx="3">
                  <c:v>3.82</c:v>
                </c:pt>
                <c:pt idx="4">
                  <c:v>3.83</c:v>
                </c:pt>
                <c:pt idx="5">
                  <c:v>3.77</c:v>
                </c:pt>
                <c:pt idx="6">
                  <c:v>3.76</c:v>
                </c:pt>
                <c:pt idx="7">
                  <c:v>3.74</c:v>
                </c:pt>
                <c:pt idx="8">
                  <c:v>3.83</c:v>
                </c:pt>
                <c:pt idx="9">
                  <c:v>3.87</c:v>
                </c:pt>
                <c:pt idx="10">
                  <c:v>3.85</c:v>
                </c:pt>
                <c:pt idx="11">
                  <c:v>3.84</c:v>
                </c:pt>
              </c:numCache>
            </c:numRef>
          </c:val>
          <c:extLst>
            <c:ext xmlns:c16="http://schemas.microsoft.com/office/drawing/2014/chart" uri="{C3380CC4-5D6E-409C-BE32-E72D297353CC}">
              <c16:uniqueId val="{00000000-EC42-496F-BD7F-98E80C930B96}"/>
            </c:ext>
          </c:extLst>
        </c:ser>
        <c:ser>
          <c:idx val="1"/>
          <c:order val="1"/>
          <c:tx>
            <c:strRef>
              <c:f>'FAT CP SCC'!$A$3</c:f>
              <c:strCache>
                <c:ptCount val="1"/>
                <c:pt idx="0">
                  <c:v>CP</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'FAT CP SCC'!$B$1:$M$1</c:f>
              <c:numCache>
                <c:formatCode>mmm\-yy</c:formatCode>
                <c:ptCount val="12"/>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numCache>
            </c:numRef>
          </c:cat>
          <c:val>
            <c:numRef>
              <c:f>'FAT CP SCC'!$B$3:$M$3</c:f>
              <c:numCache>
                <c:formatCode>0.00</c:formatCode>
                <c:ptCount val="12"/>
                <c:pt idx="0">
                  <c:v>3.41</c:v>
                </c:pt>
                <c:pt idx="1">
                  <c:v>3.4</c:v>
                </c:pt>
                <c:pt idx="2">
                  <c:v>3.4</c:v>
                </c:pt>
                <c:pt idx="3">
                  <c:v>3.38</c:v>
                </c:pt>
                <c:pt idx="4">
                  <c:v>3.36</c:v>
                </c:pt>
                <c:pt idx="5">
                  <c:v>3.34</c:v>
                </c:pt>
                <c:pt idx="6">
                  <c:v>3.3</c:v>
                </c:pt>
                <c:pt idx="7">
                  <c:v>3.3</c:v>
                </c:pt>
                <c:pt idx="8">
                  <c:v>3.32</c:v>
                </c:pt>
                <c:pt idx="9">
                  <c:v>3.35</c:v>
                </c:pt>
                <c:pt idx="10">
                  <c:v>3.36</c:v>
                </c:pt>
                <c:pt idx="11">
                  <c:v>3.38</c:v>
                </c:pt>
              </c:numCache>
            </c:numRef>
          </c:val>
          <c:extLst>
            <c:ext xmlns:c16="http://schemas.microsoft.com/office/drawing/2014/chart" uri="{C3380CC4-5D6E-409C-BE32-E72D297353CC}">
              <c16:uniqueId val="{00000001-EC42-496F-BD7F-98E80C930B96}"/>
            </c:ext>
          </c:extLst>
        </c:ser>
        <c:ser>
          <c:idx val="2"/>
          <c:order val="2"/>
          <c:tx>
            <c:strRef>
              <c:f>'FAT CP SCC'!$A$4</c:f>
              <c:strCache>
                <c:ptCount val="1"/>
                <c:pt idx="0">
                  <c:v>SCC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'FAT CP SCC'!$B$1:$M$1</c:f>
              <c:numCache>
                <c:formatCode>mmm\-yy</c:formatCode>
                <c:ptCount val="12"/>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numCache>
            </c:numRef>
          </c:cat>
          <c:val>
            <c:numRef>
              <c:f>'FAT CP SCC'!$B$4:$M$4</c:f>
              <c:numCache>
                <c:formatCode>0.0</c:formatCode>
                <c:ptCount val="12"/>
                <c:pt idx="0">
                  <c:v>10.92</c:v>
                </c:pt>
                <c:pt idx="1">
                  <c:v>10.88</c:v>
                </c:pt>
                <c:pt idx="2">
                  <c:v>10.75</c:v>
                </c:pt>
                <c:pt idx="3">
                  <c:v>10.6</c:v>
                </c:pt>
                <c:pt idx="4">
                  <c:v>10.52</c:v>
                </c:pt>
                <c:pt idx="5">
                  <c:v>11.05</c:v>
                </c:pt>
                <c:pt idx="6">
                  <c:v>11.23</c:v>
                </c:pt>
                <c:pt idx="7">
                  <c:v>12.19</c:v>
                </c:pt>
                <c:pt idx="8">
                  <c:v>11.69</c:v>
                </c:pt>
                <c:pt idx="9">
                  <c:v>10.57</c:v>
                </c:pt>
                <c:pt idx="10">
                  <c:v>10.210000000000001</c:v>
                </c:pt>
                <c:pt idx="11">
                  <c:v>9.99</c:v>
                </c:pt>
              </c:numCache>
            </c:numRef>
          </c:val>
          <c:extLst>
            <c:ext xmlns:c16="http://schemas.microsoft.com/office/drawing/2014/chart" uri="{C3380CC4-5D6E-409C-BE32-E72D297353CC}">
              <c16:uniqueId val="{00000002-EC42-496F-BD7F-98E80C930B96}"/>
            </c:ext>
          </c:extLst>
        </c:ser>
        <c:dLbls>
          <c:showLegendKey val="0"/>
          <c:showVal val="0"/>
          <c:showCatName val="0"/>
          <c:showSerName val="0"/>
          <c:showPercent val="0"/>
          <c:showBubbleSize val="0"/>
        </c:dLbls>
        <c:gapWidth val="80"/>
        <c:overlap val="-20"/>
        <c:axId val="111499183"/>
        <c:axId val="111502927"/>
      </c:barChart>
      <c:dateAx>
        <c:axId val="111499183"/>
        <c:scaling>
          <c:orientation val="minMax"/>
        </c:scaling>
        <c:delete val="1"/>
        <c:axPos val="b"/>
        <c:numFmt formatCode="mmm\-yy" sourceLinked="1"/>
        <c:majorTickMark val="none"/>
        <c:minorTickMark val="none"/>
        <c:tickLblPos val="nextTo"/>
        <c:crossAx val="111502927"/>
        <c:crosses val="autoZero"/>
        <c:auto val="1"/>
        <c:lblOffset val="100"/>
        <c:baseTimeUnit val="months"/>
      </c:dateAx>
      <c:valAx>
        <c:axId val="1115029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1149918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zh-CN"/>
          </a:p>
        </c:txPr>
      </c:dTable>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t>DSAA</a:t>
            </a:r>
            <a:endParaRPr lang="zh-CN"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zh-CN" altLang="en-US"/>
        </a:p>
      </c:txPr>
    </c:title>
    <c:autoTitleDeleted val="0"/>
    <c:plotArea>
      <c:layout/>
      <c:barChart>
        <c:barDir val="col"/>
        <c:grouping val="clustered"/>
        <c:varyColors val="0"/>
        <c:ser>
          <c:idx val="1"/>
          <c:order val="0"/>
          <c:tx>
            <c:strRef>
              <c:f>ADM!$B$2</c:f>
              <c:strCache>
                <c:ptCount val="1"/>
                <c:pt idx="0">
                  <c:v> ADM </c:v>
                </c:pt>
              </c:strCache>
            </c:strRef>
          </c:tx>
          <c:spPr>
            <a:solidFill>
              <a:srgbClr val="00B050"/>
            </a:solidFill>
            <a:ln>
              <a:solidFill>
                <a:schemeClr val="tx1"/>
              </a:solidFill>
            </a:ln>
            <a:effectLst/>
          </c:spPr>
          <c:invertIfNegative val="0"/>
          <c:dPt>
            <c:idx val="12"/>
            <c:invertIfNegative val="0"/>
            <c:bubble3D val="0"/>
            <c:spPr>
              <a:solidFill>
                <a:srgbClr val="FF0000"/>
              </a:solidFill>
              <a:ln>
                <a:solidFill>
                  <a:schemeClr val="tx1"/>
                </a:solidFill>
              </a:ln>
              <a:effectLst/>
            </c:spPr>
            <c:extLst>
              <c:ext xmlns:c16="http://schemas.microsoft.com/office/drawing/2014/chart" uri="{C3380CC4-5D6E-409C-BE32-E72D297353CC}">
                <c16:uniqueId val="{00000000-7E74-4149-8F34-6ACBDC511437}"/>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ADM!$C$1:$O$1</c:f>
              <c:strCache>
                <c:ptCount val="13"/>
                <c:pt idx="0">
                  <c:v>Jan/24</c:v>
                </c:pt>
                <c:pt idx="1">
                  <c:v>Feb/24</c:v>
                </c:pt>
                <c:pt idx="2">
                  <c:v>Mar/24</c:v>
                </c:pt>
                <c:pt idx="3">
                  <c:v>Apr/24</c:v>
                </c:pt>
                <c:pt idx="4">
                  <c:v>May/24</c:v>
                </c:pt>
                <c:pt idx="5">
                  <c:v>Jun/24</c:v>
                </c:pt>
                <c:pt idx="6">
                  <c:v>Jul/24</c:v>
                </c:pt>
                <c:pt idx="7">
                  <c:v>Aug/24</c:v>
                </c:pt>
                <c:pt idx="8">
                  <c:v>Sep/24</c:v>
                </c:pt>
                <c:pt idx="9">
                  <c:v>Oct/24</c:v>
                </c:pt>
                <c:pt idx="10">
                  <c:v>Nov/24</c:v>
                </c:pt>
                <c:pt idx="11">
                  <c:v>Dec/24</c:v>
                </c:pt>
                <c:pt idx="12">
                  <c:v>Avergae</c:v>
                </c:pt>
              </c:strCache>
            </c:strRef>
          </c:cat>
          <c:val>
            <c:numRef>
              <c:f>ADM!$C$2:$O$2</c:f>
              <c:numCache>
                <c:formatCode>_ * #,##0.0_ ;_ * \-#,##0.0_ ;_ * "-"??_ ;_ @_ </c:formatCode>
                <c:ptCount val="13"/>
                <c:pt idx="0">
                  <c:v>45.11</c:v>
                </c:pt>
                <c:pt idx="1">
                  <c:v>44.81</c:v>
                </c:pt>
                <c:pt idx="2">
                  <c:v>45.03</c:v>
                </c:pt>
                <c:pt idx="3">
                  <c:v>46.01</c:v>
                </c:pt>
                <c:pt idx="4">
                  <c:v>47.42</c:v>
                </c:pt>
                <c:pt idx="5">
                  <c:v>47.3</c:v>
                </c:pt>
                <c:pt idx="6">
                  <c:v>45.72</c:v>
                </c:pt>
                <c:pt idx="7">
                  <c:v>43.65</c:v>
                </c:pt>
                <c:pt idx="8">
                  <c:v>44.31</c:v>
                </c:pt>
                <c:pt idx="9">
                  <c:v>44.06</c:v>
                </c:pt>
                <c:pt idx="10">
                  <c:v>45.46</c:v>
                </c:pt>
                <c:pt idx="11">
                  <c:v>45.75</c:v>
                </c:pt>
                <c:pt idx="12">
                  <c:v>45.38</c:v>
                </c:pt>
              </c:numCache>
            </c:numRef>
          </c:val>
          <c:extLst>
            <c:ext xmlns:c16="http://schemas.microsoft.com/office/drawing/2014/chart" uri="{C3380CC4-5D6E-409C-BE32-E72D297353CC}">
              <c16:uniqueId val="{00000000-3B63-4643-B470-4C0E34577462}"/>
            </c:ext>
          </c:extLst>
        </c:ser>
        <c:dLbls>
          <c:showLegendKey val="0"/>
          <c:showVal val="0"/>
          <c:showCatName val="0"/>
          <c:showSerName val="0"/>
          <c:showPercent val="0"/>
          <c:showBubbleSize val="0"/>
        </c:dLbls>
        <c:gapWidth val="150"/>
        <c:axId val="401692895"/>
        <c:axId val="401690399"/>
      </c:barChart>
      <c:catAx>
        <c:axId val="401692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401690399"/>
        <c:crosses val="autoZero"/>
        <c:auto val="1"/>
        <c:lblAlgn val="ctr"/>
        <c:lblOffset val="100"/>
        <c:noMultiLvlLbl val="0"/>
      </c:catAx>
      <c:valAx>
        <c:axId val="4016903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a:t>KG</a:t>
                </a:r>
                <a:endParaRPr lang="zh-CN"/>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ltLang="en-US"/>
            </a:p>
          </c:txPr>
        </c:title>
        <c:numFmt formatCode="_ * #,##0.0_ ;_ * \-#,##0.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40169289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dTable>
      <c:spPr>
        <a:noFill/>
        <a:ln>
          <a:noFill/>
        </a:ln>
        <a:effectLst/>
      </c:spPr>
    </c:plotArea>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769B6C-D20A-42B9-90F3-629F782EC8D3}"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zh-CN" altLang="en-US"/>
        </a:p>
      </dgm:t>
    </dgm:pt>
    <dgm:pt modelId="{29395EA0-D159-4A95-BDBA-3AB16C490151}">
      <dgm:prSet phldrT="[文本]" custT="1"/>
      <dgm:spPr>
        <a:solidFill>
          <a:schemeClr val="accent2"/>
        </a:solidFill>
      </dgm:spPr>
      <dgm:t>
        <a:bodyPr/>
        <a:lstStyle/>
        <a:p>
          <a:r>
            <a:rPr lang="zh-CN" altLang="en-US" sz="1400" b="1" dirty="0">
              <a:solidFill>
                <a:schemeClr val="bg1"/>
              </a:solidFill>
              <a:latin typeface="Microsoft YaHei Light" panose="020B0502040204020203" pitchFamily="34" charset="-122"/>
              <a:ea typeface="Microsoft YaHei Light" panose="020B0502040204020203" pitchFamily="34" charset="-122"/>
            </a:rPr>
            <a:t>更高的产量</a:t>
          </a:r>
          <a:endParaRPr lang="en-US" altLang="zh-CN" sz="1400" b="1" dirty="0">
            <a:solidFill>
              <a:schemeClr val="bg1"/>
            </a:solidFill>
            <a:latin typeface="Microsoft YaHei Light" panose="020B0502040204020203" pitchFamily="34" charset="-122"/>
            <a:ea typeface="Microsoft YaHei Light" panose="020B0502040204020203" pitchFamily="34" charset="-122"/>
          </a:endParaRPr>
        </a:p>
        <a:p>
          <a:r>
            <a:rPr lang="en-US" altLang="zh-CN" sz="1400" b="1" dirty="0">
              <a:solidFill>
                <a:schemeClr val="bg1"/>
              </a:solidFill>
              <a:latin typeface="Microsoft YaHei Light" panose="020B0502040204020203" pitchFamily="34" charset="-122"/>
              <a:ea typeface="Microsoft YaHei Light" panose="020B0502040204020203" pitchFamily="34" charset="-122"/>
            </a:rPr>
            <a:t>Higher ADM</a:t>
          </a:r>
          <a:endParaRPr lang="zh-CN" altLang="en-US" sz="4800" b="1" dirty="0">
            <a:solidFill>
              <a:schemeClr val="bg1"/>
            </a:solidFill>
            <a:latin typeface="Microsoft YaHei Light" panose="020B0502040204020203" pitchFamily="34" charset="-122"/>
            <a:ea typeface="Microsoft YaHei Light" panose="020B0502040204020203" pitchFamily="34" charset="-122"/>
          </a:endParaRPr>
        </a:p>
      </dgm:t>
    </dgm:pt>
    <dgm:pt modelId="{0208463A-4BC3-4AE1-BF66-422D1958E62F}" type="parTrans" cxnId="{14C603CE-9C09-4594-8C10-D4DD4D64431A}">
      <dgm:prSet/>
      <dgm:spPr/>
      <dgm:t>
        <a:bodyPr/>
        <a:lstStyle/>
        <a:p>
          <a:endParaRPr lang="zh-CN" altLang="en-US" sz="2800" b="1">
            <a:solidFill>
              <a:schemeClr val="bg1"/>
            </a:solidFill>
            <a:latin typeface="Microsoft YaHei Light" panose="020B0502040204020203" pitchFamily="34" charset="-122"/>
            <a:ea typeface="Microsoft YaHei Light" panose="020B0502040204020203" pitchFamily="34" charset="-122"/>
          </a:endParaRPr>
        </a:p>
      </dgm:t>
    </dgm:pt>
    <dgm:pt modelId="{39255EDE-6DE6-4BB6-926C-BCBC53F16953}" type="sibTrans" cxnId="{14C603CE-9C09-4594-8C10-D4DD4D64431A}">
      <dgm:prSet/>
      <dgm:spPr/>
      <dgm:t>
        <a:bodyPr/>
        <a:lstStyle/>
        <a:p>
          <a:endParaRPr lang="zh-CN" altLang="en-US" sz="2800" b="1">
            <a:solidFill>
              <a:schemeClr val="bg1"/>
            </a:solidFill>
            <a:latin typeface="Microsoft YaHei Light" panose="020B0502040204020203" pitchFamily="34" charset="-122"/>
            <a:ea typeface="Microsoft YaHei Light" panose="020B0502040204020203" pitchFamily="34" charset="-122"/>
          </a:endParaRPr>
        </a:p>
      </dgm:t>
    </dgm:pt>
    <dgm:pt modelId="{F93E1613-E9F8-4881-B6CD-B2F4BD4647BF}">
      <dgm:prSet phldrT="[文本]" custT="1"/>
      <dgm:spPr>
        <a:solidFill>
          <a:srgbClr val="249857"/>
        </a:solidFill>
      </dgm:spPr>
      <dgm:t>
        <a:bodyPr/>
        <a:lstStyle/>
        <a:p>
          <a:r>
            <a:rPr lang="zh-CN" altLang="en-US" sz="1200" b="1" dirty="0">
              <a:solidFill>
                <a:schemeClr val="bg1"/>
              </a:solidFill>
              <a:latin typeface="Microsoft YaHei Light" panose="020B0502040204020203" pitchFamily="34" charset="-122"/>
              <a:ea typeface="Microsoft YaHei Light" panose="020B0502040204020203" pitchFamily="34" charset="-122"/>
            </a:rPr>
            <a:t>饲养与营养</a:t>
          </a:r>
          <a:endParaRPr lang="en-US" altLang="zh-CN" sz="1200" b="1" dirty="0">
            <a:solidFill>
              <a:schemeClr val="bg1"/>
            </a:solidFill>
            <a:latin typeface="Microsoft YaHei Light" panose="020B0502040204020203" pitchFamily="34" charset="-122"/>
            <a:ea typeface="Microsoft YaHei Light" panose="020B0502040204020203" pitchFamily="34" charset="-122"/>
          </a:endParaRPr>
        </a:p>
        <a:p>
          <a:r>
            <a:rPr lang="en-US" altLang="zh-CN" sz="1000" b="1" dirty="0">
              <a:solidFill>
                <a:schemeClr val="bg1"/>
              </a:solidFill>
              <a:latin typeface="Microsoft YaHei Light" panose="020B0502040204020203" pitchFamily="34" charset="-122"/>
              <a:ea typeface="Microsoft YaHei Light" panose="020B0502040204020203" pitchFamily="34" charset="-122"/>
            </a:rPr>
            <a:t>Feed &amp; Nutrition </a:t>
          </a:r>
          <a:endParaRPr lang="zh-CN" altLang="en-US" sz="1000" b="1" dirty="0">
            <a:solidFill>
              <a:schemeClr val="bg1"/>
            </a:solidFill>
            <a:latin typeface="Microsoft YaHei Light" panose="020B0502040204020203" pitchFamily="34" charset="-122"/>
            <a:ea typeface="Microsoft YaHei Light" panose="020B0502040204020203" pitchFamily="34" charset="-122"/>
          </a:endParaRPr>
        </a:p>
      </dgm:t>
    </dgm:pt>
    <dgm:pt modelId="{5D474D7F-F86C-44D3-861C-96D9337E006C}" type="parTrans" cxnId="{8EDAF93E-DED9-4C29-B1C3-5C2A84412EC9}">
      <dgm:prSet custT="1"/>
      <dgm:spPr/>
      <dgm:t>
        <a:bodyPr/>
        <a:lstStyle/>
        <a:p>
          <a:endParaRPr lang="zh-CN" altLang="en-US" sz="1200" b="1">
            <a:solidFill>
              <a:schemeClr val="bg1"/>
            </a:solidFill>
            <a:latin typeface="Microsoft YaHei Light" panose="020B0502040204020203" pitchFamily="34" charset="-122"/>
            <a:ea typeface="Microsoft YaHei Light" panose="020B0502040204020203" pitchFamily="34" charset="-122"/>
          </a:endParaRPr>
        </a:p>
      </dgm:t>
    </dgm:pt>
    <dgm:pt modelId="{ADA77396-7B3D-4BD0-89A9-1C2518AACC9B}" type="sibTrans" cxnId="{8EDAF93E-DED9-4C29-B1C3-5C2A84412EC9}">
      <dgm:prSet/>
      <dgm:spPr/>
      <dgm:t>
        <a:bodyPr/>
        <a:lstStyle/>
        <a:p>
          <a:endParaRPr lang="zh-CN" altLang="en-US" sz="2800" b="1">
            <a:solidFill>
              <a:schemeClr val="bg1"/>
            </a:solidFill>
            <a:latin typeface="Microsoft YaHei Light" panose="020B0502040204020203" pitchFamily="34" charset="-122"/>
            <a:ea typeface="Microsoft YaHei Light" panose="020B0502040204020203" pitchFamily="34" charset="-122"/>
          </a:endParaRPr>
        </a:p>
      </dgm:t>
    </dgm:pt>
    <dgm:pt modelId="{E69256C9-6DA9-4D02-B4BD-A83935878E52}">
      <dgm:prSet phldrT="[文本]" custT="1"/>
      <dgm:spPr>
        <a:solidFill>
          <a:srgbClr val="249857"/>
        </a:solidFill>
      </dgm:spPr>
      <dgm:t>
        <a:bodyPr/>
        <a:lstStyle/>
        <a:p>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舒适度</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r>
            <a:rPr lang="en-US" altLang="zh-CN" sz="1000" b="1" kern="1200" dirty="0">
              <a:solidFill>
                <a:schemeClr val="bg1"/>
              </a:solidFill>
              <a:latin typeface="Microsoft YaHei Light" panose="020B0502040204020203" pitchFamily="34" charset="-122"/>
              <a:ea typeface="Microsoft YaHei Light" panose="020B0502040204020203" pitchFamily="34" charset="-122"/>
            </a:rPr>
            <a:t>Comfort</a:t>
          </a:r>
          <a:endParaRPr lang="zh-CN" altLang="en-US" sz="1000" b="1" kern="1200" dirty="0">
            <a:solidFill>
              <a:schemeClr val="bg1"/>
            </a:solidFill>
            <a:latin typeface="Microsoft YaHei Light" panose="020B0502040204020203" pitchFamily="34" charset="-122"/>
            <a:ea typeface="Microsoft YaHei Light" panose="020B0502040204020203" pitchFamily="34" charset="-122"/>
          </a:endParaRPr>
        </a:p>
      </dgm:t>
    </dgm:pt>
    <dgm:pt modelId="{E3D8F8CE-A087-4177-94FA-9D66DB7631A2}" type="parTrans" cxnId="{2B817017-3A7B-48BE-B6A3-99F27878C235}">
      <dgm:prSet custT="1"/>
      <dgm:spPr/>
      <dgm:t>
        <a:bodyPr/>
        <a:lstStyle/>
        <a:p>
          <a:endParaRPr lang="zh-CN" altLang="en-US" sz="1200" b="1">
            <a:solidFill>
              <a:schemeClr val="bg1"/>
            </a:solidFill>
            <a:latin typeface="Microsoft YaHei Light" panose="020B0502040204020203" pitchFamily="34" charset="-122"/>
            <a:ea typeface="Microsoft YaHei Light" panose="020B0502040204020203" pitchFamily="34" charset="-122"/>
          </a:endParaRPr>
        </a:p>
      </dgm:t>
    </dgm:pt>
    <dgm:pt modelId="{B4EF1367-5A84-487C-9B19-650984453147}" type="sibTrans" cxnId="{2B817017-3A7B-48BE-B6A3-99F27878C235}">
      <dgm:prSet/>
      <dgm:spPr/>
      <dgm:t>
        <a:bodyPr/>
        <a:lstStyle/>
        <a:p>
          <a:endParaRPr lang="zh-CN" altLang="en-US" sz="2800" b="1">
            <a:solidFill>
              <a:schemeClr val="bg1"/>
            </a:solidFill>
            <a:latin typeface="Microsoft YaHei Light" panose="020B0502040204020203" pitchFamily="34" charset="-122"/>
            <a:ea typeface="Microsoft YaHei Light" panose="020B0502040204020203" pitchFamily="34" charset="-122"/>
          </a:endParaRPr>
        </a:p>
      </dgm:t>
    </dgm:pt>
    <dgm:pt modelId="{A255B9A9-8510-412D-89AF-31141F27D1FA}">
      <dgm:prSet phldrT="[文本]" custT="1"/>
      <dgm:spPr>
        <a:solidFill>
          <a:srgbClr val="249857"/>
        </a:solidFill>
      </dgm:spPr>
      <dgm:t>
        <a:bodyPr/>
        <a:lstStyle/>
        <a:p>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遗传育种</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r>
            <a:rPr lang="en-US" altLang="zh-CN" sz="1000" b="1" kern="1200" dirty="0">
              <a:solidFill>
                <a:prstClr val="white"/>
              </a:solidFill>
              <a:latin typeface="Microsoft YaHei Light" panose="020B0502040204020203" pitchFamily="34" charset="-122"/>
              <a:ea typeface="Microsoft YaHei Light" panose="020B0502040204020203" pitchFamily="34" charset="-122"/>
              <a:cs typeface="+mn-cs"/>
            </a:rPr>
            <a:t>Genetics &amp; Breeding</a:t>
          </a:r>
          <a:endParaRPr lang="zh-CN" altLang="zh-CN" sz="1000" b="1" kern="1200" dirty="0">
            <a:solidFill>
              <a:prstClr val="white"/>
            </a:solidFill>
            <a:latin typeface="Microsoft YaHei Light" panose="020B0502040204020203" pitchFamily="34" charset="-122"/>
            <a:ea typeface="Microsoft YaHei Light" panose="020B0502040204020203" pitchFamily="34" charset="-122"/>
            <a:cs typeface="+mn-cs"/>
          </a:endParaRPr>
        </a:p>
      </dgm:t>
    </dgm:pt>
    <dgm:pt modelId="{042B076C-F810-48D7-B8EE-37F7F959C729}" type="parTrans" cxnId="{8BEC8D7F-4F48-4BFC-BCAD-3F3703318CA0}">
      <dgm:prSet custT="1"/>
      <dgm:spPr/>
      <dgm:t>
        <a:bodyPr/>
        <a:lstStyle/>
        <a:p>
          <a:endParaRPr lang="zh-CN" altLang="en-US" sz="1200" b="1">
            <a:solidFill>
              <a:schemeClr val="bg1"/>
            </a:solidFill>
            <a:latin typeface="Microsoft YaHei Light" panose="020B0502040204020203" pitchFamily="34" charset="-122"/>
            <a:ea typeface="Microsoft YaHei Light" panose="020B0502040204020203" pitchFamily="34" charset="-122"/>
          </a:endParaRPr>
        </a:p>
      </dgm:t>
    </dgm:pt>
    <dgm:pt modelId="{A5C421E6-97B2-4096-B810-31C76D5B0CC4}" type="sibTrans" cxnId="{8BEC8D7F-4F48-4BFC-BCAD-3F3703318CA0}">
      <dgm:prSet/>
      <dgm:spPr/>
      <dgm:t>
        <a:bodyPr/>
        <a:lstStyle/>
        <a:p>
          <a:endParaRPr lang="zh-CN" altLang="en-US" sz="2800" b="1">
            <a:solidFill>
              <a:schemeClr val="bg1"/>
            </a:solidFill>
            <a:latin typeface="Microsoft YaHei Light" panose="020B0502040204020203" pitchFamily="34" charset="-122"/>
            <a:ea typeface="Microsoft YaHei Light" panose="020B0502040204020203" pitchFamily="34" charset="-122"/>
          </a:endParaRPr>
        </a:p>
      </dgm:t>
    </dgm:pt>
    <dgm:pt modelId="{161A2B3D-23EF-4D08-A394-00A83B4B5EC3}">
      <dgm:prSet phldrT="[文本]" custT="1"/>
      <dgm:spPr>
        <a:solidFill>
          <a:srgbClr val="249857"/>
        </a:solidFill>
      </dgm:spPr>
      <dgm:t>
        <a:bodyPr/>
        <a:lstStyle/>
        <a:p>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优质的粗饲料</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r>
            <a:rPr lang="en-US" altLang="zh-CN" sz="1000" b="1" kern="1200" dirty="0">
              <a:solidFill>
                <a:prstClr val="white"/>
              </a:solidFill>
              <a:latin typeface="Microsoft YaHei Light" panose="020B0502040204020203" pitchFamily="34" charset="-122"/>
              <a:ea typeface="Microsoft YaHei Light" panose="020B0502040204020203" pitchFamily="34" charset="-122"/>
              <a:cs typeface="+mn-cs"/>
            </a:rPr>
            <a:t>High Quality Feed</a:t>
          </a:r>
          <a:endParaRPr lang="zh-CN" altLang="en-US" sz="1000" b="1" kern="1200" dirty="0">
            <a:solidFill>
              <a:prstClr val="white"/>
            </a:solidFill>
            <a:latin typeface="Microsoft YaHei Light" panose="020B0502040204020203" pitchFamily="34" charset="-122"/>
            <a:ea typeface="Microsoft YaHei Light" panose="020B0502040204020203" pitchFamily="34" charset="-122"/>
            <a:cs typeface="+mn-cs"/>
          </a:endParaRPr>
        </a:p>
      </dgm:t>
    </dgm:pt>
    <dgm:pt modelId="{D445B6F0-C0FC-49CD-854E-481332BCA3AF}" type="parTrans" cxnId="{BD9BC798-2136-457B-BC6A-E279FF190CD2}">
      <dgm:prSet custT="1"/>
      <dgm:spPr/>
      <dgm:t>
        <a:bodyPr/>
        <a:lstStyle/>
        <a:p>
          <a:endParaRPr lang="zh-CN" altLang="en-US" sz="1200" b="1">
            <a:solidFill>
              <a:schemeClr val="bg1"/>
            </a:solidFill>
            <a:latin typeface="Microsoft YaHei Light" panose="020B0502040204020203" pitchFamily="34" charset="-122"/>
            <a:ea typeface="Microsoft YaHei Light" panose="020B0502040204020203" pitchFamily="34" charset="-122"/>
          </a:endParaRPr>
        </a:p>
      </dgm:t>
    </dgm:pt>
    <dgm:pt modelId="{C922FDC0-2213-4F54-BAE1-0B95FCFC5D21}" type="sibTrans" cxnId="{BD9BC798-2136-457B-BC6A-E279FF190CD2}">
      <dgm:prSet/>
      <dgm:spPr/>
      <dgm:t>
        <a:bodyPr/>
        <a:lstStyle/>
        <a:p>
          <a:endParaRPr lang="zh-CN" altLang="en-US" sz="2800" b="1">
            <a:solidFill>
              <a:schemeClr val="bg1"/>
            </a:solidFill>
            <a:latin typeface="Microsoft YaHei Light" panose="020B0502040204020203" pitchFamily="34" charset="-122"/>
            <a:ea typeface="Microsoft YaHei Light" panose="020B0502040204020203" pitchFamily="34" charset="-122"/>
          </a:endParaRPr>
        </a:p>
      </dgm:t>
    </dgm:pt>
    <dgm:pt modelId="{7CAB44C6-E81F-4751-9F21-A6B587A8B82E}">
      <dgm:prSet custT="1"/>
      <dgm:spPr>
        <a:solidFill>
          <a:srgbClr val="249857"/>
        </a:solidFill>
      </dgm:spPr>
      <dgm:t>
        <a:bodyPr/>
        <a:lstStyle/>
        <a:p>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后备牛</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r>
            <a:rPr lang="en-US" altLang="zh-CN" sz="1000" b="1" kern="1200" dirty="0">
              <a:solidFill>
                <a:prstClr val="white"/>
              </a:solidFill>
              <a:latin typeface="Microsoft YaHei Light" panose="020B0502040204020203" pitchFamily="34" charset="-122"/>
              <a:ea typeface="Microsoft YaHei Light" panose="020B0502040204020203" pitchFamily="34" charset="-122"/>
              <a:cs typeface="+mn-cs"/>
            </a:rPr>
            <a:t>Heifers </a:t>
          </a:r>
          <a:endParaRPr lang="zh-CN" altLang="en-US" sz="1000" b="1" kern="1200" dirty="0">
            <a:solidFill>
              <a:prstClr val="white"/>
            </a:solidFill>
            <a:latin typeface="Microsoft YaHei Light" panose="020B0502040204020203" pitchFamily="34" charset="-122"/>
            <a:ea typeface="Microsoft YaHei Light" panose="020B0502040204020203" pitchFamily="34" charset="-122"/>
            <a:cs typeface="+mn-cs"/>
          </a:endParaRPr>
        </a:p>
      </dgm:t>
    </dgm:pt>
    <dgm:pt modelId="{340443B8-7BEE-4495-970A-15A2432D120F}" type="parTrans" cxnId="{6446F81C-DB3A-4D12-824E-693A6F02F710}">
      <dgm:prSet custT="1"/>
      <dgm:spPr/>
      <dgm:t>
        <a:bodyPr/>
        <a:lstStyle/>
        <a:p>
          <a:endParaRPr lang="zh-CN" altLang="en-US" sz="1200" b="1">
            <a:solidFill>
              <a:schemeClr val="bg1"/>
            </a:solidFill>
            <a:latin typeface="Microsoft YaHei Light" panose="020B0502040204020203" pitchFamily="34" charset="-122"/>
            <a:ea typeface="Microsoft YaHei Light" panose="020B0502040204020203" pitchFamily="34" charset="-122"/>
          </a:endParaRPr>
        </a:p>
      </dgm:t>
    </dgm:pt>
    <dgm:pt modelId="{FF79E545-67A8-4C6E-BA59-E3D091393AB3}" type="sibTrans" cxnId="{6446F81C-DB3A-4D12-824E-693A6F02F710}">
      <dgm:prSet/>
      <dgm:spPr/>
      <dgm:t>
        <a:bodyPr/>
        <a:lstStyle/>
        <a:p>
          <a:endParaRPr lang="zh-CN" altLang="en-US" sz="2800" b="1">
            <a:solidFill>
              <a:schemeClr val="bg1"/>
            </a:solidFill>
            <a:latin typeface="Microsoft YaHei Light" panose="020B0502040204020203" pitchFamily="34" charset="-122"/>
            <a:ea typeface="Microsoft YaHei Light" panose="020B0502040204020203" pitchFamily="34" charset="-122"/>
          </a:endParaRPr>
        </a:p>
      </dgm:t>
    </dgm:pt>
    <dgm:pt modelId="{2F7657A7-E886-438C-B991-4C82248E313F}">
      <dgm:prSet custT="1"/>
      <dgm:spPr>
        <a:solidFill>
          <a:srgbClr val="249857"/>
        </a:solidFill>
      </dgm:spPr>
      <dgm:t>
        <a:bodyPr/>
        <a:lstStyle/>
        <a:p>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一致性</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r>
            <a:rPr lang="en-US" altLang="zh-CN" sz="1000" b="1" kern="1200" dirty="0">
              <a:solidFill>
                <a:prstClr val="white"/>
              </a:solidFill>
              <a:latin typeface="Microsoft YaHei Light" panose="020B0502040204020203" pitchFamily="34" charset="-122"/>
              <a:ea typeface="Microsoft YaHei Light" panose="020B0502040204020203" pitchFamily="34" charset="-122"/>
              <a:cs typeface="+mn-cs"/>
            </a:rPr>
            <a:t>Consistency </a:t>
          </a:r>
          <a:endParaRPr lang="zh-CN" altLang="en-US" sz="1000" b="1" kern="1200" dirty="0">
            <a:solidFill>
              <a:prstClr val="white"/>
            </a:solidFill>
            <a:latin typeface="Microsoft YaHei Light" panose="020B0502040204020203" pitchFamily="34" charset="-122"/>
            <a:ea typeface="Microsoft YaHei Light" panose="020B0502040204020203" pitchFamily="34" charset="-122"/>
            <a:cs typeface="+mn-cs"/>
          </a:endParaRPr>
        </a:p>
      </dgm:t>
    </dgm:pt>
    <dgm:pt modelId="{C2BE63EC-4DF2-4C87-9961-AE8194603456}" type="parTrans" cxnId="{8A8A0017-BEBD-4FEF-A867-4D5A335A5C78}">
      <dgm:prSet custT="1"/>
      <dgm:spPr/>
      <dgm:t>
        <a:bodyPr/>
        <a:lstStyle/>
        <a:p>
          <a:endParaRPr lang="zh-CN" altLang="en-US" sz="1200" b="1">
            <a:solidFill>
              <a:schemeClr val="bg1"/>
            </a:solidFill>
            <a:latin typeface="Microsoft YaHei Light" panose="020B0502040204020203" pitchFamily="34" charset="-122"/>
            <a:ea typeface="Microsoft YaHei Light" panose="020B0502040204020203" pitchFamily="34" charset="-122"/>
          </a:endParaRPr>
        </a:p>
      </dgm:t>
    </dgm:pt>
    <dgm:pt modelId="{D5C71996-7C28-4031-A7C8-D04C14CCABBE}" type="sibTrans" cxnId="{8A8A0017-BEBD-4FEF-A867-4D5A335A5C78}">
      <dgm:prSet/>
      <dgm:spPr/>
      <dgm:t>
        <a:bodyPr/>
        <a:lstStyle/>
        <a:p>
          <a:endParaRPr lang="zh-CN" altLang="en-US" sz="2800" b="1">
            <a:solidFill>
              <a:schemeClr val="bg1"/>
            </a:solidFill>
            <a:latin typeface="Microsoft YaHei Light" panose="020B0502040204020203" pitchFamily="34" charset="-122"/>
            <a:ea typeface="Microsoft YaHei Light" panose="020B0502040204020203" pitchFamily="34" charset="-122"/>
          </a:endParaRPr>
        </a:p>
      </dgm:t>
    </dgm:pt>
    <dgm:pt modelId="{1E670772-21A9-4F19-AE60-8FAC362B3AA9}">
      <dgm:prSet custT="1"/>
      <dgm:spPr>
        <a:solidFill>
          <a:srgbClr val="249857"/>
        </a:solidFill>
      </dgm:spPr>
      <dgm:t>
        <a:bodyPr/>
        <a:lstStyle/>
        <a:p>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稳定的团队</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r>
            <a:rPr lang="en-US" altLang="zh-CN" sz="1000" b="1" kern="1200" dirty="0">
              <a:solidFill>
                <a:prstClr val="white"/>
              </a:solidFill>
              <a:latin typeface="Microsoft YaHei Light" panose="020B0502040204020203" pitchFamily="34" charset="-122"/>
              <a:ea typeface="Microsoft YaHei Light" panose="020B0502040204020203" pitchFamily="34" charset="-122"/>
              <a:cs typeface="+mn-cs"/>
            </a:rPr>
            <a:t>Stable Team</a:t>
          </a:r>
          <a:endParaRPr lang="zh-CN" altLang="en-US" sz="1000" b="1" kern="1200" dirty="0">
            <a:solidFill>
              <a:prstClr val="white"/>
            </a:solidFill>
            <a:latin typeface="Microsoft YaHei Light" panose="020B0502040204020203" pitchFamily="34" charset="-122"/>
            <a:ea typeface="Microsoft YaHei Light" panose="020B0502040204020203" pitchFamily="34" charset="-122"/>
            <a:cs typeface="+mn-cs"/>
          </a:endParaRPr>
        </a:p>
      </dgm:t>
    </dgm:pt>
    <dgm:pt modelId="{061689E8-95C7-4233-9B36-6DC9D989D4EE}" type="parTrans" cxnId="{A96AD683-63ED-4952-A11F-11C48A0B9587}">
      <dgm:prSet custT="1"/>
      <dgm:spPr/>
      <dgm:t>
        <a:bodyPr/>
        <a:lstStyle/>
        <a:p>
          <a:endParaRPr lang="zh-CN" altLang="en-US" sz="1200" b="1">
            <a:solidFill>
              <a:schemeClr val="bg1"/>
            </a:solidFill>
            <a:latin typeface="Microsoft YaHei Light" panose="020B0502040204020203" pitchFamily="34" charset="-122"/>
            <a:ea typeface="Microsoft YaHei Light" panose="020B0502040204020203" pitchFamily="34" charset="-122"/>
          </a:endParaRPr>
        </a:p>
      </dgm:t>
    </dgm:pt>
    <dgm:pt modelId="{2525F282-0D4A-4E88-B8A8-C15772EE260D}" type="sibTrans" cxnId="{A96AD683-63ED-4952-A11F-11C48A0B9587}">
      <dgm:prSet/>
      <dgm:spPr/>
      <dgm:t>
        <a:bodyPr/>
        <a:lstStyle/>
        <a:p>
          <a:endParaRPr lang="zh-CN" altLang="en-US" sz="2800" b="1">
            <a:solidFill>
              <a:schemeClr val="bg1"/>
            </a:solidFill>
            <a:latin typeface="Microsoft YaHei Light" panose="020B0502040204020203" pitchFamily="34" charset="-122"/>
            <a:ea typeface="Microsoft YaHei Light" panose="020B0502040204020203" pitchFamily="34" charset="-122"/>
          </a:endParaRPr>
        </a:p>
      </dgm:t>
    </dgm:pt>
    <dgm:pt modelId="{9D5ACF68-CFBA-4F6A-B3DF-6F018D3BDDE1}">
      <dgm:prSet custT="1"/>
      <dgm:spPr>
        <a:solidFill>
          <a:srgbClr val="249857"/>
        </a:solidFill>
      </dgm:spPr>
      <dgm:t>
        <a:bodyPr/>
        <a:lstStyle/>
        <a:p>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健康管理</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r>
            <a:rPr lang="en-US" altLang="zh-CN" sz="1000" b="1" kern="1200" dirty="0">
              <a:solidFill>
                <a:prstClr val="white"/>
              </a:solidFill>
              <a:latin typeface="Microsoft YaHei Light" panose="020B0502040204020203" pitchFamily="34" charset="-122"/>
              <a:ea typeface="Microsoft YaHei Light" panose="020B0502040204020203" pitchFamily="34" charset="-122"/>
              <a:cs typeface="+mn-cs"/>
            </a:rPr>
            <a:t>Health Management </a:t>
          </a:r>
          <a:endParaRPr lang="zh-CN" altLang="zh-CN" sz="1000" b="1" kern="1200" dirty="0">
            <a:solidFill>
              <a:prstClr val="white"/>
            </a:solidFill>
            <a:latin typeface="Microsoft YaHei Light" panose="020B0502040204020203" pitchFamily="34" charset="-122"/>
            <a:ea typeface="Microsoft YaHei Light" panose="020B0502040204020203" pitchFamily="34" charset="-122"/>
            <a:cs typeface="+mn-cs"/>
          </a:endParaRPr>
        </a:p>
      </dgm:t>
    </dgm:pt>
    <dgm:pt modelId="{F4F6F7E9-8CD1-489B-A967-D5994CFCF562}" type="parTrans" cxnId="{36F47F1D-7456-4902-A3B3-C560FF04E5E0}">
      <dgm:prSet custT="1"/>
      <dgm:spPr/>
      <dgm:t>
        <a:bodyPr/>
        <a:lstStyle/>
        <a:p>
          <a:endParaRPr lang="zh-CN" altLang="en-US" sz="1200">
            <a:solidFill>
              <a:schemeClr val="bg1"/>
            </a:solidFill>
          </a:endParaRPr>
        </a:p>
      </dgm:t>
    </dgm:pt>
    <dgm:pt modelId="{FF315494-DB6F-49C9-87CB-AF1E4124F0A1}" type="sibTrans" cxnId="{36F47F1D-7456-4902-A3B3-C560FF04E5E0}">
      <dgm:prSet/>
      <dgm:spPr/>
      <dgm:t>
        <a:bodyPr/>
        <a:lstStyle/>
        <a:p>
          <a:endParaRPr lang="zh-CN" altLang="en-US" sz="2800">
            <a:solidFill>
              <a:schemeClr val="bg1"/>
            </a:solidFill>
          </a:endParaRPr>
        </a:p>
      </dgm:t>
    </dgm:pt>
    <dgm:pt modelId="{A02E6ABF-5AB9-4FE5-BE9C-04FE48B78CAC}">
      <dgm:prSet custT="1"/>
      <dgm:spPr>
        <a:solidFill>
          <a:srgbClr val="249857"/>
        </a:solidFill>
      </dgm:spPr>
      <dgm:t>
        <a:bodyPr/>
        <a:lstStyle/>
        <a:p>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牧场设计与建设</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r>
            <a:rPr lang="en-US" altLang="zh-CN" sz="1000" b="1" kern="1200" dirty="0">
              <a:solidFill>
                <a:prstClr val="white"/>
              </a:solidFill>
              <a:latin typeface="Microsoft YaHei Light" panose="020B0502040204020203" pitchFamily="34" charset="-122"/>
              <a:ea typeface="Microsoft YaHei Light" panose="020B0502040204020203" pitchFamily="34" charset="-122"/>
              <a:cs typeface="+mn-cs"/>
            </a:rPr>
            <a:t>Farm design&amp;  construction</a:t>
          </a:r>
          <a:endParaRPr lang="zh-CN" altLang="en-US" sz="1000" b="1" kern="1200" dirty="0">
            <a:solidFill>
              <a:prstClr val="white"/>
            </a:solidFill>
            <a:latin typeface="Microsoft YaHei Light" panose="020B0502040204020203" pitchFamily="34" charset="-122"/>
            <a:ea typeface="Microsoft YaHei Light" panose="020B0502040204020203" pitchFamily="34" charset="-122"/>
            <a:cs typeface="+mn-cs"/>
          </a:endParaRPr>
        </a:p>
      </dgm:t>
    </dgm:pt>
    <dgm:pt modelId="{3720B257-2DE2-4866-B137-CDAF5057CF49}" type="parTrans" cxnId="{80911190-1311-4705-8896-B656ABF42C18}">
      <dgm:prSet custT="1"/>
      <dgm:spPr/>
      <dgm:t>
        <a:bodyPr/>
        <a:lstStyle/>
        <a:p>
          <a:endParaRPr lang="zh-CN" altLang="en-US" sz="1200">
            <a:solidFill>
              <a:schemeClr val="bg1"/>
            </a:solidFill>
          </a:endParaRPr>
        </a:p>
      </dgm:t>
    </dgm:pt>
    <dgm:pt modelId="{3BA66773-9FE8-4EC6-950D-98A34C159FA9}" type="sibTrans" cxnId="{80911190-1311-4705-8896-B656ABF42C18}">
      <dgm:prSet/>
      <dgm:spPr/>
      <dgm:t>
        <a:bodyPr/>
        <a:lstStyle/>
        <a:p>
          <a:endParaRPr lang="zh-CN" altLang="en-US" sz="2800">
            <a:solidFill>
              <a:schemeClr val="bg1"/>
            </a:solidFill>
          </a:endParaRPr>
        </a:p>
      </dgm:t>
    </dgm:pt>
    <dgm:pt modelId="{73DE7CBE-1105-41D1-96DF-02B0EE4C7FE0}" type="pres">
      <dgm:prSet presAssocID="{6D769B6C-D20A-42B9-90F3-629F782EC8D3}" presName="Name0" presStyleCnt="0">
        <dgm:presLayoutVars>
          <dgm:chMax val="1"/>
          <dgm:dir/>
          <dgm:animLvl val="ctr"/>
          <dgm:resizeHandles val="exact"/>
        </dgm:presLayoutVars>
      </dgm:prSet>
      <dgm:spPr/>
    </dgm:pt>
    <dgm:pt modelId="{388BC202-399F-4C1E-9BA6-81E82128B65A}" type="pres">
      <dgm:prSet presAssocID="{29395EA0-D159-4A95-BDBA-3AB16C490151}" presName="centerShape" presStyleLbl="node0" presStyleIdx="0" presStyleCnt="1" custScaleX="148503" custScaleY="148522" custLinFactNeighborY="-347"/>
      <dgm:spPr/>
    </dgm:pt>
    <dgm:pt modelId="{65D05665-6E4A-4F01-ABE6-FC72379E47E4}" type="pres">
      <dgm:prSet presAssocID="{5D474D7F-F86C-44D3-861C-96D9337E006C}" presName="parTrans" presStyleLbl="sibTrans2D1" presStyleIdx="0" presStyleCnt="9"/>
      <dgm:spPr/>
    </dgm:pt>
    <dgm:pt modelId="{F6818783-7D34-4B14-800C-8C188F4EBBAC}" type="pres">
      <dgm:prSet presAssocID="{5D474D7F-F86C-44D3-861C-96D9337E006C}" presName="connectorText" presStyleLbl="sibTrans2D1" presStyleIdx="0" presStyleCnt="9"/>
      <dgm:spPr/>
    </dgm:pt>
    <dgm:pt modelId="{C3020328-18C7-4149-984D-511725648375}" type="pres">
      <dgm:prSet presAssocID="{F93E1613-E9F8-4881-B6CD-B2F4BD4647BF}" presName="node" presStyleLbl="node1" presStyleIdx="0" presStyleCnt="9" custScaleX="100660" custScaleY="100660">
        <dgm:presLayoutVars>
          <dgm:bulletEnabled val="1"/>
        </dgm:presLayoutVars>
      </dgm:prSet>
      <dgm:spPr/>
    </dgm:pt>
    <dgm:pt modelId="{5EF02A29-0B0B-491E-801C-CD0DF7575455}" type="pres">
      <dgm:prSet presAssocID="{F4F6F7E9-8CD1-489B-A967-D5994CFCF562}" presName="parTrans" presStyleLbl="sibTrans2D1" presStyleIdx="1" presStyleCnt="9"/>
      <dgm:spPr/>
    </dgm:pt>
    <dgm:pt modelId="{83281BCB-CE56-41AE-B330-23A49AC1E6EB}" type="pres">
      <dgm:prSet presAssocID="{F4F6F7E9-8CD1-489B-A967-D5994CFCF562}" presName="connectorText" presStyleLbl="sibTrans2D1" presStyleIdx="1" presStyleCnt="9"/>
      <dgm:spPr/>
    </dgm:pt>
    <dgm:pt modelId="{B38CB1BE-ACF6-4285-83B5-8E5C581518C5}" type="pres">
      <dgm:prSet presAssocID="{9D5ACF68-CFBA-4F6A-B3DF-6F018D3BDDE1}" presName="node" presStyleLbl="node1" presStyleIdx="1" presStyleCnt="9" custScaleX="100660" custScaleY="100660">
        <dgm:presLayoutVars>
          <dgm:bulletEnabled val="1"/>
        </dgm:presLayoutVars>
      </dgm:prSet>
      <dgm:spPr/>
    </dgm:pt>
    <dgm:pt modelId="{38BBC026-2E01-4EF3-B503-AE67F492449A}" type="pres">
      <dgm:prSet presAssocID="{E3D8F8CE-A087-4177-94FA-9D66DB7631A2}" presName="parTrans" presStyleLbl="sibTrans2D1" presStyleIdx="2" presStyleCnt="9"/>
      <dgm:spPr/>
    </dgm:pt>
    <dgm:pt modelId="{85C20B0E-2167-463B-8037-4A59163A946D}" type="pres">
      <dgm:prSet presAssocID="{E3D8F8CE-A087-4177-94FA-9D66DB7631A2}" presName="connectorText" presStyleLbl="sibTrans2D1" presStyleIdx="2" presStyleCnt="9"/>
      <dgm:spPr/>
    </dgm:pt>
    <dgm:pt modelId="{D76603BC-88A8-4A18-B6BA-B6F965B8A92D}" type="pres">
      <dgm:prSet presAssocID="{E69256C9-6DA9-4D02-B4BD-A83935878E52}" presName="node" presStyleLbl="node1" presStyleIdx="2" presStyleCnt="9" custScaleX="100660" custScaleY="100660">
        <dgm:presLayoutVars>
          <dgm:bulletEnabled val="1"/>
        </dgm:presLayoutVars>
      </dgm:prSet>
      <dgm:spPr/>
    </dgm:pt>
    <dgm:pt modelId="{4E1B73FF-53EC-4DEA-9D82-068666C32AB0}" type="pres">
      <dgm:prSet presAssocID="{3720B257-2DE2-4866-B137-CDAF5057CF49}" presName="parTrans" presStyleLbl="sibTrans2D1" presStyleIdx="3" presStyleCnt="9"/>
      <dgm:spPr/>
    </dgm:pt>
    <dgm:pt modelId="{C804C742-4187-4C15-AFAE-9DA190BEE1B4}" type="pres">
      <dgm:prSet presAssocID="{3720B257-2DE2-4866-B137-CDAF5057CF49}" presName="connectorText" presStyleLbl="sibTrans2D1" presStyleIdx="3" presStyleCnt="9"/>
      <dgm:spPr/>
    </dgm:pt>
    <dgm:pt modelId="{1E819304-2559-462A-A66C-215B3BA11746}" type="pres">
      <dgm:prSet presAssocID="{A02E6ABF-5AB9-4FE5-BE9C-04FE48B78CAC}" presName="node" presStyleLbl="node1" presStyleIdx="3" presStyleCnt="9" custScaleX="100660" custScaleY="100660">
        <dgm:presLayoutVars>
          <dgm:bulletEnabled val="1"/>
        </dgm:presLayoutVars>
      </dgm:prSet>
      <dgm:spPr/>
    </dgm:pt>
    <dgm:pt modelId="{C342AC29-1170-48BD-A8FE-26EFEDD6C84D}" type="pres">
      <dgm:prSet presAssocID="{061689E8-95C7-4233-9B36-6DC9D989D4EE}" presName="parTrans" presStyleLbl="sibTrans2D1" presStyleIdx="4" presStyleCnt="9"/>
      <dgm:spPr/>
    </dgm:pt>
    <dgm:pt modelId="{ED2E84AC-DE8B-4A15-AB70-2F4A8C2371D2}" type="pres">
      <dgm:prSet presAssocID="{061689E8-95C7-4233-9B36-6DC9D989D4EE}" presName="connectorText" presStyleLbl="sibTrans2D1" presStyleIdx="4" presStyleCnt="9"/>
      <dgm:spPr/>
    </dgm:pt>
    <dgm:pt modelId="{2DEE886B-D6C5-422E-8A07-9F31910BF467}" type="pres">
      <dgm:prSet presAssocID="{1E670772-21A9-4F19-AE60-8FAC362B3AA9}" presName="node" presStyleLbl="node1" presStyleIdx="4" presStyleCnt="9" custScaleX="100660" custScaleY="100660" custRadScaleRad="100488" custRadScaleInc="4540">
        <dgm:presLayoutVars>
          <dgm:bulletEnabled val="1"/>
        </dgm:presLayoutVars>
      </dgm:prSet>
      <dgm:spPr/>
    </dgm:pt>
    <dgm:pt modelId="{40B2EA62-0B3E-4CEE-82CC-52D1F8F568BA}" type="pres">
      <dgm:prSet presAssocID="{C2BE63EC-4DF2-4C87-9961-AE8194603456}" presName="parTrans" presStyleLbl="sibTrans2D1" presStyleIdx="5" presStyleCnt="9"/>
      <dgm:spPr/>
    </dgm:pt>
    <dgm:pt modelId="{4E1D54CA-3326-4085-B89A-45FE2C294337}" type="pres">
      <dgm:prSet presAssocID="{C2BE63EC-4DF2-4C87-9961-AE8194603456}" presName="connectorText" presStyleLbl="sibTrans2D1" presStyleIdx="5" presStyleCnt="9"/>
      <dgm:spPr/>
    </dgm:pt>
    <dgm:pt modelId="{19B87CD1-913D-44C4-AA96-DBBAB4E61E15}" type="pres">
      <dgm:prSet presAssocID="{2F7657A7-E886-438C-B991-4C82248E313F}" presName="node" presStyleLbl="node1" presStyleIdx="5" presStyleCnt="9" custScaleX="100660" custScaleY="100660">
        <dgm:presLayoutVars>
          <dgm:bulletEnabled val="1"/>
        </dgm:presLayoutVars>
      </dgm:prSet>
      <dgm:spPr/>
    </dgm:pt>
    <dgm:pt modelId="{1359ABB2-3C1A-40EA-80BA-2FC8969481EF}" type="pres">
      <dgm:prSet presAssocID="{340443B8-7BEE-4495-970A-15A2432D120F}" presName="parTrans" presStyleLbl="sibTrans2D1" presStyleIdx="6" presStyleCnt="9"/>
      <dgm:spPr/>
    </dgm:pt>
    <dgm:pt modelId="{877AD69C-42EC-459E-8DC9-4613D6582A7D}" type="pres">
      <dgm:prSet presAssocID="{340443B8-7BEE-4495-970A-15A2432D120F}" presName="connectorText" presStyleLbl="sibTrans2D1" presStyleIdx="6" presStyleCnt="9"/>
      <dgm:spPr/>
    </dgm:pt>
    <dgm:pt modelId="{4DD90B3E-453A-49EC-B716-88A49AFF83CA}" type="pres">
      <dgm:prSet presAssocID="{7CAB44C6-E81F-4751-9F21-A6B587A8B82E}" presName="node" presStyleLbl="node1" presStyleIdx="6" presStyleCnt="9" custScaleX="100660" custScaleY="100660">
        <dgm:presLayoutVars>
          <dgm:bulletEnabled val="1"/>
        </dgm:presLayoutVars>
      </dgm:prSet>
      <dgm:spPr/>
    </dgm:pt>
    <dgm:pt modelId="{14E4F586-354B-4916-B82E-CE202BD6BF02}" type="pres">
      <dgm:prSet presAssocID="{042B076C-F810-48D7-B8EE-37F7F959C729}" presName="parTrans" presStyleLbl="sibTrans2D1" presStyleIdx="7" presStyleCnt="9"/>
      <dgm:spPr/>
    </dgm:pt>
    <dgm:pt modelId="{0DB0E766-C0C6-4127-8D71-6EE71E8309ED}" type="pres">
      <dgm:prSet presAssocID="{042B076C-F810-48D7-B8EE-37F7F959C729}" presName="connectorText" presStyleLbl="sibTrans2D1" presStyleIdx="7" presStyleCnt="9"/>
      <dgm:spPr/>
    </dgm:pt>
    <dgm:pt modelId="{8585A202-EE3B-4ADE-93B6-220F90CA81BB}" type="pres">
      <dgm:prSet presAssocID="{A255B9A9-8510-412D-89AF-31141F27D1FA}" presName="node" presStyleLbl="node1" presStyleIdx="7" presStyleCnt="9" custScaleX="100660" custScaleY="100660">
        <dgm:presLayoutVars>
          <dgm:bulletEnabled val="1"/>
        </dgm:presLayoutVars>
      </dgm:prSet>
      <dgm:spPr/>
    </dgm:pt>
    <dgm:pt modelId="{2ED8B3FC-BDF1-44F8-9719-47FC9291CE8B}" type="pres">
      <dgm:prSet presAssocID="{D445B6F0-C0FC-49CD-854E-481332BCA3AF}" presName="parTrans" presStyleLbl="sibTrans2D1" presStyleIdx="8" presStyleCnt="9"/>
      <dgm:spPr/>
    </dgm:pt>
    <dgm:pt modelId="{06ADC58C-905E-41F8-9B51-6834723B618C}" type="pres">
      <dgm:prSet presAssocID="{D445B6F0-C0FC-49CD-854E-481332BCA3AF}" presName="connectorText" presStyleLbl="sibTrans2D1" presStyleIdx="8" presStyleCnt="9"/>
      <dgm:spPr/>
    </dgm:pt>
    <dgm:pt modelId="{A432C96C-4EF7-46FD-8FD7-5266B37D7FB0}" type="pres">
      <dgm:prSet presAssocID="{161A2B3D-23EF-4D08-A394-00A83B4B5EC3}" presName="node" presStyleLbl="node1" presStyleIdx="8" presStyleCnt="9" custScaleX="112248" custScaleY="100660">
        <dgm:presLayoutVars>
          <dgm:bulletEnabled val="1"/>
        </dgm:presLayoutVars>
      </dgm:prSet>
      <dgm:spPr/>
    </dgm:pt>
  </dgm:ptLst>
  <dgm:cxnLst>
    <dgm:cxn modelId="{B162F901-C53F-47ED-B9AA-B2CFC33C6E0B}" type="presOf" srcId="{E69256C9-6DA9-4D02-B4BD-A83935878E52}" destId="{D76603BC-88A8-4A18-B6BA-B6F965B8A92D}" srcOrd="0" destOrd="0" presId="urn:microsoft.com/office/officeart/2005/8/layout/radial5"/>
    <dgm:cxn modelId="{34636E06-1E76-4C57-AE7D-B1DD8A8AF455}" type="presOf" srcId="{E3D8F8CE-A087-4177-94FA-9D66DB7631A2}" destId="{85C20B0E-2167-463B-8037-4A59163A946D}" srcOrd="1" destOrd="0" presId="urn:microsoft.com/office/officeart/2005/8/layout/radial5"/>
    <dgm:cxn modelId="{A39D7A09-0864-4F4E-BFF4-6B58F3E71C7E}" type="presOf" srcId="{042B076C-F810-48D7-B8EE-37F7F959C729}" destId="{14E4F586-354B-4916-B82E-CE202BD6BF02}" srcOrd="0" destOrd="0" presId="urn:microsoft.com/office/officeart/2005/8/layout/radial5"/>
    <dgm:cxn modelId="{8A8A0017-BEBD-4FEF-A867-4D5A335A5C78}" srcId="{29395EA0-D159-4A95-BDBA-3AB16C490151}" destId="{2F7657A7-E886-438C-B991-4C82248E313F}" srcOrd="5" destOrd="0" parTransId="{C2BE63EC-4DF2-4C87-9961-AE8194603456}" sibTransId="{D5C71996-7C28-4031-A7C8-D04C14CCABBE}"/>
    <dgm:cxn modelId="{2B817017-3A7B-48BE-B6A3-99F27878C235}" srcId="{29395EA0-D159-4A95-BDBA-3AB16C490151}" destId="{E69256C9-6DA9-4D02-B4BD-A83935878E52}" srcOrd="2" destOrd="0" parTransId="{E3D8F8CE-A087-4177-94FA-9D66DB7631A2}" sibTransId="{B4EF1367-5A84-487C-9B19-650984453147}"/>
    <dgm:cxn modelId="{54CAC719-30E1-4667-95CB-DDAEA5D15AD7}" type="presOf" srcId="{1E670772-21A9-4F19-AE60-8FAC362B3AA9}" destId="{2DEE886B-D6C5-422E-8A07-9F31910BF467}" srcOrd="0" destOrd="0" presId="urn:microsoft.com/office/officeart/2005/8/layout/radial5"/>
    <dgm:cxn modelId="{6446F81C-DB3A-4D12-824E-693A6F02F710}" srcId="{29395EA0-D159-4A95-BDBA-3AB16C490151}" destId="{7CAB44C6-E81F-4751-9F21-A6B587A8B82E}" srcOrd="6" destOrd="0" parTransId="{340443B8-7BEE-4495-970A-15A2432D120F}" sibTransId="{FF79E545-67A8-4C6E-BA59-E3D091393AB3}"/>
    <dgm:cxn modelId="{36F47F1D-7456-4902-A3B3-C560FF04E5E0}" srcId="{29395EA0-D159-4A95-BDBA-3AB16C490151}" destId="{9D5ACF68-CFBA-4F6A-B3DF-6F018D3BDDE1}" srcOrd="1" destOrd="0" parTransId="{F4F6F7E9-8CD1-489B-A967-D5994CFCF562}" sibTransId="{FF315494-DB6F-49C9-87CB-AF1E4124F0A1}"/>
    <dgm:cxn modelId="{9699D420-FEF8-4C52-9617-3D082FAF46B9}" type="presOf" srcId="{5D474D7F-F86C-44D3-861C-96D9337E006C}" destId="{F6818783-7D34-4B14-800C-8C188F4EBBAC}" srcOrd="1" destOrd="0" presId="urn:microsoft.com/office/officeart/2005/8/layout/radial5"/>
    <dgm:cxn modelId="{7CEEEE21-1DF3-43FB-985D-A3C6E4E96E07}" type="presOf" srcId="{9D5ACF68-CFBA-4F6A-B3DF-6F018D3BDDE1}" destId="{B38CB1BE-ACF6-4285-83B5-8E5C581518C5}" srcOrd="0" destOrd="0" presId="urn:microsoft.com/office/officeart/2005/8/layout/radial5"/>
    <dgm:cxn modelId="{5A6F5523-95A5-46B6-9906-5058DA430056}" type="presOf" srcId="{5D474D7F-F86C-44D3-861C-96D9337E006C}" destId="{65D05665-6E4A-4F01-ABE6-FC72379E47E4}" srcOrd="0" destOrd="0" presId="urn:microsoft.com/office/officeart/2005/8/layout/radial5"/>
    <dgm:cxn modelId="{7597102A-FF3E-412A-944A-C693ED942D9A}" type="presOf" srcId="{061689E8-95C7-4233-9B36-6DC9D989D4EE}" destId="{ED2E84AC-DE8B-4A15-AB70-2F4A8C2371D2}" srcOrd="1" destOrd="0" presId="urn:microsoft.com/office/officeart/2005/8/layout/radial5"/>
    <dgm:cxn modelId="{9DF58C36-FAD5-4E90-964B-5B3155162C34}" type="presOf" srcId="{A02E6ABF-5AB9-4FE5-BE9C-04FE48B78CAC}" destId="{1E819304-2559-462A-A66C-215B3BA11746}" srcOrd="0" destOrd="0" presId="urn:microsoft.com/office/officeart/2005/8/layout/radial5"/>
    <dgm:cxn modelId="{2C8A3E38-9C7C-4756-8BB7-672B5CDD7E32}" type="presOf" srcId="{C2BE63EC-4DF2-4C87-9961-AE8194603456}" destId="{40B2EA62-0B3E-4CEE-82CC-52D1F8F568BA}" srcOrd="0" destOrd="0" presId="urn:microsoft.com/office/officeart/2005/8/layout/radial5"/>
    <dgm:cxn modelId="{8EDAF93E-DED9-4C29-B1C3-5C2A84412EC9}" srcId="{29395EA0-D159-4A95-BDBA-3AB16C490151}" destId="{F93E1613-E9F8-4881-B6CD-B2F4BD4647BF}" srcOrd="0" destOrd="0" parTransId="{5D474D7F-F86C-44D3-861C-96D9337E006C}" sibTransId="{ADA77396-7B3D-4BD0-89A9-1C2518AACC9B}"/>
    <dgm:cxn modelId="{7C58105E-4A35-43F6-9D85-C6CB086290ED}" type="presOf" srcId="{7CAB44C6-E81F-4751-9F21-A6B587A8B82E}" destId="{4DD90B3E-453A-49EC-B716-88A49AFF83CA}" srcOrd="0" destOrd="0" presId="urn:microsoft.com/office/officeart/2005/8/layout/radial5"/>
    <dgm:cxn modelId="{70ED9B46-C83F-4079-9719-787435EE7CEB}" type="presOf" srcId="{F4F6F7E9-8CD1-489B-A967-D5994CFCF562}" destId="{83281BCB-CE56-41AE-B330-23A49AC1E6EB}" srcOrd="1" destOrd="0" presId="urn:microsoft.com/office/officeart/2005/8/layout/radial5"/>
    <dgm:cxn modelId="{EA64EB6D-FF12-4282-AC3A-C2C8306FDB0E}" type="presOf" srcId="{042B076C-F810-48D7-B8EE-37F7F959C729}" destId="{0DB0E766-C0C6-4127-8D71-6EE71E8309ED}" srcOrd="1" destOrd="0" presId="urn:microsoft.com/office/officeart/2005/8/layout/radial5"/>
    <dgm:cxn modelId="{19304C4F-D432-49DC-93D0-B5443A5C99BF}" type="presOf" srcId="{F4F6F7E9-8CD1-489B-A967-D5994CFCF562}" destId="{5EF02A29-0B0B-491E-801C-CD0DF7575455}" srcOrd="0" destOrd="0" presId="urn:microsoft.com/office/officeart/2005/8/layout/radial5"/>
    <dgm:cxn modelId="{0464A270-CC94-4F8C-8F38-C96975A352F9}" type="presOf" srcId="{3720B257-2DE2-4866-B137-CDAF5057CF49}" destId="{C804C742-4187-4C15-AFAE-9DA190BEE1B4}" srcOrd="1" destOrd="0" presId="urn:microsoft.com/office/officeart/2005/8/layout/radial5"/>
    <dgm:cxn modelId="{A4040277-D85D-41D1-AE24-52C23F99D33C}" type="presOf" srcId="{D445B6F0-C0FC-49CD-854E-481332BCA3AF}" destId="{2ED8B3FC-BDF1-44F8-9719-47FC9291CE8B}" srcOrd="0" destOrd="0" presId="urn:microsoft.com/office/officeart/2005/8/layout/radial5"/>
    <dgm:cxn modelId="{8BEC8D7F-4F48-4BFC-BCAD-3F3703318CA0}" srcId="{29395EA0-D159-4A95-BDBA-3AB16C490151}" destId="{A255B9A9-8510-412D-89AF-31141F27D1FA}" srcOrd="7" destOrd="0" parTransId="{042B076C-F810-48D7-B8EE-37F7F959C729}" sibTransId="{A5C421E6-97B2-4096-B810-31C76D5B0CC4}"/>
    <dgm:cxn modelId="{A96AD683-63ED-4952-A11F-11C48A0B9587}" srcId="{29395EA0-D159-4A95-BDBA-3AB16C490151}" destId="{1E670772-21A9-4F19-AE60-8FAC362B3AA9}" srcOrd="4" destOrd="0" parTransId="{061689E8-95C7-4233-9B36-6DC9D989D4EE}" sibTransId="{2525F282-0D4A-4E88-B8A8-C15772EE260D}"/>
    <dgm:cxn modelId="{666C728C-9346-435D-91D6-9ECB96BFDF7D}" type="presOf" srcId="{340443B8-7BEE-4495-970A-15A2432D120F}" destId="{1359ABB2-3C1A-40EA-80BA-2FC8969481EF}" srcOrd="0" destOrd="0" presId="urn:microsoft.com/office/officeart/2005/8/layout/radial5"/>
    <dgm:cxn modelId="{27B4C38D-3CC8-423F-8CB2-E0FA0F54569F}" type="presOf" srcId="{E3D8F8CE-A087-4177-94FA-9D66DB7631A2}" destId="{38BBC026-2E01-4EF3-B503-AE67F492449A}" srcOrd="0" destOrd="0" presId="urn:microsoft.com/office/officeart/2005/8/layout/radial5"/>
    <dgm:cxn modelId="{80911190-1311-4705-8896-B656ABF42C18}" srcId="{29395EA0-D159-4A95-BDBA-3AB16C490151}" destId="{A02E6ABF-5AB9-4FE5-BE9C-04FE48B78CAC}" srcOrd="3" destOrd="0" parTransId="{3720B257-2DE2-4866-B137-CDAF5057CF49}" sibTransId="{3BA66773-9FE8-4EC6-950D-98A34C159FA9}"/>
    <dgm:cxn modelId="{66F47698-8CCF-4FC4-8AA1-5BBD204FA79C}" type="presOf" srcId="{2F7657A7-E886-438C-B991-4C82248E313F}" destId="{19B87CD1-913D-44C4-AA96-DBBAB4E61E15}" srcOrd="0" destOrd="0" presId="urn:microsoft.com/office/officeart/2005/8/layout/radial5"/>
    <dgm:cxn modelId="{BD9BC798-2136-457B-BC6A-E279FF190CD2}" srcId="{29395EA0-D159-4A95-BDBA-3AB16C490151}" destId="{161A2B3D-23EF-4D08-A394-00A83B4B5EC3}" srcOrd="8" destOrd="0" parTransId="{D445B6F0-C0FC-49CD-854E-481332BCA3AF}" sibTransId="{C922FDC0-2213-4F54-BAE1-0B95FCFC5D21}"/>
    <dgm:cxn modelId="{91487EA0-5B9A-4B8B-95A0-D78F8072D7A3}" type="presOf" srcId="{161A2B3D-23EF-4D08-A394-00A83B4B5EC3}" destId="{A432C96C-4EF7-46FD-8FD7-5266B37D7FB0}" srcOrd="0" destOrd="0" presId="urn:microsoft.com/office/officeart/2005/8/layout/radial5"/>
    <dgm:cxn modelId="{5F01A1A7-FC4A-48A0-A2AA-4CA3C7427205}" type="presOf" srcId="{D445B6F0-C0FC-49CD-854E-481332BCA3AF}" destId="{06ADC58C-905E-41F8-9B51-6834723B618C}" srcOrd="1" destOrd="0" presId="urn:microsoft.com/office/officeart/2005/8/layout/radial5"/>
    <dgm:cxn modelId="{0716A0AC-E4CA-49B9-80DE-920059AA626B}" type="presOf" srcId="{C2BE63EC-4DF2-4C87-9961-AE8194603456}" destId="{4E1D54CA-3326-4085-B89A-45FE2C294337}" srcOrd="1" destOrd="0" presId="urn:microsoft.com/office/officeart/2005/8/layout/radial5"/>
    <dgm:cxn modelId="{F2D170B1-91F7-4690-89F0-4E650706418C}" type="presOf" srcId="{A255B9A9-8510-412D-89AF-31141F27D1FA}" destId="{8585A202-EE3B-4ADE-93B6-220F90CA81BB}" srcOrd="0" destOrd="0" presId="urn:microsoft.com/office/officeart/2005/8/layout/radial5"/>
    <dgm:cxn modelId="{9E92D7B8-AD70-43AB-AD03-792B84821CF0}" type="presOf" srcId="{3720B257-2DE2-4866-B137-CDAF5057CF49}" destId="{4E1B73FF-53EC-4DEA-9D82-068666C32AB0}" srcOrd="0" destOrd="0" presId="urn:microsoft.com/office/officeart/2005/8/layout/radial5"/>
    <dgm:cxn modelId="{D71C71BD-2DB1-438F-8E3B-4FBA5B2973D1}" type="presOf" srcId="{061689E8-95C7-4233-9B36-6DC9D989D4EE}" destId="{C342AC29-1170-48BD-A8FE-26EFEDD6C84D}" srcOrd="0" destOrd="0" presId="urn:microsoft.com/office/officeart/2005/8/layout/radial5"/>
    <dgm:cxn modelId="{0C6186C7-58FA-4406-BE9A-23E83880CD08}" type="presOf" srcId="{340443B8-7BEE-4495-970A-15A2432D120F}" destId="{877AD69C-42EC-459E-8DC9-4613D6582A7D}" srcOrd="1" destOrd="0" presId="urn:microsoft.com/office/officeart/2005/8/layout/radial5"/>
    <dgm:cxn modelId="{7C33A9CC-11F5-40B8-B97B-1640F69A4052}" type="presOf" srcId="{6D769B6C-D20A-42B9-90F3-629F782EC8D3}" destId="{73DE7CBE-1105-41D1-96DF-02B0EE4C7FE0}" srcOrd="0" destOrd="0" presId="urn:microsoft.com/office/officeart/2005/8/layout/radial5"/>
    <dgm:cxn modelId="{14C603CE-9C09-4594-8C10-D4DD4D64431A}" srcId="{6D769B6C-D20A-42B9-90F3-629F782EC8D3}" destId="{29395EA0-D159-4A95-BDBA-3AB16C490151}" srcOrd="0" destOrd="0" parTransId="{0208463A-4BC3-4AE1-BF66-422D1958E62F}" sibTransId="{39255EDE-6DE6-4BB6-926C-BCBC53F16953}"/>
    <dgm:cxn modelId="{DF8171CE-6D26-4C6A-A3A6-4F0937D53CE8}" type="presOf" srcId="{F93E1613-E9F8-4881-B6CD-B2F4BD4647BF}" destId="{C3020328-18C7-4149-984D-511725648375}" srcOrd="0" destOrd="0" presId="urn:microsoft.com/office/officeart/2005/8/layout/radial5"/>
    <dgm:cxn modelId="{93DAE2F4-AA6B-4B56-A44D-821CA941DCA1}" type="presOf" srcId="{29395EA0-D159-4A95-BDBA-3AB16C490151}" destId="{388BC202-399F-4C1E-9BA6-81E82128B65A}" srcOrd="0" destOrd="0" presId="urn:microsoft.com/office/officeart/2005/8/layout/radial5"/>
    <dgm:cxn modelId="{9A177B93-D334-4449-A53A-212FD5C615F9}" type="presParOf" srcId="{73DE7CBE-1105-41D1-96DF-02B0EE4C7FE0}" destId="{388BC202-399F-4C1E-9BA6-81E82128B65A}" srcOrd="0" destOrd="0" presId="urn:microsoft.com/office/officeart/2005/8/layout/radial5"/>
    <dgm:cxn modelId="{5F8C2CD3-9CF9-4B07-81D1-F85B154D1ACD}" type="presParOf" srcId="{73DE7CBE-1105-41D1-96DF-02B0EE4C7FE0}" destId="{65D05665-6E4A-4F01-ABE6-FC72379E47E4}" srcOrd="1" destOrd="0" presId="urn:microsoft.com/office/officeart/2005/8/layout/radial5"/>
    <dgm:cxn modelId="{E2FED8D1-0D85-420B-A8DF-E0331174D949}" type="presParOf" srcId="{65D05665-6E4A-4F01-ABE6-FC72379E47E4}" destId="{F6818783-7D34-4B14-800C-8C188F4EBBAC}" srcOrd="0" destOrd="0" presId="urn:microsoft.com/office/officeart/2005/8/layout/radial5"/>
    <dgm:cxn modelId="{A53AA642-E31F-45F3-8880-42A42B618EF2}" type="presParOf" srcId="{73DE7CBE-1105-41D1-96DF-02B0EE4C7FE0}" destId="{C3020328-18C7-4149-984D-511725648375}" srcOrd="2" destOrd="0" presId="urn:microsoft.com/office/officeart/2005/8/layout/radial5"/>
    <dgm:cxn modelId="{E2CF3CB8-587F-459A-90C7-8B8D7B6916AF}" type="presParOf" srcId="{73DE7CBE-1105-41D1-96DF-02B0EE4C7FE0}" destId="{5EF02A29-0B0B-491E-801C-CD0DF7575455}" srcOrd="3" destOrd="0" presId="urn:microsoft.com/office/officeart/2005/8/layout/radial5"/>
    <dgm:cxn modelId="{BCC98EAA-AED8-497E-BBF6-3A409293F01E}" type="presParOf" srcId="{5EF02A29-0B0B-491E-801C-CD0DF7575455}" destId="{83281BCB-CE56-41AE-B330-23A49AC1E6EB}" srcOrd="0" destOrd="0" presId="urn:microsoft.com/office/officeart/2005/8/layout/radial5"/>
    <dgm:cxn modelId="{DCB38E54-7E21-42E4-BABD-F50B16F3F0E9}" type="presParOf" srcId="{73DE7CBE-1105-41D1-96DF-02B0EE4C7FE0}" destId="{B38CB1BE-ACF6-4285-83B5-8E5C581518C5}" srcOrd="4" destOrd="0" presId="urn:microsoft.com/office/officeart/2005/8/layout/radial5"/>
    <dgm:cxn modelId="{D905ABE5-4723-4149-8282-0C652CB70864}" type="presParOf" srcId="{73DE7CBE-1105-41D1-96DF-02B0EE4C7FE0}" destId="{38BBC026-2E01-4EF3-B503-AE67F492449A}" srcOrd="5" destOrd="0" presId="urn:microsoft.com/office/officeart/2005/8/layout/radial5"/>
    <dgm:cxn modelId="{A2886AB8-A2D5-4376-817E-463283EA1898}" type="presParOf" srcId="{38BBC026-2E01-4EF3-B503-AE67F492449A}" destId="{85C20B0E-2167-463B-8037-4A59163A946D}" srcOrd="0" destOrd="0" presId="urn:microsoft.com/office/officeart/2005/8/layout/radial5"/>
    <dgm:cxn modelId="{D2F00C47-079C-48E5-A8C1-BB3D25508F4A}" type="presParOf" srcId="{73DE7CBE-1105-41D1-96DF-02B0EE4C7FE0}" destId="{D76603BC-88A8-4A18-B6BA-B6F965B8A92D}" srcOrd="6" destOrd="0" presId="urn:microsoft.com/office/officeart/2005/8/layout/radial5"/>
    <dgm:cxn modelId="{D978C1FF-8908-4460-9FC7-D8FD5C69C1EB}" type="presParOf" srcId="{73DE7CBE-1105-41D1-96DF-02B0EE4C7FE0}" destId="{4E1B73FF-53EC-4DEA-9D82-068666C32AB0}" srcOrd="7" destOrd="0" presId="urn:microsoft.com/office/officeart/2005/8/layout/radial5"/>
    <dgm:cxn modelId="{33C7026E-16C6-4F00-8999-DDBEB790CFB0}" type="presParOf" srcId="{4E1B73FF-53EC-4DEA-9D82-068666C32AB0}" destId="{C804C742-4187-4C15-AFAE-9DA190BEE1B4}" srcOrd="0" destOrd="0" presId="urn:microsoft.com/office/officeart/2005/8/layout/radial5"/>
    <dgm:cxn modelId="{83E3A619-1247-4A5F-8BD2-4AE25B7CEA17}" type="presParOf" srcId="{73DE7CBE-1105-41D1-96DF-02B0EE4C7FE0}" destId="{1E819304-2559-462A-A66C-215B3BA11746}" srcOrd="8" destOrd="0" presId="urn:microsoft.com/office/officeart/2005/8/layout/radial5"/>
    <dgm:cxn modelId="{70BFD332-5C33-47C1-A84E-489387E5777B}" type="presParOf" srcId="{73DE7CBE-1105-41D1-96DF-02B0EE4C7FE0}" destId="{C342AC29-1170-48BD-A8FE-26EFEDD6C84D}" srcOrd="9" destOrd="0" presId="urn:microsoft.com/office/officeart/2005/8/layout/radial5"/>
    <dgm:cxn modelId="{7BC696D3-1FC3-49B5-A215-7382617A383E}" type="presParOf" srcId="{C342AC29-1170-48BD-A8FE-26EFEDD6C84D}" destId="{ED2E84AC-DE8B-4A15-AB70-2F4A8C2371D2}" srcOrd="0" destOrd="0" presId="urn:microsoft.com/office/officeart/2005/8/layout/radial5"/>
    <dgm:cxn modelId="{C2D6241D-A259-4B79-B0F3-38DCCAA0B048}" type="presParOf" srcId="{73DE7CBE-1105-41D1-96DF-02B0EE4C7FE0}" destId="{2DEE886B-D6C5-422E-8A07-9F31910BF467}" srcOrd="10" destOrd="0" presId="urn:microsoft.com/office/officeart/2005/8/layout/radial5"/>
    <dgm:cxn modelId="{DD1D3118-1AD7-41D7-87D6-371D16D9CF37}" type="presParOf" srcId="{73DE7CBE-1105-41D1-96DF-02B0EE4C7FE0}" destId="{40B2EA62-0B3E-4CEE-82CC-52D1F8F568BA}" srcOrd="11" destOrd="0" presId="urn:microsoft.com/office/officeart/2005/8/layout/radial5"/>
    <dgm:cxn modelId="{6F9E1BBF-C3D8-4383-A264-AA4F375BA834}" type="presParOf" srcId="{40B2EA62-0B3E-4CEE-82CC-52D1F8F568BA}" destId="{4E1D54CA-3326-4085-B89A-45FE2C294337}" srcOrd="0" destOrd="0" presId="urn:microsoft.com/office/officeart/2005/8/layout/radial5"/>
    <dgm:cxn modelId="{33B4ED4E-F8C4-44CD-8FB9-C5D4FC02257F}" type="presParOf" srcId="{73DE7CBE-1105-41D1-96DF-02B0EE4C7FE0}" destId="{19B87CD1-913D-44C4-AA96-DBBAB4E61E15}" srcOrd="12" destOrd="0" presId="urn:microsoft.com/office/officeart/2005/8/layout/radial5"/>
    <dgm:cxn modelId="{B6B7798D-780D-4537-820B-57FE3A59A9DD}" type="presParOf" srcId="{73DE7CBE-1105-41D1-96DF-02B0EE4C7FE0}" destId="{1359ABB2-3C1A-40EA-80BA-2FC8969481EF}" srcOrd="13" destOrd="0" presId="urn:microsoft.com/office/officeart/2005/8/layout/radial5"/>
    <dgm:cxn modelId="{4F69892A-7F58-4093-849A-E1AB249443F0}" type="presParOf" srcId="{1359ABB2-3C1A-40EA-80BA-2FC8969481EF}" destId="{877AD69C-42EC-459E-8DC9-4613D6582A7D}" srcOrd="0" destOrd="0" presId="urn:microsoft.com/office/officeart/2005/8/layout/radial5"/>
    <dgm:cxn modelId="{F089129D-6404-484C-8826-E9A613CF26B6}" type="presParOf" srcId="{73DE7CBE-1105-41D1-96DF-02B0EE4C7FE0}" destId="{4DD90B3E-453A-49EC-B716-88A49AFF83CA}" srcOrd="14" destOrd="0" presId="urn:microsoft.com/office/officeart/2005/8/layout/radial5"/>
    <dgm:cxn modelId="{B981EF00-ED92-4905-85EA-01AA5953E9ED}" type="presParOf" srcId="{73DE7CBE-1105-41D1-96DF-02B0EE4C7FE0}" destId="{14E4F586-354B-4916-B82E-CE202BD6BF02}" srcOrd="15" destOrd="0" presId="urn:microsoft.com/office/officeart/2005/8/layout/radial5"/>
    <dgm:cxn modelId="{267C1B2A-88F4-4C85-B3CA-6D7209AEF2D3}" type="presParOf" srcId="{14E4F586-354B-4916-B82E-CE202BD6BF02}" destId="{0DB0E766-C0C6-4127-8D71-6EE71E8309ED}" srcOrd="0" destOrd="0" presId="urn:microsoft.com/office/officeart/2005/8/layout/radial5"/>
    <dgm:cxn modelId="{899ED82F-F1FC-4253-B90E-4D806A35B8E4}" type="presParOf" srcId="{73DE7CBE-1105-41D1-96DF-02B0EE4C7FE0}" destId="{8585A202-EE3B-4ADE-93B6-220F90CA81BB}" srcOrd="16" destOrd="0" presId="urn:microsoft.com/office/officeart/2005/8/layout/radial5"/>
    <dgm:cxn modelId="{C00C5F0D-8C81-467E-875F-5A2E39FE1D82}" type="presParOf" srcId="{73DE7CBE-1105-41D1-96DF-02B0EE4C7FE0}" destId="{2ED8B3FC-BDF1-44F8-9719-47FC9291CE8B}" srcOrd="17" destOrd="0" presId="urn:microsoft.com/office/officeart/2005/8/layout/radial5"/>
    <dgm:cxn modelId="{F60D33CB-6762-46B8-A18B-6282E039FC51}" type="presParOf" srcId="{2ED8B3FC-BDF1-44F8-9719-47FC9291CE8B}" destId="{06ADC58C-905E-41F8-9B51-6834723B618C}" srcOrd="0" destOrd="0" presId="urn:microsoft.com/office/officeart/2005/8/layout/radial5"/>
    <dgm:cxn modelId="{6458B8D9-D6A4-4809-B57D-9D45AB2B271B}" type="presParOf" srcId="{73DE7CBE-1105-41D1-96DF-02B0EE4C7FE0}" destId="{A432C96C-4EF7-46FD-8FD7-5266B37D7FB0}" srcOrd="18" destOrd="0" presId="urn:microsoft.com/office/officeart/2005/8/layout/radial5"/>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53B602-558A-4BC8-956A-57FD71FA9AC9}" type="doc">
      <dgm:prSet loTypeId="urn:microsoft.com/office/officeart/2005/8/layout/process1" loCatId="process" qsTypeId="urn:microsoft.com/office/officeart/2005/8/quickstyle/simple1" qsCatId="simple" csTypeId="urn:microsoft.com/office/officeart/2005/8/colors/accent1_2" csCatId="accent1" phldr="1"/>
      <dgm:spPr/>
    </dgm:pt>
    <dgm:pt modelId="{EC6A1E00-CAD2-4834-BC72-1796D59128BB}">
      <dgm:prSet phldrT="[文本]" custT="1"/>
      <dgm:spPr>
        <a:solidFill>
          <a:srgbClr val="00B050"/>
        </a:solidFill>
        <a:ln>
          <a:solidFill>
            <a:srgbClr val="00B050"/>
          </a:solidFill>
        </a:ln>
      </dgm:spPr>
      <dgm:t>
        <a:bodyPr/>
        <a:lstStyle/>
        <a:p>
          <a:pPr>
            <a:spcAft>
              <a:spcPts val="0"/>
            </a:spcAft>
          </a:pPr>
          <a:r>
            <a:rPr lang="zh-CN" altLang="en-US" sz="1400" b="1" kern="1200" dirty="0">
              <a:solidFill>
                <a:schemeClr val="bg1"/>
              </a:solidFill>
              <a:latin typeface="微软雅黑" panose="020B0503020204020204" pitchFamily="34" charset="-122"/>
              <a:ea typeface="微软雅黑" panose="020B0503020204020204" pitchFamily="34" charset="-122"/>
            </a:rPr>
            <a:t>热应激定义</a:t>
          </a:r>
          <a:endParaRPr lang="en-US" altLang="zh-CN" sz="1400" b="1" kern="1200" dirty="0">
            <a:solidFill>
              <a:schemeClr val="bg1"/>
            </a:solidFill>
            <a:latin typeface="微软雅黑" panose="020B0503020204020204" pitchFamily="34" charset="-122"/>
            <a:ea typeface="微软雅黑" panose="020B0503020204020204" pitchFamily="34" charset="-122"/>
          </a:endParaRPr>
        </a:p>
        <a:p>
          <a:pPr>
            <a:spcAft>
              <a:spcPts val="0"/>
            </a:spcAft>
          </a:pPr>
          <a:r>
            <a:rPr lang="en-US" altLang="zh-CN" sz="1200" b="1" kern="1200" dirty="0">
              <a:solidFill>
                <a:schemeClr val="bg1"/>
              </a:solidFill>
              <a:latin typeface="微软雅黑" panose="020B0503020204020204" pitchFamily="34" charset="-122"/>
              <a:ea typeface="微软雅黑" panose="020B0503020204020204" pitchFamily="34" charset="-122"/>
              <a:cs typeface="+mn-cs"/>
            </a:rPr>
            <a:t>Heat Stress Definition</a:t>
          </a:r>
        </a:p>
      </dgm:t>
    </dgm:pt>
    <dgm:pt modelId="{A275615B-225F-4CFE-B4DD-29D1A9F614FB}" type="parTrans" cxnId="{B6114C57-1244-4434-89FA-0D8F4A2674D2}">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8345FE0F-0F7B-4CD6-9141-3C7CE66B4A63}" type="sibTrans" cxnId="{B6114C57-1244-4434-89FA-0D8F4A2674D2}">
      <dgm:prSet custT="1"/>
      <dgm:spPr>
        <a:solidFill>
          <a:srgbClr val="5B9BD5">
            <a:tint val="60000"/>
            <a:hueOff val="0"/>
            <a:satOff val="0"/>
            <a:lumOff val="0"/>
            <a:alphaOff val="0"/>
          </a:srgbClr>
        </a:solidFill>
        <a:ln>
          <a:noFill/>
        </a:ln>
        <a:effectLst/>
      </dgm:spPr>
      <dgm:t>
        <a:bodyPr spcFirstLastPara="0" vert="horz" wrap="square" lIns="0" tIns="0" rIns="0" bIns="0" numCol="1" spcCol="1270" anchor="ctr" anchorCtr="0"/>
        <a:lstStyle/>
        <a:p>
          <a:pPr marL="0" lvl="0" indent="0" algn="ctr" defTabSz="711200">
            <a:lnSpc>
              <a:spcPct val="90000"/>
            </a:lnSpc>
            <a:spcBef>
              <a:spcPct val="0"/>
            </a:spcBef>
            <a:spcAft>
              <a:spcPct val="35000"/>
            </a:spcAft>
            <a:buNone/>
          </a:pPr>
          <a:endParaRPr lang="zh-CN" altLang="en-US" sz="1600" kern="1200">
            <a:solidFill>
              <a:prstClr val="white"/>
            </a:solidFill>
            <a:latin typeface="Calibri" panose="020F0502020204030204"/>
            <a:ea typeface="宋体" panose="02010600030101010101" pitchFamily="2" charset="-122"/>
            <a:cs typeface="+mn-cs"/>
          </a:endParaRPr>
        </a:p>
      </dgm:t>
    </dgm:pt>
    <dgm:pt modelId="{1AC04C0A-04C9-4E0D-B2C7-F822C7DB99ED}">
      <dgm:prSet phldrT="[文本]" custT="1"/>
      <dgm:spPr>
        <a:solidFill>
          <a:srgbClr val="00B050"/>
        </a:solidFill>
        <a:ln>
          <a:solidFill>
            <a:srgbClr val="00B050"/>
          </a:solidFill>
        </a:ln>
      </dgm:spPr>
      <dgm:t>
        <a:bodyPr/>
        <a:lstStyle/>
        <a:p>
          <a:pPr>
            <a:spcAft>
              <a:spcPts val="0"/>
            </a:spcAft>
          </a:pPr>
          <a:r>
            <a:rPr lang="zh-CN" altLang="en-US" sz="1400" b="1" dirty="0">
              <a:solidFill>
                <a:schemeClr val="bg1"/>
              </a:solidFill>
              <a:latin typeface="微软雅黑" panose="020B0503020204020204" pitchFamily="34" charset="-122"/>
              <a:ea typeface="微软雅黑" panose="020B0503020204020204" pitchFamily="34" charset="-122"/>
            </a:rPr>
            <a:t>    热应激的监控</a:t>
          </a:r>
          <a:endParaRPr lang="en-US" altLang="zh-CN" sz="1400" b="1" dirty="0">
            <a:solidFill>
              <a:schemeClr val="bg1"/>
            </a:solidFill>
            <a:latin typeface="微软雅黑" panose="020B0503020204020204" pitchFamily="34" charset="-122"/>
            <a:ea typeface="微软雅黑" panose="020B0503020204020204" pitchFamily="34" charset="-122"/>
          </a:endParaRPr>
        </a:p>
        <a:p>
          <a:pPr>
            <a:spcAft>
              <a:spcPts val="0"/>
            </a:spcAft>
          </a:pPr>
          <a:r>
            <a:rPr lang="en-US" altLang="zh-CN" sz="1200" b="1" dirty="0">
              <a:solidFill>
                <a:schemeClr val="bg1"/>
              </a:solidFill>
              <a:latin typeface="微软雅黑" panose="020B0503020204020204" pitchFamily="34" charset="-122"/>
              <a:ea typeface="微软雅黑" panose="020B0503020204020204" pitchFamily="34" charset="-122"/>
            </a:rPr>
            <a:t>Heat Stress</a:t>
          </a:r>
        </a:p>
        <a:p>
          <a:pPr>
            <a:spcAft>
              <a:spcPts val="0"/>
            </a:spcAft>
          </a:pPr>
          <a:r>
            <a:rPr lang="en-US" altLang="zh-CN" sz="1200" b="1" dirty="0">
              <a:solidFill>
                <a:schemeClr val="bg1"/>
              </a:solidFill>
              <a:latin typeface="微软雅黑" panose="020B0503020204020204" pitchFamily="34" charset="-122"/>
              <a:ea typeface="微软雅黑" panose="020B0503020204020204" pitchFamily="34" charset="-122"/>
            </a:rPr>
            <a:t>Supervision</a:t>
          </a:r>
          <a:endParaRPr lang="zh-CN" altLang="en-US" sz="1400" b="1" dirty="0">
            <a:solidFill>
              <a:schemeClr val="bg1"/>
            </a:solidFill>
            <a:latin typeface="微软雅黑" panose="020B0503020204020204" pitchFamily="34" charset="-122"/>
            <a:ea typeface="微软雅黑" panose="020B0503020204020204" pitchFamily="34" charset="-122"/>
          </a:endParaRPr>
        </a:p>
      </dgm:t>
    </dgm:pt>
    <dgm:pt modelId="{60E55E2C-89F7-404B-BAC2-137E1AE0DFA8}" type="parTrans" cxnId="{D9045797-0D7A-41D2-AC41-66A8251DA016}">
      <dgm:prSet/>
      <dgm:spPr/>
      <dgm:t>
        <a:bodyPr/>
        <a:lstStyle/>
        <a:p>
          <a:endParaRPr lang="zh-CN" altLang="en-US"/>
        </a:p>
      </dgm:t>
    </dgm:pt>
    <dgm:pt modelId="{FD7EF20D-9123-4261-ACED-C85C130BD3EC}" type="sibTrans" cxnId="{D9045797-0D7A-41D2-AC41-66A8251DA016}">
      <dgm:prSet/>
      <dgm:spPr/>
      <dgm:t>
        <a:bodyPr/>
        <a:lstStyle/>
        <a:p>
          <a:endParaRPr lang="zh-CN" altLang="en-US"/>
        </a:p>
      </dgm:t>
    </dgm:pt>
    <dgm:pt modelId="{B6AB93C1-CE4F-44C1-96BE-0FD3DD3AA5C2}">
      <dgm:prSet phldrT="[文本]" custT="1"/>
      <dgm:spPr>
        <a:solidFill>
          <a:srgbClr val="00B050"/>
        </a:solidFill>
        <a:ln>
          <a:solidFill>
            <a:srgbClr val="00B050"/>
          </a:solidFill>
        </a:ln>
      </dgm:spPr>
      <dgm:t>
        <a:bodyPr/>
        <a:lstStyle/>
        <a:p>
          <a:pPr>
            <a:spcAft>
              <a:spcPts val="0"/>
            </a:spcAft>
          </a:pPr>
          <a:r>
            <a:rPr lang="zh-CN" altLang="en-US" sz="1400" b="1" kern="1200" dirty="0">
              <a:solidFill>
                <a:srgbClr val="125198"/>
              </a:solidFill>
              <a:latin typeface="微软雅黑" panose="020B0503020204020204" pitchFamily="34" charset="-122"/>
              <a:ea typeface="微软雅黑" panose="020B0503020204020204" pitchFamily="34" charset="-122"/>
            </a:rPr>
            <a:t>     </a:t>
          </a:r>
          <a:r>
            <a:rPr lang="zh-CN" altLang="en-US" sz="1400" b="1" kern="1200" dirty="0">
              <a:solidFill>
                <a:prstClr val="white"/>
              </a:solidFill>
              <a:latin typeface="微软雅黑" panose="020B0503020204020204" pitchFamily="34" charset="-122"/>
              <a:ea typeface="微软雅黑" panose="020B0503020204020204" pitchFamily="34" charset="-122"/>
              <a:cs typeface="+mn-cs"/>
            </a:rPr>
            <a:t>如何缓解热应激</a:t>
          </a:r>
        </a:p>
        <a:p>
          <a:pPr>
            <a:spcAft>
              <a:spcPts val="0"/>
            </a:spcAft>
          </a:pPr>
          <a:r>
            <a:rPr lang="en-US" altLang="zh-CN" sz="1200" b="1" kern="1200" dirty="0">
              <a:solidFill>
                <a:prstClr val="white"/>
              </a:solidFill>
              <a:latin typeface="微软雅黑" panose="020B0503020204020204" pitchFamily="34" charset="-122"/>
              <a:ea typeface="微软雅黑" panose="020B0503020204020204" pitchFamily="34" charset="-122"/>
              <a:cs typeface="+mn-cs"/>
            </a:rPr>
            <a:t>     How to Release </a:t>
          </a:r>
        </a:p>
        <a:p>
          <a:pPr>
            <a:spcAft>
              <a:spcPts val="0"/>
            </a:spcAft>
          </a:pPr>
          <a:r>
            <a:rPr lang="en-US" altLang="zh-CN" sz="1200" b="1" kern="1200" dirty="0">
              <a:solidFill>
                <a:prstClr val="white"/>
              </a:solidFill>
              <a:latin typeface="微软雅黑" panose="020B0503020204020204" pitchFamily="34" charset="-122"/>
              <a:ea typeface="微软雅黑" panose="020B0503020204020204" pitchFamily="34" charset="-122"/>
              <a:cs typeface="+mn-cs"/>
            </a:rPr>
            <a:t>Heat Stress</a:t>
          </a:r>
          <a:endParaRPr lang="zh-CN" altLang="en-US" sz="1200" b="1" kern="1200" dirty="0">
            <a:solidFill>
              <a:prstClr val="white"/>
            </a:solidFill>
            <a:latin typeface="微软雅黑" panose="020B0503020204020204" pitchFamily="34" charset="-122"/>
            <a:ea typeface="微软雅黑" panose="020B0503020204020204" pitchFamily="34" charset="-122"/>
            <a:cs typeface="+mn-cs"/>
          </a:endParaRPr>
        </a:p>
      </dgm:t>
    </dgm:pt>
    <dgm:pt modelId="{2E4ECDA4-F6DF-4779-8AB1-88373FAC0329}" type="parTrans" cxnId="{BF048799-CA8E-422D-A37E-B6C0FB42D2A2}">
      <dgm:prSet/>
      <dgm:spPr/>
      <dgm:t>
        <a:bodyPr/>
        <a:lstStyle/>
        <a:p>
          <a:endParaRPr lang="zh-CN" altLang="en-US"/>
        </a:p>
      </dgm:t>
    </dgm:pt>
    <dgm:pt modelId="{3551A362-4374-41AC-9E44-522426C74BF1}" type="sibTrans" cxnId="{BF048799-CA8E-422D-A37E-B6C0FB42D2A2}">
      <dgm:prSet/>
      <dgm:spPr/>
      <dgm:t>
        <a:bodyPr/>
        <a:lstStyle/>
        <a:p>
          <a:endParaRPr lang="zh-CN" altLang="en-US"/>
        </a:p>
      </dgm:t>
    </dgm:pt>
    <dgm:pt modelId="{DC8FF40F-976C-4FE9-AA06-FA45A63CE9AA}">
      <dgm:prSet phldrT="[文本]" custT="1"/>
      <dgm:spPr>
        <a:solidFill>
          <a:srgbClr val="00B050"/>
        </a:solidFill>
        <a:ln>
          <a:solidFill>
            <a:srgbClr val="00B050"/>
          </a:solidFill>
        </a:ln>
      </dgm:spPr>
      <dgm:t>
        <a:bodyPr/>
        <a:lstStyle/>
        <a:p>
          <a:pPr marL="0" lvl="0" algn="ctr" defTabSz="622300">
            <a:lnSpc>
              <a:spcPct val="90000"/>
            </a:lnSpc>
            <a:spcBef>
              <a:spcPct val="0"/>
            </a:spcBef>
            <a:spcAft>
              <a:spcPts val="0"/>
            </a:spcAft>
            <a:buNone/>
          </a:pPr>
          <a:r>
            <a:rPr lang="zh-CN" altLang="en-US" sz="1400" b="1" kern="1200" dirty="0">
              <a:solidFill>
                <a:prstClr val="white"/>
              </a:solidFill>
              <a:latin typeface="微软雅黑" panose="020B0503020204020204" pitchFamily="34" charset="-122"/>
              <a:ea typeface="微软雅黑" panose="020B0503020204020204" pitchFamily="34" charset="-122"/>
              <a:cs typeface="+mn-cs"/>
            </a:rPr>
            <a:t>热应激影响</a:t>
          </a:r>
          <a:endParaRPr lang="en-US" altLang="zh-CN" sz="1400" b="1" kern="1200" dirty="0">
            <a:solidFill>
              <a:prstClr val="white"/>
            </a:solidFill>
            <a:latin typeface="微软雅黑" panose="020B0503020204020204" pitchFamily="34" charset="-122"/>
            <a:ea typeface="微软雅黑" panose="020B0503020204020204" pitchFamily="34" charset="-122"/>
            <a:cs typeface="+mn-cs"/>
          </a:endParaRPr>
        </a:p>
        <a:p>
          <a:pPr marL="0" lvl="0" algn="ctr" defTabSz="622300">
            <a:lnSpc>
              <a:spcPct val="90000"/>
            </a:lnSpc>
            <a:spcBef>
              <a:spcPct val="0"/>
            </a:spcBef>
            <a:spcAft>
              <a:spcPts val="0"/>
            </a:spcAft>
            <a:buNone/>
          </a:pPr>
          <a:r>
            <a:rPr lang="en-US" altLang="zh-CN" sz="1200" b="1" kern="1200" dirty="0">
              <a:solidFill>
                <a:prstClr val="white"/>
              </a:solidFill>
              <a:latin typeface="微软雅黑" panose="020B0503020204020204" pitchFamily="34" charset="-122"/>
              <a:ea typeface="微软雅黑" panose="020B0503020204020204" pitchFamily="34" charset="-122"/>
              <a:cs typeface="+mn-cs"/>
            </a:rPr>
            <a:t>Heat Stress </a:t>
          </a:r>
        </a:p>
        <a:p>
          <a:pPr marL="541338" lvl="0" indent="-541338" algn="ctr" defTabSz="622300">
            <a:lnSpc>
              <a:spcPct val="90000"/>
            </a:lnSpc>
            <a:spcBef>
              <a:spcPct val="0"/>
            </a:spcBef>
            <a:spcAft>
              <a:spcPts val="0"/>
            </a:spcAft>
            <a:buNone/>
          </a:pPr>
          <a:r>
            <a:rPr lang="en-US" altLang="zh-CN" sz="1200" b="1" kern="1200" dirty="0">
              <a:solidFill>
                <a:prstClr val="white"/>
              </a:solidFill>
              <a:latin typeface="微软雅黑" panose="020B0503020204020204" pitchFamily="34" charset="-122"/>
              <a:ea typeface="微软雅黑" panose="020B0503020204020204" pitchFamily="34" charset="-122"/>
              <a:cs typeface="+mn-cs"/>
            </a:rPr>
            <a:t>Impact</a:t>
          </a:r>
        </a:p>
      </dgm:t>
    </dgm:pt>
    <dgm:pt modelId="{0D293631-7E24-4B90-9530-B55F35969A0B}" type="parTrans" cxnId="{0A426370-09E5-4C99-B727-39CC9C217ED4}">
      <dgm:prSet/>
      <dgm:spPr/>
      <dgm:t>
        <a:bodyPr/>
        <a:lstStyle/>
        <a:p>
          <a:endParaRPr lang="zh-CN" altLang="en-US"/>
        </a:p>
      </dgm:t>
    </dgm:pt>
    <dgm:pt modelId="{C68BC914-E5D7-4B46-A1AB-9D322AEEF611}" type="sibTrans" cxnId="{0A426370-09E5-4C99-B727-39CC9C217ED4}">
      <dgm:prSet/>
      <dgm:spPr/>
      <dgm:t>
        <a:bodyPr/>
        <a:lstStyle/>
        <a:p>
          <a:endParaRPr lang="zh-CN" altLang="en-US"/>
        </a:p>
      </dgm:t>
    </dgm:pt>
    <dgm:pt modelId="{141CC076-874D-4BB6-A96D-14788F16E58B}">
      <dgm:prSet phldrT="[文本]" custT="1"/>
      <dgm:spPr>
        <a:solidFill>
          <a:srgbClr val="00B050"/>
        </a:solidFill>
        <a:ln>
          <a:solidFill>
            <a:srgbClr val="00B050"/>
          </a:solidFill>
        </a:ln>
      </dgm:spPr>
      <dgm:t>
        <a:bodyPr/>
        <a:lstStyle/>
        <a:p>
          <a:r>
            <a:rPr lang="zh-CN" altLang="en-US" sz="1400" b="1" dirty="0">
              <a:solidFill>
                <a:schemeClr val="bg1"/>
              </a:solidFill>
              <a:latin typeface="微软雅黑" panose="020B0503020204020204" pitchFamily="34" charset="-122"/>
              <a:ea typeface="微软雅黑" panose="020B0503020204020204" pitchFamily="34" charset="-122"/>
            </a:rPr>
            <a:t>总结</a:t>
          </a:r>
          <a:endParaRPr lang="en-US" altLang="zh-CN" sz="1400" b="1" dirty="0">
            <a:solidFill>
              <a:schemeClr val="bg1"/>
            </a:solidFill>
            <a:latin typeface="微软雅黑" panose="020B0503020204020204" pitchFamily="34" charset="-122"/>
            <a:ea typeface="微软雅黑" panose="020B0503020204020204" pitchFamily="34" charset="-122"/>
          </a:endParaRPr>
        </a:p>
        <a:p>
          <a:r>
            <a:rPr lang="en-US" altLang="zh-CN" sz="1200" b="1" dirty="0">
              <a:solidFill>
                <a:schemeClr val="bg1"/>
              </a:solidFill>
              <a:latin typeface="微软雅黑" panose="020B0503020204020204" pitchFamily="34" charset="-122"/>
              <a:ea typeface="微软雅黑" panose="020B0503020204020204" pitchFamily="34" charset="-122"/>
            </a:rPr>
            <a:t>Summary</a:t>
          </a:r>
          <a:endParaRPr lang="zh-CN" altLang="en-US" sz="1200" b="1" dirty="0">
            <a:solidFill>
              <a:schemeClr val="bg1"/>
            </a:solidFill>
            <a:latin typeface="微软雅黑" panose="020B0503020204020204" pitchFamily="34" charset="-122"/>
            <a:ea typeface="微软雅黑" panose="020B0503020204020204" pitchFamily="34" charset="-122"/>
          </a:endParaRPr>
        </a:p>
      </dgm:t>
    </dgm:pt>
    <dgm:pt modelId="{D7886999-B7CB-4978-9680-2B1ADA1C04CB}" type="parTrans" cxnId="{AD1C1D3A-F6AC-4381-964F-EBA04C516D6C}">
      <dgm:prSet/>
      <dgm:spPr/>
      <dgm:t>
        <a:bodyPr/>
        <a:lstStyle/>
        <a:p>
          <a:endParaRPr lang="zh-CN" altLang="en-US"/>
        </a:p>
      </dgm:t>
    </dgm:pt>
    <dgm:pt modelId="{F866080C-BB86-4130-991B-49557E4EEBA0}" type="sibTrans" cxnId="{AD1C1D3A-F6AC-4381-964F-EBA04C516D6C}">
      <dgm:prSet/>
      <dgm:spPr/>
      <dgm:t>
        <a:bodyPr/>
        <a:lstStyle/>
        <a:p>
          <a:endParaRPr lang="zh-CN" altLang="en-US"/>
        </a:p>
      </dgm:t>
    </dgm:pt>
    <dgm:pt modelId="{96890E6D-9DAD-4304-897B-8A0B16A16D38}" type="pres">
      <dgm:prSet presAssocID="{DF53B602-558A-4BC8-956A-57FD71FA9AC9}" presName="Name0" presStyleCnt="0">
        <dgm:presLayoutVars>
          <dgm:dir/>
          <dgm:resizeHandles val="exact"/>
        </dgm:presLayoutVars>
      </dgm:prSet>
      <dgm:spPr/>
    </dgm:pt>
    <dgm:pt modelId="{D0080009-F2E5-4359-9A94-56107A9C44D7}" type="pres">
      <dgm:prSet presAssocID="{EC6A1E00-CAD2-4834-BC72-1796D59128BB}" presName="node" presStyleLbl="node1" presStyleIdx="0" presStyleCnt="5" custScaleX="134153" custScaleY="100159">
        <dgm:presLayoutVars>
          <dgm:bulletEnabled val="1"/>
        </dgm:presLayoutVars>
      </dgm:prSet>
      <dgm:spPr/>
    </dgm:pt>
    <dgm:pt modelId="{2F473F7E-89D3-4DA1-B7BE-27E5802F4297}" type="pres">
      <dgm:prSet presAssocID="{8345FE0F-0F7B-4CD6-9141-3C7CE66B4A63}" presName="sibTrans" presStyleLbl="sibTrans2D1" presStyleIdx="0" presStyleCnt="4"/>
      <dgm:spPr>
        <a:xfrm>
          <a:off x="1919204" y="1756526"/>
          <a:ext cx="320889" cy="375379"/>
        </a:xfrm>
        <a:prstGeom prst="rightArrow">
          <a:avLst>
            <a:gd name="adj1" fmla="val 60000"/>
            <a:gd name="adj2" fmla="val 50000"/>
          </a:avLst>
        </a:prstGeom>
      </dgm:spPr>
    </dgm:pt>
    <dgm:pt modelId="{F77D5EF2-30A7-42D3-822C-659148E9922C}" type="pres">
      <dgm:prSet presAssocID="{8345FE0F-0F7B-4CD6-9141-3C7CE66B4A63}" presName="connectorText" presStyleLbl="sibTrans2D1" presStyleIdx="0" presStyleCnt="4"/>
      <dgm:spPr/>
    </dgm:pt>
    <dgm:pt modelId="{4EFD7999-C387-4A5A-8448-E148FB522653}" type="pres">
      <dgm:prSet presAssocID="{DC8FF40F-976C-4FE9-AA06-FA45A63CE9AA}" presName="node" presStyleLbl="node1" presStyleIdx="1" presStyleCnt="5" custScaleX="134153" custScaleY="100159">
        <dgm:presLayoutVars>
          <dgm:bulletEnabled val="1"/>
        </dgm:presLayoutVars>
      </dgm:prSet>
      <dgm:spPr/>
    </dgm:pt>
    <dgm:pt modelId="{742CA78B-6464-4FB6-9208-D094EDF03B54}" type="pres">
      <dgm:prSet presAssocID="{C68BC914-E5D7-4B46-A1AB-9D322AEEF611}" presName="sibTrans" presStyleLbl="sibTrans2D1" presStyleIdx="1" presStyleCnt="4"/>
      <dgm:spPr/>
    </dgm:pt>
    <dgm:pt modelId="{C597617F-0C72-4678-9B8D-A38E6086A0B5}" type="pres">
      <dgm:prSet presAssocID="{C68BC914-E5D7-4B46-A1AB-9D322AEEF611}" presName="connectorText" presStyleLbl="sibTrans2D1" presStyleIdx="1" presStyleCnt="4"/>
      <dgm:spPr/>
    </dgm:pt>
    <dgm:pt modelId="{A3CAF765-737D-4BD8-80AC-777707E81BEE}" type="pres">
      <dgm:prSet presAssocID="{B6AB93C1-CE4F-44C1-96BE-0FD3DD3AA5C2}" presName="node" presStyleLbl="node1" presStyleIdx="2" presStyleCnt="5" custScaleX="134153" custScaleY="100159">
        <dgm:presLayoutVars>
          <dgm:bulletEnabled val="1"/>
        </dgm:presLayoutVars>
      </dgm:prSet>
      <dgm:spPr/>
    </dgm:pt>
    <dgm:pt modelId="{340EF76D-8646-4048-8F68-87C8A3A974F4}" type="pres">
      <dgm:prSet presAssocID="{3551A362-4374-41AC-9E44-522426C74BF1}" presName="sibTrans" presStyleLbl="sibTrans2D1" presStyleIdx="2" presStyleCnt="4"/>
      <dgm:spPr/>
    </dgm:pt>
    <dgm:pt modelId="{67B23263-74D8-4382-AFC3-1A2AFD0340CA}" type="pres">
      <dgm:prSet presAssocID="{3551A362-4374-41AC-9E44-522426C74BF1}" presName="connectorText" presStyleLbl="sibTrans2D1" presStyleIdx="2" presStyleCnt="4"/>
      <dgm:spPr/>
    </dgm:pt>
    <dgm:pt modelId="{C2FD6AD5-B8B5-4D4C-B907-73C42AF70C20}" type="pres">
      <dgm:prSet presAssocID="{1AC04C0A-04C9-4E0D-B2C7-F822C7DB99ED}" presName="node" presStyleLbl="node1" presStyleIdx="3" presStyleCnt="5" custScaleX="134153" custScaleY="100159">
        <dgm:presLayoutVars>
          <dgm:bulletEnabled val="1"/>
        </dgm:presLayoutVars>
      </dgm:prSet>
      <dgm:spPr/>
    </dgm:pt>
    <dgm:pt modelId="{121C795C-7A19-4BD6-A956-76BE1283F047}" type="pres">
      <dgm:prSet presAssocID="{FD7EF20D-9123-4261-ACED-C85C130BD3EC}" presName="sibTrans" presStyleLbl="sibTrans2D1" presStyleIdx="3" presStyleCnt="4"/>
      <dgm:spPr/>
    </dgm:pt>
    <dgm:pt modelId="{1785D12B-42B4-4074-B2C3-8589F68AE23F}" type="pres">
      <dgm:prSet presAssocID="{FD7EF20D-9123-4261-ACED-C85C130BD3EC}" presName="connectorText" presStyleLbl="sibTrans2D1" presStyleIdx="3" presStyleCnt="4"/>
      <dgm:spPr/>
    </dgm:pt>
    <dgm:pt modelId="{1FE91970-F9EC-41C2-8976-F2C797925FCD}" type="pres">
      <dgm:prSet presAssocID="{141CC076-874D-4BB6-A96D-14788F16E58B}" presName="node" presStyleLbl="node1" presStyleIdx="4" presStyleCnt="5" custScaleX="134153" custScaleY="100159">
        <dgm:presLayoutVars>
          <dgm:bulletEnabled val="1"/>
        </dgm:presLayoutVars>
      </dgm:prSet>
      <dgm:spPr/>
    </dgm:pt>
  </dgm:ptLst>
  <dgm:cxnLst>
    <dgm:cxn modelId="{6809D01C-363C-42F5-AFA2-12B3129C4C41}" type="presOf" srcId="{8345FE0F-0F7B-4CD6-9141-3C7CE66B4A63}" destId="{2F473F7E-89D3-4DA1-B7BE-27E5802F4297}" srcOrd="0" destOrd="0" presId="urn:microsoft.com/office/officeart/2005/8/layout/process1"/>
    <dgm:cxn modelId="{05A4B41D-EB1F-4D0A-9A5A-DF4DF657EB8D}" type="presOf" srcId="{8345FE0F-0F7B-4CD6-9141-3C7CE66B4A63}" destId="{F77D5EF2-30A7-42D3-822C-659148E9922C}" srcOrd="1" destOrd="0" presId="urn:microsoft.com/office/officeart/2005/8/layout/process1"/>
    <dgm:cxn modelId="{F1408724-C2A8-4AD4-8A5D-FECEFC936FEE}" type="presOf" srcId="{141CC076-874D-4BB6-A96D-14788F16E58B}" destId="{1FE91970-F9EC-41C2-8976-F2C797925FCD}" srcOrd="0" destOrd="0" presId="urn:microsoft.com/office/officeart/2005/8/layout/process1"/>
    <dgm:cxn modelId="{568AA82F-A08A-4660-8AD8-16F341638B4C}" type="presOf" srcId="{3551A362-4374-41AC-9E44-522426C74BF1}" destId="{340EF76D-8646-4048-8F68-87C8A3A974F4}" srcOrd="0" destOrd="0" presId="urn:microsoft.com/office/officeart/2005/8/layout/process1"/>
    <dgm:cxn modelId="{AD1C1D3A-F6AC-4381-964F-EBA04C516D6C}" srcId="{DF53B602-558A-4BC8-956A-57FD71FA9AC9}" destId="{141CC076-874D-4BB6-A96D-14788F16E58B}" srcOrd="4" destOrd="0" parTransId="{D7886999-B7CB-4978-9680-2B1ADA1C04CB}" sibTransId="{F866080C-BB86-4130-991B-49557E4EEBA0}"/>
    <dgm:cxn modelId="{4131615D-00F0-4599-833D-A84B0A2B73F5}" type="presOf" srcId="{DC8FF40F-976C-4FE9-AA06-FA45A63CE9AA}" destId="{4EFD7999-C387-4A5A-8448-E148FB522653}" srcOrd="0" destOrd="0" presId="urn:microsoft.com/office/officeart/2005/8/layout/process1"/>
    <dgm:cxn modelId="{623A0442-6E99-4EC6-8D89-42BA896B1B94}" type="presOf" srcId="{DF53B602-558A-4BC8-956A-57FD71FA9AC9}" destId="{96890E6D-9DAD-4304-897B-8A0B16A16D38}" srcOrd="0" destOrd="0" presId="urn:microsoft.com/office/officeart/2005/8/layout/process1"/>
    <dgm:cxn modelId="{0A426370-09E5-4C99-B727-39CC9C217ED4}" srcId="{DF53B602-558A-4BC8-956A-57FD71FA9AC9}" destId="{DC8FF40F-976C-4FE9-AA06-FA45A63CE9AA}" srcOrd="1" destOrd="0" parTransId="{0D293631-7E24-4B90-9530-B55F35969A0B}" sibTransId="{C68BC914-E5D7-4B46-A1AB-9D322AEEF611}"/>
    <dgm:cxn modelId="{EA5B9050-A48C-4E95-BBA5-B3CED5439C91}" type="presOf" srcId="{B6AB93C1-CE4F-44C1-96BE-0FD3DD3AA5C2}" destId="{A3CAF765-737D-4BD8-80AC-777707E81BEE}" srcOrd="0" destOrd="0" presId="urn:microsoft.com/office/officeart/2005/8/layout/process1"/>
    <dgm:cxn modelId="{628CE154-123F-4AEB-BFC6-BB997711E933}" type="presOf" srcId="{C68BC914-E5D7-4B46-A1AB-9D322AEEF611}" destId="{742CA78B-6464-4FB6-9208-D094EDF03B54}" srcOrd="0" destOrd="0" presId="urn:microsoft.com/office/officeart/2005/8/layout/process1"/>
    <dgm:cxn modelId="{B6114C57-1244-4434-89FA-0D8F4A2674D2}" srcId="{DF53B602-558A-4BC8-956A-57FD71FA9AC9}" destId="{EC6A1E00-CAD2-4834-BC72-1796D59128BB}" srcOrd="0" destOrd="0" parTransId="{A275615B-225F-4CFE-B4DD-29D1A9F614FB}" sibTransId="{8345FE0F-0F7B-4CD6-9141-3C7CE66B4A63}"/>
    <dgm:cxn modelId="{1876AC5A-EBC3-4EF4-AE19-0FC43822B991}" type="presOf" srcId="{3551A362-4374-41AC-9E44-522426C74BF1}" destId="{67B23263-74D8-4382-AFC3-1A2AFD0340CA}" srcOrd="1" destOrd="0" presId="urn:microsoft.com/office/officeart/2005/8/layout/process1"/>
    <dgm:cxn modelId="{FEEB5684-F07B-4B50-87ED-EE25449AF5D1}" type="presOf" srcId="{EC6A1E00-CAD2-4834-BC72-1796D59128BB}" destId="{D0080009-F2E5-4359-9A94-56107A9C44D7}" srcOrd="0" destOrd="0" presId="urn:microsoft.com/office/officeart/2005/8/layout/process1"/>
    <dgm:cxn modelId="{D9045797-0D7A-41D2-AC41-66A8251DA016}" srcId="{DF53B602-558A-4BC8-956A-57FD71FA9AC9}" destId="{1AC04C0A-04C9-4E0D-B2C7-F822C7DB99ED}" srcOrd="3" destOrd="0" parTransId="{60E55E2C-89F7-404B-BAC2-137E1AE0DFA8}" sibTransId="{FD7EF20D-9123-4261-ACED-C85C130BD3EC}"/>
    <dgm:cxn modelId="{BF048799-CA8E-422D-A37E-B6C0FB42D2A2}" srcId="{DF53B602-558A-4BC8-956A-57FD71FA9AC9}" destId="{B6AB93C1-CE4F-44C1-96BE-0FD3DD3AA5C2}" srcOrd="2" destOrd="0" parTransId="{2E4ECDA4-F6DF-4779-8AB1-88373FAC0329}" sibTransId="{3551A362-4374-41AC-9E44-522426C74BF1}"/>
    <dgm:cxn modelId="{545EF49F-C6A9-4C13-8504-FEC0F148C444}" type="presOf" srcId="{FD7EF20D-9123-4261-ACED-C85C130BD3EC}" destId="{121C795C-7A19-4BD6-A956-76BE1283F047}" srcOrd="0" destOrd="0" presId="urn:microsoft.com/office/officeart/2005/8/layout/process1"/>
    <dgm:cxn modelId="{4D87E1BB-A03E-44C1-A549-256B0544BDC5}" type="presOf" srcId="{1AC04C0A-04C9-4E0D-B2C7-F822C7DB99ED}" destId="{C2FD6AD5-B8B5-4D4C-B907-73C42AF70C20}" srcOrd="0" destOrd="0" presId="urn:microsoft.com/office/officeart/2005/8/layout/process1"/>
    <dgm:cxn modelId="{202CEECE-2761-482C-87F9-77D379267BD0}" type="presOf" srcId="{FD7EF20D-9123-4261-ACED-C85C130BD3EC}" destId="{1785D12B-42B4-4074-B2C3-8589F68AE23F}" srcOrd="1" destOrd="0" presId="urn:microsoft.com/office/officeart/2005/8/layout/process1"/>
    <dgm:cxn modelId="{24F34DCF-5EA7-4469-8B64-7E8A5C863879}" type="presOf" srcId="{C68BC914-E5D7-4B46-A1AB-9D322AEEF611}" destId="{C597617F-0C72-4678-9B8D-A38E6086A0B5}" srcOrd="1" destOrd="0" presId="urn:microsoft.com/office/officeart/2005/8/layout/process1"/>
    <dgm:cxn modelId="{7E178B6D-D12A-455C-84CA-A1FE9EBD831C}" type="presParOf" srcId="{96890E6D-9DAD-4304-897B-8A0B16A16D38}" destId="{D0080009-F2E5-4359-9A94-56107A9C44D7}" srcOrd="0" destOrd="0" presId="urn:microsoft.com/office/officeart/2005/8/layout/process1"/>
    <dgm:cxn modelId="{84FB441F-333E-4EFA-A538-690964DB850C}" type="presParOf" srcId="{96890E6D-9DAD-4304-897B-8A0B16A16D38}" destId="{2F473F7E-89D3-4DA1-B7BE-27E5802F4297}" srcOrd="1" destOrd="0" presId="urn:microsoft.com/office/officeart/2005/8/layout/process1"/>
    <dgm:cxn modelId="{13AEA5ED-2CA0-4264-B018-4260268BD6CC}" type="presParOf" srcId="{2F473F7E-89D3-4DA1-B7BE-27E5802F4297}" destId="{F77D5EF2-30A7-42D3-822C-659148E9922C}" srcOrd="0" destOrd="0" presId="urn:microsoft.com/office/officeart/2005/8/layout/process1"/>
    <dgm:cxn modelId="{A878291F-CE79-4063-8C7C-09480BCF2FEE}" type="presParOf" srcId="{96890E6D-9DAD-4304-897B-8A0B16A16D38}" destId="{4EFD7999-C387-4A5A-8448-E148FB522653}" srcOrd="2" destOrd="0" presId="urn:microsoft.com/office/officeart/2005/8/layout/process1"/>
    <dgm:cxn modelId="{63DF5F31-C4E8-410B-9146-5EC86705DC6D}" type="presParOf" srcId="{96890E6D-9DAD-4304-897B-8A0B16A16D38}" destId="{742CA78B-6464-4FB6-9208-D094EDF03B54}" srcOrd="3" destOrd="0" presId="urn:microsoft.com/office/officeart/2005/8/layout/process1"/>
    <dgm:cxn modelId="{FC88581D-5D15-4902-92B4-E93F380CB201}" type="presParOf" srcId="{742CA78B-6464-4FB6-9208-D094EDF03B54}" destId="{C597617F-0C72-4678-9B8D-A38E6086A0B5}" srcOrd="0" destOrd="0" presId="urn:microsoft.com/office/officeart/2005/8/layout/process1"/>
    <dgm:cxn modelId="{47778FEA-86EA-4FC4-BB01-C5B658A84847}" type="presParOf" srcId="{96890E6D-9DAD-4304-897B-8A0B16A16D38}" destId="{A3CAF765-737D-4BD8-80AC-777707E81BEE}" srcOrd="4" destOrd="0" presId="urn:microsoft.com/office/officeart/2005/8/layout/process1"/>
    <dgm:cxn modelId="{7A368580-619D-4EF6-9A61-B26EF23AF349}" type="presParOf" srcId="{96890E6D-9DAD-4304-897B-8A0B16A16D38}" destId="{340EF76D-8646-4048-8F68-87C8A3A974F4}" srcOrd="5" destOrd="0" presId="urn:microsoft.com/office/officeart/2005/8/layout/process1"/>
    <dgm:cxn modelId="{7CECF4F3-D7BF-414D-85E1-09B7D699A1AA}" type="presParOf" srcId="{340EF76D-8646-4048-8F68-87C8A3A974F4}" destId="{67B23263-74D8-4382-AFC3-1A2AFD0340CA}" srcOrd="0" destOrd="0" presId="urn:microsoft.com/office/officeart/2005/8/layout/process1"/>
    <dgm:cxn modelId="{A62688ED-27F6-4900-8CD5-A699C2F6AE89}" type="presParOf" srcId="{96890E6D-9DAD-4304-897B-8A0B16A16D38}" destId="{C2FD6AD5-B8B5-4D4C-B907-73C42AF70C20}" srcOrd="6" destOrd="0" presId="urn:microsoft.com/office/officeart/2005/8/layout/process1"/>
    <dgm:cxn modelId="{1A169531-30B2-4DAD-A809-2480C2EC2E5A}" type="presParOf" srcId="{96890E6D-9DAD-4304-897B-8A0B16A16D38}" destId="{121C795C-7A19-4BD6-A956-76BE1283F047}" srcOrd="7" destOrd="0" presId="urn:microsoft.com/office/officeart/2005/8/layout/process1"/>
    <dgm:cxn modelId="{1296BB23-3006-462C-92FB-E52D9E01B7DA}" type="presParOf" srcId="{121C795C-7A19-4BD6-A956-76BE1283F047}" destId="{1785D12B-42B4-4074-B2C3-8589F68AE23F}" srcOrd="0" destOrd="0" presId="urn:microsoft.com/office/officeart/2005/8/layout/process1"/>
    <dgm:cxn modelId="{C834FB61-066A-430A-9DAB-20FC42C111BB}" type="presParOf" srcId="{96890E6D-9DAD-4304-897B-8A0B16A16D38}" destId="{1FE91970-F9EC-41C2-8976-F2C797925FCD}" srcOrd="8"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BC202-399F-4C1E-9BA6-81E82128B65A}">
      <dsp:nvSpPr>
        <dsp:cNvPr id="0" name=""/>
        <dsp:cNvSpPr/>
      </dsp:nvSpPr>
      <dsp:spPr>
        <a:xfrm>
          <a:off x="4750434" y="2100063"/>
          <a:ext cx="1400399" cy="140057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b="1" kern="1200" dirty="0">
              <a:solidFill>
                <a:schemeClr val="bg1"/>
              </a:solidFill>
              <a:latin typeface="Microsoft YaHei Light" panose="020B0502040204020203" pitchFamily="34" charset="-122"/>
              <a:ea typeface="Microsoft YaHei Light" panose="020B0502040204020203" pitchFamily="34" charset="-122"/>
            </a:rPr>
            <a:t>更高的产量</a:t>
          </a:r>
          <a:endParaRPr lang="en-US" altLang="zh-CN" sz="1400" b="1" kern="1200" dirty="0">
            <a:solidFill>
              <a:schemeClr val="bg1"/>
            </a:solidFill>
            <a:latin typeface="Microsoft YaHei Light" panose="020B0502040204020203" pitchFamily="34" charset="-122"/>
            <a:ea typeface="Microsoft YaHei Light" panose="020B0502040204020203" pitchFamily="34" charset="-122"/>
          </a:endParaRPr>
        </a:p>
        <a:p>
          <a:pPr marL="0" lvl="0" indent="0" algn="ctr" defTabSz="622300">
            <a:lnSpc>
              <a:spcPct val="90000"/>
            </a:lnSpc>
            <a:spcBef>
              <a:spcPct val="0"/>
            </a:spcBef>
            <a:spcAft>
              <a:spcPct val="35000"/>
            </a:spcAft>
            <a:buNone/>
          </a:pPr>
          <a:r>
            <a:rPr lang="en-US" altLang="zh-CN" sz="1400" b="1" kern="1200" dirty="0">
              <a:solidFill>
                <a:schemeClr val="bg1"/>
              </a:solidFill>
              <a:latin typeface="Microsoft YaHei Light" panose="020B0502040204020203" pitchFamily="34" charset="-122"/>
              <a:ea typeface="Microsoft YaHei Light" panose="020B0502040204020203" pitchFamily="34" charset="-122"/>
            </a:rPr>
            <a:t>Higher ADM</a:t>
          </a:r>
          <a:endParaRPr lang="zh-CN" altLang="en-US" sz="4800" b="1" kern="1200" dirty="0">
            <a:solidFill>
              <a:schemeClr val="bg1"/>
            </a:solidFill>
            <a:latin typeface="Microsoft YaHei Light" panose="020B0502040204020203" pitchFamily="34" charset="-122"/>
            <a:ea typeface="Microsoft YaHei Light" panose="020B0502040204020203" pitchFamily="34" charset="-122"/>
          </a:endParaRPr>
        </a:p>
      </dsp:txBody>
      <dsp:txXfrm>
        <a:off x="4955518" y="2305173"/>
        <a:ext cx="990231" cy="990358"/>
      </dsp:txXfrm>
    </dsp:sp>
    <dsp:sp modelId="{65D05665-6E4A-4F01-ABE6-FC72379E47E4}">
      <dsp:nvSpPr>
        <dsp:cNvPr id="0" name=""/>
        <dsp:cNvSpPr/>
      </dsp:nvSpPr>
      <dsp:spPr>
        <a:xfrm rot="16200000">
          <a:off x="5206425" y="1404271"/>
          <a:ext cx="488416" cy="4976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b="1" kern="1200">
            <a:solidFill>
              <a:schemeClr val="bg1"/>
            </a:solidFill>
            <a:latin typeface="Microsoft YaHei Light" panose="020B0502040204020203" pitchFamily="34" charset="-122"/>
            <a:ea typeface="Microsoft YaHei Light" panose="020B0502040204020203" pitchFamily="34" charset="-122"/>
          </a:endParaRPr>
        </a:p>
      </dsp:txBody>
      <dsp:txXfrm>
        <a:off x="5279688" y="1577072"/>
        <a:ext cx="341891" cy="298613"/>
      </dsp:txXfrm>
    </dsp:sp>
    <dsp:sp modelId="{C3020328-18C7-4149-984D-511725648375}">
      <dsp:nvSpPr>
        <dsp:cNvPr id="0" name=""/>
        <dsp:cNvSpPr/>
      </dsp:nvSpPr>
      <dsp:spPr>
        <a:xfrm>
          <a:off x="4861252" y="-240"/>
          <a:ext cx="1178763" cy="1178763"/>
        </a:xfrm>
        <a:prstGeom prst="ellipse">
          <a:avLst/>
        </a:prstGeom>
        <a:solidFill>
          <a:srgbClr val="2498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solidFill>
                <a:schemeClr val="bg1"/>
              </a:solidFill>
              <a:latin typeface="Microsoft YaHei Light" panose="020B0502040204020203" pitchFamily="34" charset="-122"/>
              <a:ea typeface="Microsoft YaHei Light" panose="020B0502040204020203" pitchFamily="34" charset="-122"/>
            </a:rPr>
            <a:t>饲养与营养</a:t>
          </a:r>
          <a:endParaRPr lang="en-US" altLang="zh-CN" sz="1200" b="1" kern="1200" dirty="0">
            <a:solidFill>
              <a:schemeClr val="bg1"/>
            </a:solidFill>
            <a:latin typeface="Microsoft YaHei Light" panose="020B0502040204020203" pitchFamily="34" charset="-122"/>
            <a:ea typeface="Microsoft YaHei Light" panose="020B0502040204020203" pitchFamily="34" charset="-122"/>
          </a:endParaRPr>
        </a:p>
        <a:p>
          <a:pPr marL="0" lvl="0" indent="0" algn="ctr" defTabSz="533400">
            <a:lnSpc>
              <a:spcPct val="90000"/>
            </a:lnSpc>
            <a:spcBef>
              <a:spcPct val="0"/>
            </a:spcBef>
            <a:spcAft>
              <a:spcPct val="35000"/>
            </a:spcAft>
            <a:buNone/>
          </a:pPr>
          <a:r>
            <a:rPr lang="en-US" altLang="zh-CN" sz="1000" b="1" kern="1200" dirty="0">
              <a:solidFill>
                <a:schemeClr val="bg1"/>
              </a:solidFill>
              <a:latin typeface="Microsoft YaHei Light" panose="020B0502040204020203" pitchFamily="34" charset="-122"/>
              <a:ea typeface="Microsoft YaHei Light" panose="020B0502040204020203" pitchFamily="34" charset="-122"/>
            </a:rPr>
            <a:t>Feed &amp; Nutrition </a:t>
          </a:r>
          <a:endParaRPr lang="zh-CN" altLang="en-US" sz="1000" b="1" kern="1200" dirty="0">
            <a:solidFill>
              <a:schemeClr val="bg1"/>
            </a:solidFill>
            <a:latin typeface="Microsoft YaHei Light" panose="020B0502040204020203" pitchFamily="34" charset="-122"/>
            <a:ea typeface="Microsoft YaHei Light" panose="020B0502040204020203" pitchFamily="34" charset="-122"/>
          </a:endParaRPr>
        </a:p>
      </dsp:txBody>
      <dsp:txXfrm>
        <a:off x="5033878" y="172386"/>
        <a:ext cx="833511" cy="833511"/>
      </dsp:txXfrm>
    </dsp:sp>
    <dsp:sp modelId="{5EF02A29-0B0B-491E-801C-CD0DF7575455}">
      <dsp:nvSpPr>
        <dsp:cNvPr id="0" name=""/>
        <dsp:cNvSpPr/>
      </dsp:nvSpPr>
      <dsp:spPr>
        <a:xfrm rot="18615417">
          <a:off x="5947942" y="1674658"/>
          <a:ext cx="490364" cy="4976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solidFill>
              <a:schemeClr val="bg1"/>
            </a:solidFill>
          </a:endParaRPr>
        </a:p>
      </dsp:txBody>
      <dsp:txXfrm>
        <a:off x="5973964" y="1830329"/>
        <a:ext cx="343255" cy="298613"/>
      </dsp:txXfrm>
    </dsp:sp>
    <dsp:sp modelId="{B38CB1BE-ACF6-4285-83B5-8E5C581518C5}">
      <dsp:nvSpPr>
        <dsp:cNvPr id="0" name=""/>
        <dsp:cNvSpPr/>
      </dsp:nvSpPr>
      <dsp:spPr>
        <a:xfrm>
          <a:off x="6292525" y="520699"/>
          <a:ext cx="1178763" cy="1178763"/>
        </a:xfrm>
        <a:prstGeom prst="ellipse">
          <a:avLst/>
        </a:prstGeom>
        <a:solidFill>
          <a:srgbClr val="2498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健康管理</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pPr marL="0" lvl="0" indent="0" algn="ctr" defTabSz="533400">
            <a:lnSpc>
              <a:spcPct val="90000"/>
            </a:lnSpc>
            <a:spcBef>
              <a:spcPct val="0"/>
            </a:spcBef>
            <a:spcAft>
              <a:spcPct val="35000"/>
            </a:spcAft>
            <a:buNone/>
          </a:pPr>
          <a:r>
            <a:rPr lang="en-US" altLang="zh-CN" sz="1000" b="1" kern="1200" dirty="0">
              <a:solidFill>
                <a:prstClr val="white"/>
              </a:solidFill>
              <a:latin typeface="Microsoft YaHei Light" panose="020B0502040204020203" pitchFamily="34" charset="-122"/>
              <a:ea typeface="Microsoft YaHei Light" panose="020B0502040204020203" pitchFamily="34" charset="-122"/>
              <a:cs typeface="+mn-cs"/>
            </a:rPr>
            <a:t>Health Management </a:t>
          </a:r>
          <a:endParaRPr lang="zh-CN" altLang="zh-CN" sz="1000" b="1" kern="1200" dirty="0">
            <a:solidFill>
              <a:prstClr val="white"/>
            </a:solidFill>
            <a:latin typeface="Microsoft YaHei Light" panose="020B0502040204020203" pitchFamily="34" charset="-122"/>
            <a:ea typeface="Microsoft YaHei Light" panose="020B0502040204020203" pitchFamily="34" charset="-122"/>
            <a:cs typeface="+mn-cs"/>
          </a:endParaRPr>
        </a:p>
      </dsp:txBody>
      <dsp:txXfrm>
        <a:off x="6465151" y="693325"/>
        <a:ext cx="833511" cy="833511"/>
      </dsp:txXfrm>
    </dsp:sp>
    <dsp:sp modelId="{38BBC026-2E01-4EF3-B503-AE67F492449A}">
      <dsp:nvSpPr>
        <dsp:cNvPr id="0" name=""/>
        <dsp:cNvSpPr/>
      </dsp:nvSpPr>
      <dsp:spPr>
        <a:xfrm rot="21023523">
          <a:off x="6340236" y="2358997"/>
          <a:ext cx="495258" cy="4976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b="1" kern="1200">
            <a:solidFill>
              <a:schemeClr val="bg1"/>
            </a:solidFill>
            <a:latin typeface="Microsoft YaHei Light" panose="020B0502040204020203" pitchFamily="34" charset="-122"/>
            <a:ea typeface="Microsoft YaHei Light" panose="020B0502040204020203" pitchFamily="34" charset="-122"/>
          </a:endParaRPr>
        </a:p>
      </dsp:txBody>
      <dsp:txXfrm>
        <a:off x="6341278" y="2470934"/>
        <a:ext cx="346681" cy="298613"/>
      </dsp:txXfrm>
    </dsp:sp>
    <dsp:sp modelId="{D76603BC-88A8-4A18-B6BA-B6F965B8A92D}">
      <dsp:nvSpPr>
        <dsp:cNvPr id="0" name=""/>
        <dsp:cNvSpPr/>
      </dsp:nvSpPr>
      <dsp:spPr>
        <a:xfrm>
          <a:off x="7054089" y="1839768"/>
          <a:ext cx="1178763" cy="1178763"/>
        </a:xfrm>
        <a:prstGeom prst="ellipse">
          <a:avLst/>
        </a:prstGeom>
        <a:solidFill>
          <a:srgbClr val="2498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舒适度</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pPr marL="0" lvl="0" indent="0" algn="ctr" defTabSz="533400">
            <a:lnSpc>
              <a:spcPct val="90000"/>
            </a:lnSpc>
            <a:spcBef>
              <a:spcPct val="0"/>
            </a:spcBef>
            <a:spcAft>
              <a:spcPct val="35000"/>
            </a:spcAft>
            <a:buNone/>
          </a:pPr>
          <a:r>
            <a:rPr lang="en-US" altLang="zh-CN" sz="1000" b="1" kern="1200" dirty="0">
              <a:solidFill>
                <a:schemeClr val="bg1"/>
              </a:solidFill>
              <a:latin typeface="Microsoft YaHei Light" panose="020B0502040204020203" pitchFamily="34" charset="-122"/>
              <a:ea typeface="Microsoft YaHei Light" panose="020B0502040204020203" pitchFamily="34" charset="-122"/>
            </a:rPr>
            <a:t>Comfort</a:t>
          </a:r>
          <a:endParaRPr lang="zh-CN" altLang="en-US" sz="1000" b="1" kern="1200" dirty="0">
            <a:solidFill>
              <a:schemeClr val="bg1"/>
            </a:solidFill>
            <a:latin typeface="Microsoft YaHei Light" panose="020B0502040204020203" pitchFamily="34" charset="-122"/>
            <a:ea typeface="Microsoft YaHei Light" panose="020B0502040204020203" pitchFamily="34" charset="-122"/>
          </a:endParaRPr>
        </a:p>
      </dsp:txBody>
      <dsp:txXfrm>
        <a:off x="7226715" y="2012394"/>
        <a:ext cx="833511" cy="833511"/>
      </dsp:txXfrm>
    </dsp:sp>
    <dsp:sp modelId="{4E1B73FF-53EC-4DEA-9D82-068666C32AB0}">
      <dsp:nvSpPr>
        <dsp:cNvPr id="0" name=""/>
        <dsp:cNvSpPr/>
      </dsp:nvSpPr>
      <dsp:spPr>
        <a:xfrm rot="1820590">
          <a:off x="6200026" y="3136738"/>
          <a:ext cx="500758" cy="4976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solidFill>
              <a:schemeClr val="bg1"/>
            </a:solidFill>
          </a:endParaRPr>
        </a:p>
      </dsp:txBody>
      <dsp:txXfrm>
        <a:off x="6210252" y="3198563"/>
        <a:ext cx="351451" cy="298613"/>
      </dsp:txXfrm>
    </dsp:sp>
    <dsp:sp modelId="{1E819304-2559-462A-A66C-215B3BA11746}">
      <dsp:nvSpPr>
        <dsp:cNvPr id="0" name=""/>
        <dsp:cNvSpPr/>
      </dsp:nvSpPr>
      <dsp:spPr>
        <a:xfrm>
          <a:off x="6789600" y="3339757"/>
          <a:ext cx="1178763" cy="1178763"/>
        </a:xfrm>
        <a:prstGeom prst="ellipse">
          <a:avLst/>
        </a:prstGeom>
        <a:solidFill>
          <a:srgbClr val="2498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牧场设计与建设</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pPr marL="0" lvl="0" indent="0" algn="ctr" defTabSz="533400">
            <a:lnSpc>
              <a:spcPct val="90000"/>
            </a:lnSpc>
            <a:spcBef>
              <a:spcPct val="0"/>
            </a:spcBef>
            <a:spcAft>
              <a:spcPct val="35000"/>
            </a:spcAft>
            <a:buNone/>
          </a:pPr>
          <a:r>
            <a:rPr lang="en-US" altLang="zh-CN" sz="1000" b="1" kern="1200" dirty="0">
              <a:solidFill>
                <a:prstClr val="white"/>
              </a:solidFill>
              <a:latin typeface="Microsoft YaHei Light" panose="020B0502040204020203" pitchFamily="34" charset="-122"/>
              <a:ea typeface="Microsoft YaHei Light" panose="020B0502040204020203" pitchFamily="34" charset="-122"/>
              <a:cs typeface="+mn-cs"/>
            </a:rPr>
            <a:t>Farm design&amp;  construction</a:t>
          </a:r>
          <a:endParaRPr lang="zh-CN" altLang="en-US" sz="1000" b="1" kern="1200" dirty="0">
            <a:solidFill>
              <a:prstClr val="white"/>
            </a:solidFill>
            <a:latin typeface="Microsoft YaHei Light" panose="020B0502040204020203" pitchFamily="34" charset="-122"/>
            <a:ea typeface="Microsoft YaHei Light" panose="020B0502040204020203" pitchFamily="34" charset="-122"/>
            <a:cs typeface="+mn-cs"/>
          </a:endParaRPr>
        </a:p>
      </dsp:txBody>
      <dsp:txXfrm>
        <a:off x="6962226" y="3512383"/>
        <a:ext cx="833511" cy="833511"/>
      </dsp:txXfrm>
    </dsp:sp>
    <dsp:sp modelId="{C342AC29-1170-48BD-A8FE-26EFEDD6C84D}">
      <dsp:nvSpPr>
        <dsp:cNvPr id="0" name=""/>
        <dsp:cNvSpPr/>
      </dsp:nvSpPr>
      <dsp:spPr>
        <a:xfrm rot="4251143">
          <a:off x="5580593" y="3644463"/>
          <a:ext cx="499055" cy="4976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b="1" kern="1200">
            <a:solidFill>
              <a:schemeClr val="bg1"/>
            </a:solidFill>
            <a:latin typeface="Microsoft YaHei Light" panose="020B0502040204020203" pitchFamily="34" charset="-122"/>
            <a:ea typeface="Microsoft YaHei Light" panose="020B0502040204020203" pitchFamily="34" charset="-122"/>
          </a:endParaRPr>
        </a:p>
      </dsp:txBody>
      <dsp:txXfrm>
        <a:off x="5630760" y="3673478"/>
        <a:ext cx="349748" cy="298613"/>
      </dsp:txXfrm>
    </dsp:sp>
    <dsp:sp modelId="{2DEE886B-D6C5-422E-8A07-9F31910BF467}">
      <dsp:nvSpPr>
        <dsp:cNvPr id="0" name=""/>
        <dsp:cNvSpPr/>
      </dsp:nvSpPr>
      <dsp:spPr>
        <a:xfrm>
          <a:off x="5593117" y="4318805"/>
          <a:ext cx="1178763" cy="1178763"/>
        </a:xfrm>
        <a:prstGeom prst="ellipse">
          <a:avLst/>
        </a:prstGeom>
        <a:solidFill>
          <a:srgbClr val="2498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稳定的团队</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pPr marL="0" lvl="0" indent="0" algn="ctr" defTabSz="533400">
            <a:lnSpc>
              <a:spcPct val="90000"/>
            </a:lnSpc>
            <a:spcBef>
              <a:spcPct val="0"/>
            </a:spcBef>
            <a:spcAft>
              <a:spcPct val="35000"/>
            </a:spcAft>
            <a:buNone/>
          </a:pPr>
          <a:r>
            <a:rPr lang="en-US" altLang="zh-CN" sz="1000" b="1" kern="1200" dirty="0">
              <a:solidFill>
                <a:prstClr val="white"/>
              </a:solidFill>
              <a:latin typeface="Microsoft YaHei Light" panose="020B0502040204020203" pitchFamily="34" charset="-122"/>
              <a:ea typeface="Microsoft YaHei Light" panose="020B0502040204020203" pitchFamily="34" charset="-122"/>
              <a:cs typeface="+mn-cs"/>
            </a:rPr>
            <a:t>Stable Team</a:t>
          </a:r>
          <a:endParaRPr lang="zh-CN" altLang="en-US" sz="1000" b="1" kern="1200" dirty="0">
            <a:solidFill>
              <a:prstClr val="white"/>
            </a:solidFill>
            <a:latin typeface="Microsoft YaHei Light" panose="020B0502040204020203" pitchFamily="34" charset="-122"/>
            <a:ea typeface="Microsoft YaHei Light" panose="020B0502040204020203" pitchFamily="34" charset="-122"/>
            <a:cs typeface="+mn-cs"/>
          </a:endParaRPr>
        </a:p>
      </dsp:txBody>
      <dsp:txXfrm>
        <a:off x="5765743" y="4491431"/>
        <a:ext cx="833511" cy="833511"/>
      </dsp:txXfrm>
    </dsp:sp>
    <dsp:sp modelId="{40B2EA62-0B3E-4CEE-82CC-52D1F8F568BA}">
      <dsp:nvSpPr>
        <dsp:cNvPr id="0" name=""/>
        <dsp:cNvSpPr/>
      </dsp:nvSpPr>
      <dsp:spPr>
        <a:xfrm rot="6591893">
          <a:off x="4803704" y="3644150"/>
          <a:ext cx="504311" cy="4976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b="1" kern="1200">
            <a:solidFill>
              <a:schemeClr val="bg1"/>
            </a:solidFill>
            <a:latin typeface="Microsoft YaHei Light" panose="020B0502040204020203" pitchFamily="34" charset="-122"/>
            <a:ea typeface="Microsoft YaHei Light" panose="020B0502040204020203" pitchFamily="34" charset="-122"/>
          </a:endParaRPr>
        </a:p>
      </dsp:txBody>
      <dsp:txXfrm rot="10800000">
        <a:off x="4903725" y="3673477"/>
        <a:ext cx="355004" cy="298613"/>
      </dsp:txXfrm>
    </dsp:sp>
    <dsp:sp modelId="{19B87CD1-913D-44C4-AA96-DBBAB4E61E15}">
      <dsp:nvSpPr>
        <dsp:cNvPr id="0" name=""/>
        <dsp:cNvSpPr/>
      </dsp:nvSpPr>
      <dsp:spPr>
        <a:xfrm>
          <a:off x="4099687" y="4318805"/>
          <a:ext cx="1178763" cy="1178763"/>
        </a:xfrm>
        <a:prstGeom prst="ellipse">
          <a:avLst/>
        </a:prstGeom>
        <a:solidFill>
          <a:srgbClr val="2498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一致性</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pPr marL="0" lvl="0" indent="0" algn="ctr" defTabSz="533400">
            <a:lnSpc>
              <a:spcPct val="90000"/>
            </a:lnSpc>
            <a:spcBef>
              <a:spcPct val="0"/>
            </a:spcBef>
            <a:spcAft>
              <a:spcPct val="35000"/>
            </a:spcAft>
            <a:buNone/>
          </a:pPr>
          <a:r>
            <a:rPr lang="en-US" altLang="zh-CN" sz="1000" b="1" kern="1200" dirty="0">
              <a:solidFill>
                <a:prstClr val="white"/>
              </a:solidFill>
              <a:latin typeface="Microsoft YaHei Light" panose="020B0502040204020203" pitchFamily="34" charset="-122"/>
              <a:ea typeface="Microsoft YaHei Light" panose="020B0502040204020203" pitchFamily="34" charset="-122"/>
              <a:cs typeface="+mn-cs"/>
            </a:rPr>
            <a:t>Consistency </a:t>
          </a:r>
          <a:endParaRPr lang="zh-CN" altLang="en-US" sz="1000" b="1" kern="1200" dirty="0">
            <a:solidFill>
              <a:prstClr val="white"/>
            </a:solidFill>
            <a:latin typeface="Microsoft YaHei Light" panose="020B0502040204020203" pitchFamily="34" charset="-122"/>
            <a:ea typeface="Microsoft YaHei Light" panose="020B0502040204020203" pitchFamily="34" charset="-122"/>
            <a:cs typeface="+mn-cs"/>
          </a:endParaRPr>
        </a:p>
      </dsp:txBody>
      <dsp:txXfrm>
        <a:off x="4272313" y="4491431"/>
        <a:ext cx="833511" cy="833511"/>
      </dsp:txXfrm>
    </dsp:sp>
    <dsp:sp modelId="{1359ABB2-3C1A-40EA-80BA-2FC8969481EF}">
      <dsp:nvSpPr>
        <dsp:cNvPr id="0" name=""/>
        <dsp:cNvSpPr/>
      </dsp:nvSpPr>
      <dsp:spPr>
        <a:xfrm rot="8979410">
          <a:off x="4200482" y="3136738"/>
          <a:ext cx="500758" cy="4976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b="1" kern="1200">
            <a:solidFill>
              <a:schemeClr val="bg1"/>
            </a:solidFill>
            <a:latin typeface="Microsoft YaHei Light" panose="020B0502040204020203" pitchFamily="34" charset="-122"/>
            <a:ea typeface="Microsoft YaHei Light" panose="020B0502040204020203" pitchFamily="34" charset="-122"/>
          </a:endParaRPr>
        </a:p>
      </dsp:txBody>
      <dsp:txXfrm rot="10800000">
        <a:off x="4339563" y="3198563"/>
        <a:ext cx="351451" cy="298613"/>
      </dsp:txXfrm>
    </dsp:sp>
    <dsp:sp modelId="{4DD90B3E-453A-49EC-B716-88A49AFF83CA}">
      <dsp:nvSpPr>
        <dsp:cNvPr id="0" name=""/>
        <dsp:cNvSpPr/>
      </dsp:nvSpPr>
      <dsp:spPr>
        <a:xfrm>
          <a:off x="2932903" y="3339757"/>
          <a:ext cx="1178763" cy="1178763"/>
        </a:xfrm>
        <a:prstGeom prst="ellipse">
          <a:avLst/>
        </a:prstGeom>
        <a:solidFill>
          <a:srgbClr val="2498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后备牛</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pPr marL="0" lvl="0" indent="0" algn="ctr" defTabSz="533400">
            <a:lnSpc>
              <a:spcPct val="90000"/>
            </a:lnSpc>
            <a:spcBef>
              <a:spcPct val="0"/>
            </a:spcBef>
            <a:spcAft>
              <a:spcPct val="35000"/>
            </a:spcAft>
            <a:buNone/>
          </a:pPr>
          <a:r>
            <a:rPr lang="en-US" altLang="zh-CN" sz="1000" b="1" kern="1200" dirty="0">
              <a:solidFill>
                <a:prstClr val="white"/>
              </a:solidFill>
              <a:latin typeface="Microsoft YaHei Light" panose="020B0502040204020203" pitchFamily="34" charset="-122"/>
              <a:ea typeface="Microsoft YaHei Light" panose="020B0502040204020203" pitchFamily="34" charset="-122"/>
              <a:cs typeface="+mn-cs"/>
            </a:rPr>
            <a:t>Heifers </a:t>
          </a:r>
          <a:endParaRPr lang="zh-CN" altLang="en-US" sz="1000" b="1" kern="1200" dirty="0">
            <a:solidFill>
              <a:prstClr val="white"/>
            </a:solidFill>
            <a:latin typeface="Microsoft YaHei Light" panose="020B0502040204020203" pitchFamily="34" charset="-122"/>
            <a:ea typeface="Microsoft YaHei Light" panose="020B0502040204020203" pitchFamily="34" charset="-122"/>
            <a:cs typeface="+mn-cs"/>
          </a:endParaRPr>
        </a:p>
      </dsp:txBody>
      <dsp:txXfrm>
        <a:off x="3105529" y="3512383"/>
        <a:ext cx="833511" cy="833511"/>
      </dsp:txXfrm>
    </dsp:sp>
    <dsp:sp modelId="{14E4F586-354B-4916-B82E-CE202BD6BF02}">
      <dsp:nvSpPr>
        <dsp:cNvPr id="0" name=""/>
        <dsp:cNvSpPr/>
      </dsp:nvSpPr>
      <dsp:spPr>
        <a:xfrm rot="11376477">
          <a:off x="4065773" y="2358997"/>
          <a:ext cx="495258" cy="4976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b="1" kern="1200">
            <a:solidFill>
              <a:schemeClr val="bg1"/>
            </a:solidFill>
            <a:latin typeface="Microsoft YaHei Light" panose="020B0502040204020203" pitchFamily="34" charset="-122"/>
            <a:ea typeface="Microsoft YaHei Light" panose="020B0502040204020203" pitchFamily="34" charset="-122"/>
          </a:endParaRPr>
        </a:p>
      </dsp:txBody>
      <dsp:txXfrm rot="10800000">
        <a:off x="4213308" y="2470934"/>
        <a:ext cx="346681" cy="298613"/>
      </dsp:txXfrm>
    </dsp:sp>
    <dsp:sp modelId="{8585A202-EE3B-4ADE-93B6-220F90CA81BB}">
      <dsp:nvSpPr>
        <dsp:cNvPr id="0" name=""/>
        <dsp:cNvSpPr/>
      </dsp:nvSpPr>
      <dsp:spPr>
        <a:xfrm>
          <a:off x="2668415" y="1839768"/>
          <a:ext cx="1178763" cy="1178763"/>
        </a:xfrm>
        <a:prstGeom prst="ellipse">
          <a:avLst/>
        </a:prstGeom>
        <a:solidFill>
          <a:srgbClr val="2498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遗传育种</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pPr marL="0" lvl="0" indent="0" algn="ctr" defTabSz="533400">
            <a:lnSpc>
              <a:spcPct val="90000"/>
            </a:lnSpc>
            <a:spcBef>
              <a:spcPct val="0"/>
            </a:spcBef>
            <a:spcAft>
              <a:spcPct val="35000"/>
            </a:spcAft>
            <a:buNone/>
          </a:pPr>
          <a:r>
            <a:rPr lang="en-US" altLang="zh-CN" sz="1000" b="1" kern="1200" dirty="0">
              <a:solidFill>
                <a:prstClr val="white"/>
              </a:solidFill>
              <a:latin typeface="Microsoft YaHei Light" panose="020B0502040204020203" pitchFamily="34" charset="-122"/>
              <a:ea typeface="Microsoft YaHei Light" panose="020B0502040204020203" pitchFamily="34" charset="-122"/>
              <a:cs typeface="+mn-cs"/>
            </a:rPr>
            <a:t>Genetics &amp; Breeding</a:t>
          </a:r>
          <a:endParaRPr lang="zh-CN" altLang="zh-CN" sz="1000" b="1" kern="1200" dirty="0">
            <a:solidFill>
              <a:prstClr val="white"/>
            </a:solidFill>
            <a:latin typeface="Microsoft YaHei Light" panose="020B0502040204020203" pitchFamily="34" charset="-122"/>
            <a:ea typeface="Microsoft YaHei Light" panose="020B0502040204020203" pitchFamily="34" charset="-122"/>
            <a:cs typeface="+mn-cs"/>
          </a:endParaRPr>
        </a:p>
      </dsp:txBody>
      <dsp:txXfrm>
        <a:off x="2841041" y="2012394"/>
        <a:ext cx="833511" cy="833511"/>
      </dsp:txXfrm>
    </dsp:sp>
    <dsp:sp modelId="{2ED8B3FC-BDF1-44F8-9719-47FC9291CE8B}">
      <dsp:nvSpPr>
        <dsp:cNvPr id="0" name=""/>
        <dsp:cNvSpPr/>
      </dsp:nvSpPr>
      <dsp:spPr>
        <a:xfrm rot="13784583">
          <a:off x="4477816" y="1684164"/>
          <a:ext cx="476752" cy="4976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b="1" kern="1200">
            <a:solidFill>
              <a:schemeClr val="bg1"/>
            </a:solidFill>
            <a:latin typeface="Microsoft YaHei Light" panose="020B0502040204020203" pitchFamily="34" charset="-122"/>
            <a:ea typeface="Microsoft YaHei Light" panose="020B0502040204020203" pitchFamily="34" charset="-122"/>
          </a:endParaRPr>
        </a:p>
      </dsp:txBody>
      <dsp:txXfrm rot="10800000">
        <a:off x="4595542" y="1838277"/>
        <a:ext cx="333726" cy="298613"/>
      </dsp:txXfrm>
    </dsp:sp>
    <dsp:sp modelId="{A432C96C-4EF7-46FD-8FD7-5266B37D7FB0}">
      <dsp:nvSpPr>
        <dsp:cNvPr id="0" name=""/>
        <dsp:cNvSpPr/>
      </dsp:nvSpPr>
      <dsp:spPr>
        <a:xfrm>
          <a:off x="3362129" y="520699"/>
          <a:ext cx="1314462" cy="1178763"/>
        </a:xfrm>
        <a:prstGeom prst="ellipse">
          <a:avLst/>
        </a:prstGeom>
        <a:solidFill>
          <a:srgbClr val="2498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solidFill>
                <a:prstClr val="white"/>
              </a:solidFill>
              <a:latin typeface="Microsoft YaHei Light" panose="020B0502040204020203" pitchFamily="34" charset="-122"/>
              <a:ea typeface="Microsoft YaHei Light" panose="020B0502040204020203" pitchFamily="34" charset="-122"/>
              <a:cs typeface="+mn-cs"/>
            </a:rPr>
            <a:t>优质的粗饲料</a:t>
          </a:r>
          <a:endParaRPr lang="en-US" altLang="zh-CN" sz="1200" b="1" kern="1200" dirty="0">
            <a:solidFill>
              <a:prstClr val="white"/>
            </a:solidFill>
            <a:latin typeface="Microsoft YaHei Light" panose="020B0502040204020203" pitchFamily="34" charset="-122"/>
            <a:ea typeface="Microsoft YaHei Light" panose="020B0502040204020203" pitchFamily="34" charset="-122"/>
            <a:cs typeface="+mn-cs"/>
          </a:endParaRPr>
        </a:p>
        <a:p>
          <a:pPr marL="0" lvl="0" indent="0" algn="ctr" defTabSz="533400">
            <a:lnSpc>
              <a:spcPct val="90000"/>
            </a:lnSpc>
            <a:spcBef>
              <a:spcPct val="0"/>
            </a:spcBef>
            <a:spcAft>
              <a:spcPct val="35000"/>
            </a:spcAft>
            <a:buNone/>
          </a:pPr>
          <a:r>
            <a:rPr lang="en-US" altLang="zh-CN" sz="1000" b="1" kern="1200" dirty="0">
              <a:solidFill>
                <a:prstClr val="white"/>
              </a:solidFill>
              <a:latin typeface="Microsoft YaHei Light" panose="020B0502040204020203" pitchFamily="34" charset="-122"/>
              <a:ea typeface="Microsoft YaHei Light" panose="020B0502040204020203" pitchFamily="34" charset="-122"/>
              <a:cs typeface="+mn-cs"/>
            </a:rPr>
            <a:t>High Quality Feed</a:t>
          </a:r>
          <a:endParaRPr lang="zh-CN" altLang="en-US" sz="1000" b="1" kern="1200" dirty="0">
            <a:solidFill>
              <a:prstClr val="white"/>
            </a:solidFill>
            <a:latin typeface="Microsoft YaHei Light" panose="020B0502040204020203" pitchFamily="34" charset="-122"/>
            <a:ea typeface="Microsoft YaHei Light" panose="020B0502040204020203" pitchFamily="34" charset="-122"/>
            <a:cs typeface="+mn-cs"/>
          </a:endParaRPr>
        </a:p>
      </dsp:txBody>
      <dsp:txXfrm>
        <a:off x="3554628" y="693325"/>
        <a:ext cx="929464" cy="8335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80009-F2E5-4359-9A94-56107A9C44D7}">
      <dsp:nvSpPr>
        <dsp:cNvPr id="0" name=""/>
        <dsp:cNvSpPr/>
      </dsp:nvSpPr>
      <dsp:spPr>
        <a:xfrm>
          <a:off x="5736" y="1485119"/>
          <a:ext cx="1751483" cy="918192"/>
        </a:xfrm>
        <a:prstGeom prst="roundRect">
          <a:avLst>
            <a:gd name="adj" fmla="val 10000"/>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zh-CN" altLang="en-US" sz="1400" b="1" kern="1200" dirty="0">
              <a:solidFill>
                <a:schemeClr val="bg1"/>
              </a:solidFill>
              <a:latin typeface="微软雅黑" panose="020B0503020204020204" pitchFamily="34" charset="-122"/>
              <a:ea typeface="微软雅黑" panose="020B0503020204020204" pitchFamily="34" charset="-122"/>
            </a:rPr>
            <a:t>热应激定义</a:t>
          </a:r>
          <a:endParaRPr lang="en-US" altLang="zh-CN" sz="1400" b="1" kern="1200" dirty="0">
            <a:solidFill>
              <a:schemeClr val="bg1"/>
            </a:solidFill>
            <a:latin typeface="微软雅黑" panose="020B0503020204020204" pitchFamily="34" charset="-122"/>
            <a:ea typeface="微软雅黑" panose="020B0503020204020204" pitchFamily="34" charset="-122"/>
          </a:endParaRPr>
        </a:p>
        <a:p>
          <a:pPr marL="0" lvl="0" indent="0" algn="ctr" defTabSz="622300">
            <a:lnSpc>
              <a:spcPct val="90000"/>
            </a:lnSpc>
            <a:spcBef>
              <a:spcPct val="0"/>
            </a:spcBef>
            <a:spcAft>
              <a:spcPts val="0"/>
            </a:spcAft>
            <a:buNone/>
          </a:pPr>
          <a:r>
            <a:rPr lang="en-US" altLang="zh-CN" sz="1200" b="1" kern="1200" dirty="0">
              <a:solidFill>
                <a:schemeClr val="bg1"/>
              </a:solidFill>
              <a:latin typeface="微软雅黑" panose="020B0503020204020204" pitchFamily="34" charset="-122"/>
              <a:ea typeface="微软雅黑" panose="020B0503020204020204" pitchFamily="34" charset="-122"/>
              <a:cs typeface="+mn-cs"/>
            </a:rPr>
            <a:t>Heat Stress Definition</a:t>
          </a:r>
        </a:p>
      </dsp:txBody>
      <dsp:txXfrm>
        <a:off x="32629" y="1512012"/>
        <a:ext cx="1697697" cy="864406"/>
      </dsp:txXfrm>
    </dsp:sp>
    <dsp:sp modelId="{2F473F7E-89D3-4DA1-B7BE-27E5802F4297}">
      <dsp:nvSpPr>
        <dsp:cNvPr id="0" name=""/>
        <dsp:cNvSpPr/>
      </dsp:nvSpPr>
      <dsp:spPr>
        <a:xfrm>
          <a:off x="1887778" y="1782323"/>
          <a:ext cx="276784" cy="323785"/>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a:solidFill>
              <a:prstClr val="white"/>
            </a:solidFill>
            <a:latin typeface="Calibri" panose="020F0502020204030204"/>
            <a:ea typeface="宋体" panose="02010600030101010101" pitchFamily="2" charset="-122"/>
            <a:cs typeface="+mn-cs"/>
          </a:endParaRPr>
        </a:p>
      </dsp:txBody>
      <dsp:txXfrm>
        <a:off x="1887778" y="1847080"/>
        <a:ext cx="193749" cy="194271"/>
      </dsp:txXfrm>
    </dsp:sp>
    <dsp:sp modelId="{4EFD7999-C387-4A5A-8448-E148FB522653}">
      <dsp:nvSpPr>
        <dsp:cNvPr id="0" name=""/>
        <dsp:cNvSpPr/>
      </dsp:nvSpPr>
      <dsp:spPr>
        <a:xfrm>
          <a:off x="2279454" y="1485119"/>
          <a:ext cx="1751483" cy="918192"/>
        </a:xfrm>
        <a:prstGeom prst="roundRect">
          <a:avLst>
            <a:gd name="adj" fmla="val 10000"/>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algn="ctr" defTabSz="622300">
            <a:lnSpc>
              <a:spcPct val="90000"/>
            </a:lnSpc>
            <a:spcBef>
              <a:spcPct val="0"/>
            </a:spcBef>
            <a:spcAft>
              <a:spcPts val="0"/>
            </a:spcAft>
            <a:buNone/>
          </a:pPr>
          <a:r>
            <a:rPr lang="zh-CN" altLang="en-US" sz="1400" b="1" kern="1200" dirty="0">
              <a:solidFill>
                <a:prstClr val="white"/>
              </a:solidFill>
              <a:latin typeface="微软雅黑" panose="020B0503020204020204" pitchFamily="34" charset="-122"/>
              <a:ea typeface="微软雅黑" panose="020B0503020204020204" pitchFamily="34" charset="-122"/>
              <a:cs typeface="+mn-cs"/>
            </a:rPr>
            <a:t>热应激影响</a:t>
          </a:r>
          <a:endParaRPr lang="en-US" altLang="zh-CN" sz="1400" b="1" kern="1200" dirty="0">
            <a:solidFill>
              <a:prstClr val="white"/>
            </a:solidFill>
            <a:latin typeface="微软雅黑" panose="020B0503020204020204" pitchFamily="34" charset="-122"/>
            <a:ea typeface="微软雅黑" panose="020B0503020204020204" pitchFamily="34" charset="-122"/>
            <a:cs typeface="+mn-cs"/>
          </a:endParaRPr>
        </a:p>
        <a:p>
          <a:pPr marL="0" lvl="0" algn="ctr" defTabSz="622300">
            <a:lnSpc>
              <a:spcPct val="90000"/>
            </a:lnSpc>
            <a:spcBef>
              <a:spcPct val="0"/>
            </a:spcBef>
            <a:spcAft>
              <a:spcPts val="0"/>
            </a:spcAft>
            <a:buNone/>
          </a:pPr>
          <a:r>
            <a:rPr lang="en-US" altLang="zh-CN" sz="1200" b="1" kern="1200" dirty="0">
              <a:solidFill>
                <a:prstClr val="white"/>
              </a:solidFill>
              <a:latin typeface="微软雅黑" panose="020B0503020204020204" pitchFamily="34" charset="-122"/>
              <a:ea typeface="微软雅黑" panose="020B0503020204020204" pitchFamily="34" charset="-122"/>
              <a:cs typeface="+mn-cs"/>
            </a:rPr>
            <a:t>Heat Stress </a:t>
          </a:r>
        </a:p>
        <a:p>
          <a:pPr marL="541338" lvl="0" indent="-541338" algn="ctr" defTabSz="622300">
            <a:lnSpc>
              <a:spcPct val="90000"/>
            </a:lnSpc>
            <a:spcBef>
              <a:spcPct val="0"/>
            </a:spcBef>
            <a:spcAft>
              <a:spcPts val="0"/>
            </a:spcAft>
            <a:buNone/>
          </a:pPr>
          <a:r>
            <a:rPr lang="en-US" altLang="zh-CN" sz="1200" b="1" kern="1200" dirty="0">
              <a:solidFill>
                <a:prstClr val="white"/>
              </a:solidFill>
              <a:latin typeface="微软雅黑" panose="020B0503020204020204" pitchFamily="34" charset="-122"/>
              <a:ea typeface="微软雅黑" panose="020B0503020204020204" pitchFamily="34" charset="-122"/>
              <a:cs typeface="+mn-cs"/>
            </a:rPr>
            <a:t>Impact</a:t>
          </a:r>
        </a:p>
      </dsp:txBody>
      <dsp:txXfrm>
        <a:off x="2306347" y="1512012"/>
        <a:ext cx="1697697" cy="864406"/>
      </dsp:txXfrm>
    </dsp:sp>
    <dsp:sp modelId="{742CA78B-6464-4FB6-9208-D094EDF03B54}">
      <dsp:nvSpPr>
        <dsp:cNvPr id="0" name=""/>
        <dsp:cNvSpPr/>
      </dsp:nvSpPr>
      <dsp:spPr>
        <a:xfrm>
          <a:off x="4161497" y="1782323"/>
          <a:ext cx="276784" cy="3237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CN" altLang="en-US" sz="1300" kern="1200"/>
        </a:p>
      </dsp:txBody>
      <dsp:txXfrm>
        <a:off x="4161497" y="1847080"/>
        <a:ext cx="193749" cy="194271"/>
      </dsp:txXfrm>
    </dsp:sp>
    <dsp:sp modelId="{A3CAF765-737D-4BD8-80AC-777707E81BEE}">
      <dsp:nvSpPr>
        <dsp:cNvPr id="0" name=""/>
        <dsp:cNvSpPr/>
      </dsp:nvSpPr>
      <dsp:spPr>
        <a:xfrm>
          <a:off x="4553173" y="1485119"/>
          <a:ext cx="1751483" cy="918192"/>
        </a:xfrm>
        <a:prstGeom prst="roundRect">
          <a:avLst>
            <a:gd name="adj" fmla="val 10000"/>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zh-CN" altLang="en-US" sz="1400" b="1" kern="1200" dirty="0">
              <a:solidFill>
                <a:srgbClr val="125198"/>
              </a:solidFill>
              <a:latin typeface="微软雅黑" panose="020B0503020204020204" pitchFamily="34" charset="-122"/>
              <a:ea typeface="微软雅黑" panose="020B0503020204020204" pitchFamily="34" charset="-122"/>
            </a:rPr>
            <a:t>     </a:t>
          </a:r>
          <a:r>
            <a:rPr lang="zh-CN" altLang="en-US" sz="1400" b="1" kern="1200" dirty="0">
              <a:solidFill>
                <a:prstClr val="white"/>
              </a:solidFill>
              <a:latin typeface="微软雅黑" panose="020B0503020204020204" pitchFamily="34" charset="-122"/>
              <a:ea typeface="微软雅黑" panose="020B0503020204020204" pitchFamily="34" charset="-122"/>
              <a:cs typeface="+mn-cs"/>
            </a:rPr>
            <a:t>如何缓解热应激</a:t>
          </a:r>
        </a:p>
        <a:p>
          <a:pPr marL="0" lvl="0" indent="0" algn="ctr" defTabSz="622300">
            <a:lnSpc>
              <a:spcPct val="90000"/>
            </a:lnSpc>
            <a:spcBef>
              <a:spcPct val="0"/>
            </a:spcBef>
            <a:spcAft>
              <a:spcPts val="0"/>
            </a:spcAft>
            <a:buNone/>
          </a:pPr>
          <a:r>
            <a:rPr lang="en-US" altLang="zh-CN" sz="1200" b="1" kern="1200" dirty="0">
              <a:solidFill>
                <a:prstClr val="white"/>
              </a:solidFill>
              <a:latin typeface="微软雅黑" panose="020B0503020204020204" pitchFamily="34" charset="-122"/>
              <a:ea typeface="微软雅黑" panose="020B0503020204020204" pitchFamily="34" charset="-122"/>
              <a:cs typeface="+mn-cs"/>
            </a:rPr>
            <a:t>     How to Release </a:t>
          </a:r>
        </a:p>
        <a:p>
          <a:pPr marL="0" lvl="0" indent="0" algn="ctr" defTabSz="622300">
            <a:lnSpc>
              <a:spcPct val="90000"/>
            </a:lnSpc>
            <a:spcBef>
              <a:spcPct val="0"/>
            </a:spcBef>
            <a:spcAft>
              <a:spcPts val="0"/>
            </a:spcAft>
            <a:buNone/>
          </a:pPr>
          <a:r>
            <a:rPr lang="en-US" altLang="zh-CN" sz="1200" b="1" kern="1200" dirty="0">
              <a:solidFill>
                <a:prstClr val="white"/>
              </a:solidFill>
              <a:latin typeface="微软雅黑" panose="020B0503020204020204" pitchFamily="34" charset="-122"/>
              <a:ea typeface="微软雅黑" panose="020B0503020204020204" pitchFamily="34" charset="-122"/>
              <a:cs typeface="+mn-cs"/>
            </a:rPr>
            <a:t>Heat Stress</a:t>
          </a:r>
          <a:endParaRPr lang="zh-CN" altLang="en-US" sz="1200" b="1" kern="1200" dirty="0">
            <a:solidFill>
              <a:prstClr val="white"/>
            </a:solidFill>
            <a:latin typeface="微软雅黑" panose="020B0503020204020204" pitchFamily="34" charset="-122"/>
            <a:ea typeface="微软雅黑" panose="020B0503020204020204" pitchFamily="34" charset="-122"/>
            <a:cs typeface="+mn-cs"/>
          </a:endParaRPr>
        </a:p>
      </dsp:txBody>
      <dsp:txXfrm>
        <a:off x="4580066" y="1512012"/>
        <a:ext cx="1697697" cy="864406"/>
      </dsp:txXfrm>
    </dsp:sp>
    <dsp:sp modelId="{340EF76D-8646-4048-8F68-87C8A3A974F4}">
      <dsp:nvSpPr>
        <dsp:cNvPr id="0" name=""/>
        <dsp:cNvSpPr/>
      </dsp:nvSpPr>
      <dsp:spPr>
        <a:xfrm>
          <a:off x="6435215" y="1782323"/>
          <a:ext cx="276784" cy="3237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CN" altLang="en-US" sz="1300" kern="1200"/>
        </a:p>
      </dsp:txBody>
      <dsp:txXfrm>
        <a:off x="6435215" y="1847080"/>
        <a:ext cx="193749" cy="194271"/>
      </dsp:txXfrm>
    </dsp:sp>
    <dsp:sp modelId="{C2FD6AD5-B8B5-4D4C-B907-73C42AF70C20}">
      <dsp:nvSpPr>
        <dsp:cNvPr id="0" name=""/>
        <dsp:cNvSpPr/>
      </dsp:nvSpPr>
      <dsp:spPr>
        <a:xfrm>
          <a:off x="6826891" y="1485119"/>
          <a:ext cx="1751483" cy="918192"/>
        </a:xfrm>
        <a:prstGeom prst="roundRect">
          <a:avLst>
            <a:gd name="adj" fmla="val 10000"/>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zh-CN" altLang="en-US" sz="1400" b="1" kern="1200" dirty="0">
              <a:solidFill>
                <a:schemeClr val="bg1"/>
              </a:solidFill>
              <a:latin typeface="微软雅黑" panose="020B0503020204020204" pitchFamily="34" charset="-122"/>
              <a:ea typeface="微软雅黑" panose="020B0503020204020204" pitchFamily="34" charset="-122"/>
            </a:rPr>
            <a:t>    热应激的监控</a:t>
          </a:r>
          <a:endParaRPr lang="en-US" altLang="zh-CN" sz="1400" b="1" kern="1200" dirty="0">
            <a:solidFill>
              <a:schemeClr val="bg1"/>
            </a:solidFill>
            <a:latin typeface="微软雅黑" panose="020B0503020204020204" pitchFamily="34" charset="-122"/>
            <a:ea typeface="微软雅黑" panose="020B0503020204020204" pitchFamily="34" charset="-122"/>
          </a:endParaRPr>
        </a:p>
        <a:p>
          <a:pPr marL="0" lvl="0" indent="0" algn="ctr" defTabSz="622300">
            <a:lnSpc>
              <a:spcPct val="90000"/>
            </a:lnSpc>
            <a:spcBef>
              <a:spcPct val="0"/>
            </a:spcBef>
            <a:spcAft>
              <a:spcPts val="0"/>
            </a:spcAft>
            <a:buNone/>
          </a:pPr>
          <a:r>
            <a:rPr lang="en-US" altLang="zh-CN" sz="1200" b="1" kern="1200" dirty="0">
              <a:solidFill>
                <a:schemeClr val="bg1"/>
              </a:solidFill>
              <a:latin typeface="微软雅黑" panose="020B0503020204020204" pitchFamily="34" charset="-122"/>
              <a:ea typeface="微软雅黑" panose="020B0503020204020204" pitchFamily="34" charset="-122"/>
            </a:rPr>
            <a:t>Heat Stress</a:t>
          </a:r>
        </a:p>
        <a:p>
          <a:pPr marL="0" lvl="0" indent="0" algn="ctr" defTabSz="622300">
            <a:lnSpc>
              <a:spcPct val="90000"/>
            </a:lnSpc>
            <a:spcBef>
              <a:spcPct val="0"/>
            </a:spcBef>
            <a:spcAft>
              <a:spcPts val="0"/>
            </a:spcAft>
            <a:buNone/>
          </a:pPr>
          <a:r>
            <a:rPr lang="en-US" altLang="zh-CN" sz="1200" b="1" kern="1200" dirty="0">
              <a:solidFill>
                <a:schemeClr val="bg1"/>
              </a:solidFill>
              <a:latin typeface="微软雅黑" panose="020B0503020204020204" pitchFamily="34" charset="-122"/>
              <a:ea typeface="微软雅黑" panose="020B0503020204020204" pitchFamily="34" charset="-122"/>
            </a:rPr>
            <a:t>Supervision</a:t>
          </a:r>
          <a:endParaRPr lang="zh-CN" altLang="en-US" sz="1400" b="1" kern="1200" dirty="0">
            <a:solidFill>
              <a:schemeClr val="bg1"/>
            </a:solidFill>
            <a:latin typeface="微软雅黑" panose="020B0503020204020204" pitchFamily="34" charset="-122"/>
            <a:ea typeface="微软雅黑" panose="020B0503020204020204" pitchFamily="34" charset="-122"/>
          </a:endParaRPr>
        </a:p>
      </dsp:txBody>
      <dsp:txXfrm>
        <a:off x="6853784" y="1512012"/>
        <a:ext cx="1697697" cy="864406"/>
      </dsp:txXfrm>
    </dsp:sp>
    <dsp:sp modelId="{121C795C-7A19-4BD6-A956-76BE1283F047}">
      <dsp:nvSpPr>
        <dsp:cNvPr id="0" name=""/>
        <dsp:cNvSpPr/>
      </dsp:nvSpPr>
      <dsp:spPr>
        <a:xfrm>
          <a:off x="8708933" y="1782323"/>
          <a:ext cx="276784" cy="3237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CN" altLang="en-US" sz="1300" kern="1200"/>
        </a:p>
      </dsp:txBody>
      <dsp:txXfrm>
        <a:off x="8708933" y="1847080"/>
        <a:ext cx="193749" cy="194271"/>
      </dsp:txXfrm>
    </dsp:sp>
    <dsp:sp modelId="{1FE91970-F9EC-41C2-8976-F2C797925FCD}">
      <dsp:nvSpPr>
        <dsp:cNvPr id="0" name=""/>
        <dsp:cNvSpPr/>
      </dsp:nvSpPr>
      <dsp:spPr>
        <a:xfrm>
          <a:off x="9100609" y="1485119"/>
          <a:ext cx="1751483" cy="918192"/>
        </a:xfrm>
        <a:prstGeom prst="roundRect">
          <a:avLst>
            <a:gd name="adj" fmla="val 10000"/>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CN" altLang="en-US" sz="1400" b="1" kern="1200" dirty="0">
              <a:solidFill>
                <a:schemeClr val="bg1"/>
              </a:solidFill>
              <a:latin typeface="微软雅黑" panose="020B0503020204020204" pitchFamily="34" charset="-122"/>
              <a:ea typeface="微软雅黑" panose="020B0503020204020204" pitchFamily="34" charset="-122"/>
            </a:rPr>
            <a:t>总结</a:t>
          </a:r>
          <a:endParaRPr lang="en-US" altLang="zh-CN" sz="1400" b="1" kern="1200" dirty="0">
            <a:solidFill>
              <a:schemeClr val="bg1"/>
            </a:solidFill>
            <a:latin typeface="微软雅黑" panose="020B0503020204020204" pitchFamily="34" charset="-122"/>
            <a:ea typeface="微软雅黑" panose="020B0503020204020204" pitchFamily="34" charset="-122"/>
          </a:endParaRPr>
        </a:p>
        <a:p>
          <a:pPr marL="0" lvl="0" indent="0" algn="ctr" defTabSz="622300">
            <a:lnSpc>
              <a:spcPct val="90000"/>
            </a:lnSpc>
            <a:spcBef>
              <a:spcPct val="0"/>
            </a:spcBef>
            <a:spcAft>
              <a:spcPct val="35000"/>
            </a:spcAft>
            <a:buNone/>
          </a:pPr>
          <a:r>
            <a:rPr lang="en-US" altLang="zh-CN" sz="1200" b="1" kern="1200" dirty="0">
              <a:solidFill>
                <a:schemeClr val="bg1"/>
              </a:solidFill>
              <a:latin typeface="微软雅黑" panose="020B0503020204020204" pitchFamily="34" charset="-122"/>
              <a:ea typeface="微软雅黑" panose="020B0503020204020204" pitchFamily="34" charset="-122"/>
            </a:rPr>
            <a:t>Summary</a:t>
          </a:r>
          <a:endParaRPr lang="zh-CN" altLang="en-US" sz="1200" b="1" kern="1200" dirty="0">
            <a:solidFill>
              <a:schemeClr val="bg1"/>
            </a:solidFill>
            <a:latin typeface="微软雅黑" panose="020B0503020204020204" pitchFamily="34" charset="-122"/>
            <a:ea typeface="微软雅黑" panose="020B0503020204020204" pitchFamily="34" charset="-122"/>
          </a:endParaRPr>
        </a:p>
      </dsp:txBody>
      <dsp:txXfrm>
        <a:off x="9127502" y="1512012"/>
        <a:ext cx="1697697" cy="86440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144873-4C19-4B12-9A21-1A7798A89A11}" type="datetimeFigureOut">
              <a:rPr lang="zh-CN" altLang="en-US" smtClean="0"/>
              <a:t>2025-6-9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2DFF3-3198-418C-B470-47E91ADF7FBD}" type="slidenum">
              <a:rPr lang="zh-CN" altLang="en-US" smtClean="0"/>
              <a:t>‹#›</a:t>
            </a:fld>
            <a:endParaRPr lang="zh-CN" altLang="en-US"/>
          </a:p>
        </p:txBody>
      </p:sp>
    </p:spTree>
    <p:extLst>
      <p:ext uri="{BB962C8B-B14F-4D97-AF65-F5344CB8AC3E}">
        <p14:creationId xmlns:p14="http://schemas.microsoft.com/office/powerpoint/2010/main" val="423181016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B44E6A-FC44-4A11-AC08-80BDD443B810}" type="datetimeFigureOut">
              <a:rPr lang="zh-CN" altLang="en-US" smtClean="0"/>
              <a:t>2025-6-9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698C8-2ABD-4194-9C6C-8A2DF8436E2C}" type="slidenum">
              <a:rPr lang="zh-CN" altLang="en-US" smtClean="0"/>
              <a:t>‹#›</a:t>
            </a:fld>
            <a:endParaRPr lang="zh-CN" altLang="en-US"/>
          </a:p>
        </p:txBody>
      </p:sp>
    </p:spTree>
    <p:extLst>
      <p:ext uri="{BB962C8B-B14F-4D97-AF65-F5344CB8AC3E}">
        <p14:creationId xmlns:p14="http://schemas.microsoft.com/office/powerpoint/2010/main" val="76965035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页脚占位符 4"/>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698C8-2ABD-4194-9C6C-8A2DF8436E2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2777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000" dirty="0">
                <a:latin typeface="+mn-lt"/>
              </a:rPr>
              <a:t>这次准备的资料一共是</a:t>
            </a:r>
            <a:r>
              <a:rPr lang="en-US" altLang="zh-CN" sz="1000" dirty="0">
                <a:latin typeface="+mn-lt"/>
              </a:rPr>
              <a:t>5</a:t>
            </a:r>
            <a:r>
              <a:rPr lang="zh-CN" altLang="en-US" sz="1000" dirty="0">
                <a:latin typeface="+mn-lt"/>
              </a:rPr>
              <a:t>张，主要集中在</a:t>
            </a:r>
            <a:r>
              <a:rPr lang="en-US" altLang="zh-CN" sz="1000" dirty="0">
                <a:latin typeface="+mn-lt"/>
              </a:rPr>
              <a:t>5</a:t>
            </a:r>
            <a:r>
              <a:rPr lang="zh-CN" altLang="en-US" sz="1000" dirty="0">
                <a:latin typeface="+mn-lt"/>
              </a:rPr>
              <a:t>个方面：</a:t>
            </a:r>
            <a:endParaRPr lang="en-US" altLang="zh-CN" sz="1000" dirty="0">
              <a:latin typeface="+mn-lt"/>
            </a:endParaRPr>
          </a:p>
          <a:p>
            <a:pPr marL="228600" indent="-228600">
              <a:buAutoNum type="arabicPeriod"/>
            </a:pPr>
            <a:r>
              <a:rPr lang="zh-CN" altLang="en-US" sz="1000" dirty="0">
                <a:latin typeface="+mn-lt"/>
              </a:rPr>
              <a:t>奶牛采食均匀度</a:t>
            </a:r>
            <a:endParaRPr lang="en-US" altLang="zh-CN" sz="1000" dirty="0">
              <a:latin typeface="+mn-lt"/>
            </a:endParaRPr>
          </a:p>
          <a:p>
            <a:pPr marL="228600" indent="-228600">
              <a:buAutoNum type="arabicPeriod"/>
            </a:pPr>
            <a:r>
              <a:rPr lang="zh-CN" altLang="en-US" sz="1000" dirty="0">
                <a:latin typeface="+mn-lt"/>
              </a:rPr>
              <a:t>奶牛躺卧均匀度</a:t>
            </a:r>
            <a:endParaRPr lang="en-US" altLang="zh-CN" sz="1000" dirty="0">
              <a:latin typeface="+mn-lt"/>
            </a:endParaRPr>
          </a:p>
          <a:p>
            <a:pPr marL="228600" indent="-228600">
              <a:buAutoNum type="arabicPeriod"/>
            </a:pPr>
            <a:r>
              <a:rPr lang="zh-CN" altLang="en-US" sz="1000" dirty="0">
                <a:latin typeface="+mn-lt"/>
              </a:rPr>
              <a:t>挤奶班次流畅度</a:t>
            </a:r>
            <a:endParaRPr lang="en-US" altLang="zh-CN" sz="1000" dirty="0">
              <a:latin typeface="+mn-lt"/>
            </a:endParaRPr>
          </a:p>
          <a:p>
            <a:pPr marL="228600" indent="-228600">
              <a:buAutoNum type="arabicPeriod"/>
            </a:pPr>
            <a:r>
              <a:rPr lang="zh-CN" altLang="en-US" sz="1000" dirty="0">
                <a:latin typeface="+mn-lt"/>
              </a:rPr>
              <a:t>推料作业分析</a:t>
            </a:r>
            <a:endParaRPr lang="en-US" altLang="zh-CN" sz="1000" dirty="0">
              <a:latin typeface="+mn-lt"/>
            </a:endParaRPr>
          </a:p>
          <a:p>
            <a:pPr marL="228600" indent="-228600">
              <a:buAutoNum type="arabicPeriod"/>
            </a:pPr>
            <a:r>
              <a:rPr lang="zh-CN" altLang="en-US" sz="1000" dirty="0">
                <a:latin typeface="+mn-lt"/>
              </a:rPr>
              <a:t>奶牛饮水均匀度</a:t>
            </a:r>
            <a:endParaRPr lang="en-US" altLang="zh-CN" sz="1000" dirty="0">
              <a:latin typeface="+mn-lt"/>
            </a:endParaRPr>
          </a:p>
          <a:p>
            <a:pPr marL="0" indent="0">
              <a:buNone/>
            </a:pPr>
            <a:endParaRPr lang="en-US" altLang="zh-CN" sz="1000" dirty="0">
              <a:latin typeface="+mn-lt"/>
            </a:endParaRPr>
          </a:p>
          <a:p>
            <a:pPr marL="0" indent="0">
              <a:buNone/>
            </a:pPr>
            <a:r>
              <a:rPr lang="zh-CN" altLang="en-US" sz="1000" dirty="0">
                <a:latin typeface="+mn-lt"/>
              </a:rPr>
              <a:t>这些都是基于</a:t>
            </a:r>
            <a:r>
              <a:rPr lang="en-US" altLang="zh-CN" sz="1000" dirty="0">
                <a:latin typeface="+mn-lt"/>
              </a:rPr>
              <a:t>11</a:t>
            </a:r>
            <a:r>
              <a:rPr lang="zh-CN" altLang="en-US" sz="1000" dirty="0">
                <a:latin typeface="+mn-lt"/>
              </a:rPr>
              <a:t>舍的数据导出的，其他牛舍或者未来的其他数据都是一个道理</a:t>
            </a:r>
            <a:endParaRPr lang="en-US" altLang="zh-CN" sz="1000" dirty="0">
              <a:latin typeface="+mn-lt"/>
            </a:endParaRPr>
          </a:p>
          <a:p>
            <a:pPr marL="0" indent="0">
              <a:buNone/>
            </a:pPr>
            <a:endParaRPr lang="en-US" altLang="zh-CN" sz="1000" dirty="0">
              <a:latin typeface="+mn-lt"/>
            </a:endParaRPr>
          </a:p>
          <a:p>
            <a:pPr marL="0" indent="0">
              <a:buNone/>
            </a:pPr>
            <a:r>
              <a:rPr lang="zh-CN" altLang="en-US" sz="1000" dirty="0">
                <a:latin typeface="+mn-lt"/>
              </a:rPr>
              <a:t>第一张片子，针对采食均匀度的导出和分析</a:t>
            </a:r>
            <a:endParaRPr lang="en-US" altLang="zh-CN" sz="1000" dirty="0">
              <a:latin typeface="+mn-lt"/>
            </a:endParaRPr>
          </a:p>
          <a:p>
            <a:pPr marL="0" indent="0">
              <a:buNone/>
            </a:pPr>
            <a:endParaRPr lang="en-US" altLang="zh-CN" sz="1000" dirty="0">
              <a:latin typeface="+mn-lt"/>
            </a:endParaRPr>
          </a:p>
          <a:p>
            <a:pPr marL="0" indent="0">
              <a:buNone/>
            </a:pPr>
            <a:r>
              <a:rPr lang="zh-CN" altLang="en-US" sz="1000" dirty="0">
                <a:latin typeface="+mn-lt"/>
              </a:rPr>
              <a:t>图表的横坐标是采食区域或者喷淋区域的编号（比如 </a:t>
            </a:r>
            <a:r>
              <a:rPr lang="en-US" altLang="zh-CN" sz="1000" dirty="0">
                <a:latin typeface="+mn-lt"/>
              </a:rPr>
              <a:t>U01S01</a:t>
            </a:r>
            <a:r>
              <a:rPr lang="zh-CN" altLang="en-US" sz="1000" dirty="0">
                <a:latin typeface="+mn-lt"/>
              </a:rPr>
              <a:t>）</a:t>
            </a:r>
            <a:r>
              <a:rPr lang="en-US" altLang="zh-CN" sz="1000" dirty="0">
                <a:latin typeface="+mn-lt"/>
              </a:rPr>
              <a:t>,</a:t>
            </a:r>
            <a:r>
              <a:rPr lang="zh-CN" altLang="en-US" sz="1000" dirty="0">
                <a:latin typeface="+mn-lt"/>
              </a:rPr>
              <a:t>通过抓取奶牛在这些区域的时间，推测出采食时长。整个区域差不多</a:t>
            </a:r>
            <a:r>
              <a:rPr lang="en-US" altLang="zh-CN" sz="1000" dirty="0">
                <a:latin typeface="+mn-lt"/>
              </a:rPr>
              <a:t>300</a:t>
            </a:r>
            <a:r>
              <a:rPr lang="zh-CN" altLang="en-US" sz="1000" dirty="0">
                <a:latin typeface="+mn-lt"/>
              </a:rPr>
              <a:t>多个颈夹，我们把它分成</a:t>
            </a:r>
            <a:r>
              <a:rPr lang="en-US" altLang="zh-CN" sz="1000" dirty="0">
                <a:latin typeface="+mn-lt"/>
              </a:rPr>
              <a:t>100</a:t>
            </a:r>
            <a:r>
              <a:rPr lang="zh-CN" altLang="en-US" sz="1000" dirty="0">
                <a:latin typeface="+mn-lt"/>
              </a:rPr>
              <a:t>多个区域。通过对每个区域的统计，就能看出它的分布是否均匀。总体来说是比较均匀的。</a:t>
            </a:r>
            <a:endParaRPr lang="en-US" altLang="zh-CN" sz="1000" dirty="0">
              <a:latin typeface="+mn-lt"/>
            </a:endParaRPr>
          </a:p>
          <a:p>
            <a:pPr marL="0" indent="0">
              <a:buNone/>
            </a:pPr>
            <a:endParaRPr lang="en-US" altLang="zh-CN" sz="1000" dirty="0">
              <a:latin typeface="+mn-lt"/>
            </a:endParaRPr>
          </a:p>
          <a:p>
            <a:pPr marL="0" indent="0">
              <a:buNone/>
            </a:pPr>
            <a:r>
              <a:rPr lang="zh-CN" altLang="en-US" sz="1000" dirty="0">
                <a:latin typeface="+mn-lt"/>
              </a:rPr>
              <a:t>表格中红线是它的平均值，灰色区域是高于平均值</a:t>
            </a:r>
            <a:r>
              <a:rPr lang="en-US" altLang="zh-CN" sz="1000" dirty="0">
                <a:latin typeface="+mn-lt"/>
              </a:rPr>
              <a:t>20%</a:t>
            </a:r>
            <a:r>
              <a:rPr lang="zh-CN" altLang="en-US" sz="1000" dirty="0">
                <a:latin typeface="+mn-lt"/>
              </a:rPr>
              <a:t>或者低于平均值</a:t>
            </a:r>
            <a:r>
              <a:rPr lang="en-US" altLang="zh-CN" sz="1000" dirty="0">
                <a:latin typeface="+mn-lt"/>
              </a:rPr>
              <a:t>20%</a:t>
            </a:r>
            <a:r>
              <a:rPr lang="zh-CN" altLang="en-US" sz="1000" dirty="0">
                <a:latin typeface="+mn-lt"/>
              </a:rPr>
              <a:t>的范围。（</a:t>
            </a:r>
            <a:r>
              <a:rPr lang="en-US" altLang="zh-CN" sz="1000" dirty="0">
                <a:latin typeface="+mn-lt"/>
              </a:rPr>
              <a:t>20%</a:t>
            </a:r>
            <a:r>
              <a:rPr lang="zh-CN" altLang="en-US" sz="1000" dirty="0">
                <a:latin typeface="+mn-lt"/>
              </a:rPr>
              <a:t>太苛刻了，所以做统计时是按照</a:t>
            </a:r>
            <a:r>
              <a:rPr lang="en-US" altLang="zh-CN" sz="1000" dirty="0">
                <a:latin typeface="+mn-lt"/>
              </a:rPr>
              <a:t>30%</a:t>
            </a:r>
            <a:r>
              <a:rPr lang="zh-CN" altLang="en-US" sz="1000" dirty="0">
                <a:latin typeface="+mn-lt"/>
              </a:rPr>
              <a:t>统计的）</a:t>
            </a:r>
            <a:endParaRPr lang="en-US" altLang="zh-CN" sz="1000" dirty="0">
              <a:latin typeface="+mn-lt"/>
            </a:endParaRPr>
          </a:p>
          <a:p>
            <a:pPr marL="0" indent="0">
              <a:buNone/>
            </a:pPr>
            <a:endParaRPr lang="en-US" altLang="zh-CN" sz="1000" dirty="0">
              <a:latin typeface="+mn-lt"/>
            </a:endParaRPr>
          </a:p>
          <a:p>
            <a:pPr marL="0" indent="0">
              <a:buNone/>
            </a:pPr>
            <a:r>
              <a:rPr lang="en-US" altLang="zh-CN" sz="1000" dirty="0">
                <a:latin typeface="+mn-lt"/>
              </a:rPr>
              <a:t>1. </a:t>
            </a:r>
            <a:r>
              <a:rPr lang="zh-CN" altLang="en-US" sz="1000" dirty="0">
                <a:latin typeface="+mn-lt"/>
              </a:rPr>
              <a:t>高于</a:t>
            </a:r>
            <a:r>
              <a:rPr lang="en-US" altLang="zh-CN" sz="1000" dirty="0">
                <a:latin typeface="+mn-lt"/>
              </a:rPr>
              <a:t>30%</a:t>
            </a:r>
            <a:r>
              <a:rPr lang="zh-CN" altLang="en-US" sz="1000" dirty="0">
                <a:latin typeface="+mn-lt"/>
              </a:rPr>
              <a:t>的不必特别着重关注，使用时长低于平均值</a:t>
            </a:r>
            <a:r>
              <a:rPr lang="en-US" altLang="zh-CN" sz="1000" dirty="0">
                <a:latin typeface="+mn-lt"/>
              </a:rPr>
              <a:t>30%</a:t>
            </a:r>
            <a:r>
              <a:rPr lang="zh-CN" altLang="en-US" sz="1000" dirty="0">
                <a:latin typeface="+mn-lt"/>
              </a:rPr>
              <a:t>的区域占比</a:t>
            </a:r>
            <a:r>
              <a:rPr lang="en-US" altLang="zh-CN" sz="1000" dirty="0">
                <a:latin typeface="+mn-lt"/>
              </a:rPr>
              <a:t>9%</a:t>
            </a:r>
            <a:r>
              <a:rPr lang="zh-CN" altLang="en-US" sz="1000" dirty="0">
                <a:latin typeface="+mn-lt"/>
              </a:rPr>
              <a:t>左右，整体来说，采食均匀度不错。</a:t>
            </a:r>
            <a:endParaRPr lang="en-US" altLang="zh-CN" sz="1000" dirty="0">
              <a:latin typeface="+mn-lt"/>
            </a:endParaRPr>
          </a:p>
          <a:p>
            <a:pPr marL="0" indent="0">
              <a:buNone/>
            </a:pPr>
            <a:endParaRPr lang="en-US" altLang="zh-CN" sz="1000" dirty="0">
              <a:latin typeface="+mn-lt"/>
            </a:endParaRPr>
          </a:p>
          <a:p>
            <a:pPr marL="0" indent="0">
              <a:buNone/>
            </a:pPr>
            <a:r>
              <a:rPr lang="en-US" altLang="zh-CN" sz="1000" dirty="0">
                <a:latin typeface="+mn-lt"/>
              </a:rPr>
              <a:t>2. </a:t>
            </a:r>
            <a:r>
              <a:rPr lang="zh-CN" altLang="en-US" sz="1000" dirty="0">
                <a:latin typeface="+mn-lt"/>
              </a:rPr>
              <a:t>奶牛采食分布呈现外侧高，内侧低的趋势。进一步分析发现，外侧是靠近室外，内侧是靠近转群通道。当然具体的原因没法再做进一步分析了。整体呈现靠近牛舍外侧使用时间长，靠近内侧使用时间少的一种特征。</a:t>
            </a:r>
            <a:endParaRPr lang="en-US" altLang="zh-CN" sz="1000" dirty="0">
              <a:latin typeface="+mn-lt"/>
            </a:endParaRPr>
          </a:p>
          <a:p>
            <a:pPr marL="0" indent="0">
              <a:buNone/>
            </a:pPr>
            <a:endParaRPr lang="en-US" altLang="zh-CN" sz="1000" dirty="0">
              <a:latin typeface="+mn-lt"/>
            </a:endParaRPr>
          </a:p>
          <a:p>
            <a:pPr marL="0" indent="0">
              <a:buNone/>
            </a:pPr>
            <a:r>
              <a:rPr lang="en-US" altLang="zh-CN" sz="1000" dirty="0">
                <a:latin typeface="+mn-lt"/>
              </a:rPr>
              <a:t>3.</a:t>
            </a:r>
            <a:r>
              <a:rPr lang="zh-CN" altLang="en-US" sz="1000" dirty="0">
                <a:latin typeface="+mn-lt"/>
              </a:rPr>
              <a:t> 牛舍中有些特殊区域，出现了过高或者过低的问题。</a:t>
            </a:r>
            <a:endParaRPr lang="en-US" altLang="zh-CN" sz="1000" dirty="0">
              <a:latin typeface="+mn-lt"/>
            </a:endParaRPr>
          </a:p>
          <a:p>
            <a:pPr marL="0" indent="0">
              <a:buNone/>
            </a:pPr>
            <a:r>
              <a:rPr lang="zh-CN" altLang="en-US" sz="1000" dirty="0">
                <a:latin typeface="+mn-lt"/>
              </a:rPr>
              <a:t>比如说</a:t>
            </a:r>
            <a:r>
              <a:rPr lang="en-US" altLang="zh-CN" sz="1000" dirty="0">
                <a:latin typeface="+mn-lt"/>
              </a:rPr>
              <a:t>U01S05/U01S06/U19S01</a:t>
            </a:r>
            <a:r>
              <a:rPr lang="zh-CN" altLang="en-US" sz="1000" dirty="0">
                <a:latin typeface="+mn-lt"/>
              </a:rPr>
              <a:t>尤其低，分析原因：</a:t>
            </a:r>
            <a:r>
              <a:rPr lang="en-US" altLang="zh-CN" sz="1000" dirty="0">
                <a:latin typeface="+mn-lt"/>
              </a:rPr>
              <a:t>U01S05/U01S06</a:t>
            </a:r>
            <a:r>
              <a:rPr lang="zh-CN" altLang="en-US" sz="1000" dirty="0">
                <a:latin typeface="+mn-lt"/>
              </a:rPr>
              <a:t>位置有阳光带，可能奶牛觉得热或者其他原因，奶牛不爱待。</a:t>
            </a:r>
            <a:r>
              <a:rPr lang="en-US" altLang="zh-CN" sz="1000" dirty="0">
                <a:latin typeface="+mn-lt"/>
              </a:rPr>
              <a:t>U19S01</a:t>
            </a:r>
            <a:r>
              <a:rPr lang="zh-CN" altLang="en-US" sz="1000" dirty="0">
                <a:latin typeface="+mn-lt"/>
              </a:rPr>
              <a:t>是最靠近牛舍外侧的位置，奶牛也不愿意待。</a:t>
            </a:r>
            <a:endParaRPr lang="en-US" altLang="zh-CN" sz="1000" dirty="0">
              <a:latin typeface="+mn-lt"/>
            </a:endParaRPr>
          </a:p>
          <a:p>
            <a:pPr marL="0" indent="0">
              <a:buNone/>
            </a:pPr>
            <a:r>
              <a:rPr lang="zh-CN" altLang="en-US" sz="1000" dirty="0">
                <a:latin typeface="+mn-lt"/>
              </a:rPr>
              <a:t>中间有一段非常有规律，出现一个奶牛特别喜欢光顾的区域，查了下，这种区域有一个共同的特征，就是颈夹的摆臂给摘了，现场应该是过人通道。说明奶牛还是更趋于使用这种压力比较小的采食位置。</a:t>
            </a:r>
            <a:endParaRPr lang="en-US" altLang="zh-CN" sz="1000" dirty="0">
              <a:latin typeface="+mn-lt"/>
            </a:endParaRPr>
          </a:p>
          <a:p>
            <a:pPr marL="0" indent="0">
              <a:buNone/>
            </a:pPr>
            <a:endParaRPr lang="en-US" altLang="zh-CN" dirty="0"/>
          </a:p>
        </p:txBody>
      </p:sp>
      <p:sp>
        <p:nvSpPr>
          <p:cNvPr id="4" name="灯片编号占位符 3"/>
          <p:cNvSpPr>
            <a:spLocks noGrp="1"/>
          </p:cNvSpPr>
          <p:nvPr>
            <p:ph type="sldNum" sz="quarter" idx="5"/>
          </p:nvPr>
        </p:nvSpPr>
        <p:spPr/>
        <p:txBody>
          <a:bodyPr/>
          <a:lstStyle/>
          <a:p>
            <a:fld id="{34D62CD3-18B0-134C-8257-BEA6C44E0884}" type="slidenum">
              <a:rPr kumimoji="1" lang="zh-CN" altLang="en-US" smtClean="0"/>
              <a:t>35</a:t>
            </a:fld>
            <a:endParaRPr kumimoji="1" lang="zh-CN" altLang="en-US"/>
          </a:p>
        </p:txBody>
      </p:sp>
    </p:spTree>
    <p:extLst>
      <p:ext uri="{BB962C8B-B14F-4D97-AF65-F5344CB8AC3E}">
        <p14:creationId xmlns:p14="http://schemas.microsoft.com/office/powerpoint/2010/main" val="497885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sz="1000" dirty="0">
                <a:latin typeface="+mn-lt"/>
              </a:rPr>
              <a:t>通过安装的摄像头实时追踪每一个卧床的时间，来分析牛群的躺卧均匀度。我们得出</a:t>
            </a:r>
            <a:r>
              <a:rPr kumimoji="1" lang="en-US" altLang="zh-CN" sz="1000" dirty="0">
                <a:latin typeface="+mn-lt"/>
              </a:rPr>
              <a:t>5</a:t>
            </a:r>
            <a:r>
              <a:rPr kumimoji="1" lang="zh-CN" altLang="en-US" sz="1000" dirty="0">
                <a:latin typeface="+mn-lt"/>
              </a:rPr>
              <a:t>个结论：</a:t>
            </a:r>
            <a:endParaRPr kumimoji="1" lang="en-US" altLang="zh-CN" sz="1000" dirty="0">
              <a:latin typeface="+mn-lt"/>
            </a:endParaRPr>
          </a:p>
          <a:p>
            <a:endParaRPr kumimoji="1" lang="en-US" altLang="zh-CN" sz="1000" dirty="0">
              <a:latin typeface="+mn-lt"/>
            </a:endParaRPr>
          </a:p>
          <a:p>
            <a:pPr marL="228600" indent="-228600">
              <a:buAutoNum type="arabicPeriod"/>
            </a:pPr>
            <a:r>
              <a:rPr kumimoji="1" lang="zh-CN" altLang="en-US" sz="1000" dirty="0">
                <a:latin typeface="+mn-lt"/>
              </a:rPr>
              <a:t>每头牛平均每天躺卧时长</a:t>
            </a:r>
            <a:r>
              <a:rPr kumimoji="1" lang="en-US" altLang="zh-CN" sz="1000" dirty="0">
                <a:latin typeface="+mn-lt"/>
              </a:rPr>
              <a:t>12</a:t>
            </a:r>
            <a:r>
              <a:rPr kumimoji="1" lang="zh-CN" altLang="en-US" sz="1000" dirty="0">
                <a:latin typeface="+mn-lt"/>
              </a:rPr>
              <a:t>小时。按照</a:t>
            </a:r>
            <a:r>
              <a:rPr kumimoji="1" lang="en-US" altLang="zh-CN" sz="1000" dirty="0">
                <a:latin typeface="+mn-lt"/>
              </a:rPr>
              <a:t>274</a:t>
            </a:r>
            <a:r>
              <a:rPr kumimoji="1" lang="zh-CN" altLang="en-US" sz="1000" dirty="0">
                <a:latin typeface="+mn-lt"/>
              </a:rPr>
              <a:t>头存栏计算，</a:t>
            </a:r>
            <a:r>
              <a:rPr kumimoji="1" lang="en-US" altLang="zh-CN" sz="1000" dirty="0">
                <a:latin typeface="+mn-lt"/>
              </a:rPr>
              <a:t>5.16-5.23</a:t>
            </a:r>
            <a:r>
              <a:rPr kumimoji="1" lang="zh-CN" altLang="en-US" sz="1000" dirty="0">
                <a:latin typeface="+mn-lt"/>
              </a:rPr>
              <a:t>这一周的统计区间，可以达到</a:t>
            </a:r>
            <a:r>
              <a:rPr kumimoji="1" lang="en-US" altLang="zh-CN" sz="1000" dirty="0">
                <a:latin typeface="+mn-lt"/>
              </a:rPr>
              <a:t>12</a:t>
            </a:r>
            <a:r>
              <a:rPr kumimoji="1" lang="zh-CN" altLang="en-US" sz="1000" dirty="0">
                <a:latin typeface="+mn-lt"/>
              </a:rPr>
              <a:t>小时。</a:t>
            </a:r>
            <a:endParaRPr kumimoji="1" lang="en-US" altLang="zh-CN" sz="1000" dirty="0">
              <a:latin typeface="+mn-lt"/>
            </a:endParaRPr>
          </a:p>
          <a:p>
            <a:pPr marL="228600" indent="-228600">
              <a:buAutoNum type="arabicPeriod"/>
            </a:pPr>
            <a:endParaRPr kumimoji="1" lang="en-US" altLang="zh-CN" sz="1000" dirty="0">
              <a:latin typeface="+mn-lt"/>
            </a:endParaRPr>
          </a:p>
          <a:p>
            <a:pPr marL="228600" indent="-228600">
              <a:buAutoNum type="arabicPeriod"/>
            </a:pPr>
            <a:r>
              <a:rPr kumimoji="1" lang="zh-CN" altLang="en-US" sz="1000" dirty="0">
                <a:latin typeface="+mn-lt"/>
              </a:rPr>
              <a:t>卧床使用呈现靠近颈夹侧明显高于靠近外侧的情况。符合咱们实际的认知。</a:t>
            </a:r>
            <a:endParaRPr kumimoji="1" lang="en-US" altLang="zh-CN" sz="1000" dirty="0">
              <a:latin typeface="+mn-lt"/>
            </a:endParaRPr>
          </a:p>
          <a:p>
            <a:pPr marL="228600" indent="-228600">
              <a:buAutoNum type="arabicPeriod"/>
            </a:pPr>
            <a:endParaRPr kumimoji="1" lang="en-US" altLang="zh-CN" sz="1000" dirty="0">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1" lang="zh-CN" altLang="en-US" sz="1000" b="0" dirty="0">
                <a:latin typeface="+mn-lt"/>
              </a:rPr>
              <a:t>卧床躺卧时长超过平均值</a:t>
            </a:r>
            <a:r>
              <a:rPr kumimoji="1" lang="en-US" altLang="zh-CN" sz="1000" b="0" dirty="0">
                <a:latin typeface="+mn-lt"/>
              </a:rPr>
              <a:t>30%</a:t>
            </a:r>
            <a:r>
              <a:rPr kumimoji="1" lang="zh-CN" altLang="en-US" sz="1000" b="0" dirty="0">
                <a:latin typeface="+mn-lt"/>
              </a:rPr>
              <a:t>的占比</a:t>
            </a:r>
            <a:r>
              <a:rPr kumimoji="1" lang="en-US" altLang="zh-CN" sz="1000" b="0" dirty="0">
                <a:latin typeface="+mn-lt"/>
              </a:rPr>
              <a:t>25.4%</a:t>
            </a:r>
            <a:r>
              <a:rPr kumimoji="1" lang="zh-CN" altLang="en-US" sz="1000" b="0" dirty="0">
                <a:latin typeface="+mn-lt"/>
              </a:rPr>
              <a:t>（</a:t>
            </a:r>
            <a:r>
              <a:rPr kumimoji="1" lang="en-US" altLang="zh-CN" sz="1000" b="0" dirty="0">
                <a:latin typeface="+mn-lt"/>
              </a:rPr>
              <a:t>77</a:t>
            </a:r>
            <a:r>
              <a:rPr kumimoji="1" lang="zh-CN" altLang="en-US" sz="1000" b="0" dirty="0">
                <a:latin typeface="+mn-lt"/>
              </a:rPr>
              <a:t>个）。 柱形图比较长的是奶牛特别喜欢去躺卧的</a:t>
            </a:r>
            <a:endParaRPr kumimoji="1" lang="en-US" altLang="zh-CN" sz="1000" b="0" dirty="0">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1" lang="en-US" altLang="zh-CN" sz="1000" b="0" dirty="0">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1" lang="zh-CN" altLang="en-US" sz="1000" b="0" dirty="0">
                <a:latin typeface="+mn-lt"/>
              </a:rPr>
              <a:t>卧床躺卧时长低于平均值</a:t>
            </a:r>
            <a:r>
              <a:rPr kumimoji="1" lang="en-US" altLang="zh-CN" sz="1000" b="0" dirty="0">
                <a:latin typeface="+mn-lt"/>
              </a:rPr>
              <a:t>30%</a:t>
            </a:r>
            <a:r>
              <a:rPr kumimoji="1" lang="zh-CN" altLang="en-US" sz="1000" b="0" dirty="0">
                <a:latin typeface="+mn-lt"/>
              </a:rPr>
              <a:t>的占比</a:t>
            </a:r>
            <a:r>
              <a:rPr kumimoji="1" lang="en-US" altLang="zh-CN" sz="1000" b="0" dirty="0">
                <a:latin typeface="+mn-lt"/>
              </a:rPr>
              <a:t>21.8%</a:t>
            </a:r>
            <a:r>
              <a:rPr kumimoji="1" lang="zh-CN" altLang="en-US" sz="1000" b="0" dirty="0">
                <a:latin typeface="+mn-lt"/>
              </a:rPr>
              <a:t>（</a:t>
            </a:r>
            <a:r>
              <a:rPr kumimoji="1" lang="en-US" altLang="zh-CN" sz="1000" b="0" dirty="0">
                <a:latin typeface="+mn-lt"/>
              </a:rPr>
              <a:t>66</a:t>
            </a:r>
            <a:r>
              <a:rPr kumimoji="1" lang="zh-CN" altLang="en-US" sz="1000" b="0" dirty="0">
                <a:latin typeface="+mn-lt"/>
              </a:rPr>
              <a:t>个）。</a:t>
            </a:r>
            <a:endParaRPr kumimoji="1" lang="en-US" altLang="zh-CN" sz="1000" b="0" dirty="0">
              <a:latin typeface="+mn-lt"/>
            </a:endParaRPr>
          </a:p>
          <a:p>
            <a:pPr marL="228600" indent="-228600">
              <a:buAutoNum type="arabicPeriod"/>
            </a:pPr>
            <a:endParaRPr kumimoji="1" lang="en-US" altLang="zh-CN" sz="1000" dirty="0">
              <a:latin typeface="+mn-lt"/>
            </a:endParaRPr>
          </a:p>
          <a:p>
            <a:pPr marL="228600" indent="-228600">
              <a:buAutoNum type="arabicPeriod"/>
            </a:pPr>
            <a:r>
              <a:rPr kumimoji="1" lang="zh-CN" altLang="en-US" sz="1000" b="0" dirty="0">
                <a:latin typeface="+mn-lt"/>
              </a:rPr>
              <a:t>红色部分为使用频率较低的卧床。 我们标注了奶牛不喜欢的卧床的位置，感兴趣的话可以让一线同事去关注下奶牛不愿意去的原因可能有哪些，也许能帮咱们把奶牛的舒适度再提升一下。</a:t>
            </a:r>
            <a:endParaRPr kumimoji="1" lang="en-US" altLang="zh-CN" sz="1000" b="0" dirty="0">
              <a:latin typeface="+mn-lt"/>
            </a:endParaRPr>
          </a:p>
          <a:p>
            <a:pPr marL="228600" indent="-228600">
              <a:buAutoNum type="arabicPeriod"/>
            </a:pPr>
            <a:endParaRPr kumimoji="1" lang="en-US" altLang="zh-CN" sz="1000" b="0" dirty="0">
              <a:latin typeface="+mn-lt"/>
            </a:endParaRPr>
          </a:p>
          <a:p>
            <a:pPr marL="0" indent="0">
              <a:buNone/>
            </a:pPr>
            <a:r>
              <a:rPr kumimoji="1" lang="zh-CN" altLang="en-US" sz="1000" b="0" dirty="0">
                <a:latin typeface="+mn-lt"/>
              </a:rPr>
              <a:t>整体来说，总体的躺卧时间是够的，但是从内外来看，它的分布还是有一点点不均匀的情况。</a:t>
            </a:r>
          </a:p>
        </p:txBody>
      </p:sp>
      <p:sp>
        <p:nvSpPr>
          <p:cNvPr id="4" name="灯片编号占位符 3"/>
          <p:cNvSpPr>
            <a:spLocks noGrp="1"/>
          </p:cNvSpPr>
          <p:nvPr>
            <p:ph type="sldNum" sz="quarter" idx="5"/>
          </p:nvPr>
        </p:nvSpPr>
        <p:spPr/>
        <p:txBody>
          <a:bodyPr/>
          <a:lstStyle/>
          <a:p>
            <a:fld id="{34D62CD3-18B0-134C-8257-BEA6C44E0884}" type="slidenum">
              <a:rPr kumimoji="1" lang="zh-CN" altLang="en-US" smtClean="0"/>
              <a:t>36</a:t>
            </a:fld>
            <a:endParaRPr kumimoji="1" lang="zh-CN" altLang="en-US"/>
          </a:p>
        </p:txBody>
      </p:sp>
    </p:spTree>
    <p:extLst>
      <p:ext uri="{BB962C8B-B14F-4D97-AF65-F5344CB8AC3E}">
        <p14:creationId xmlns:p14="http://schemas.microsoft.com/office/powerpoint/2010/main" val="2092909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000" dirty="0">
                <a:latin typeface="+mn-lt"/>
              </a:rPr>
              <a:t>还有一个均匀度是跟饮水相关。这里边有三张图表。</a:t>
            </a:r>
            <a:endParaRPr lang="en-US" altLang="zh-CN" sz="1000" dirty="0">
              <a:latin typeface="+mn-lt"/>
            </a:endParaRPr>
          </a:p>
          <a:p>
            <a:endParaRPr lang="en-US" altLang="zh-CN"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a:latin typeface="+mn-lt"/>
              </a:rPr>
              <a:t>1. </a:t>
            </a:r>
            <a:r>
              <a:rPr lang="zh-CN" altLang="en-US" sz="1000" dirty="0">
                <a:latin typeface="+mn-lt"/>
              </a:rPr>
              <a:t>最上方的图表（</a:t>
            </a:r>
            <a:r>
              <a:rPr lang="en-US" altLang="zh-CN" sz="1000" dirty="0">
                <a:latin typeface="+mn-lt"/>
              </a:rPr>
              <a:t>#11</a:t>
            </a:r>
            <a:r>
              <a:rPr lang="zh-CN" altLang="en-US" sz="1000" dirty="0">
                <a:latin typeface="+mn-lt"/>
              </a:rPr>
              <a:t>牛舍所有水槽时间时间总计变化趋势）是以时间为轴线，把所有水槽的使用时长加总以后，得出奶牛每一个小时的饮水时长变化，也就是饮水量的变化。</a:t>
            </a:r>
            <a:endParaRPr lang="en-US" altLang="zh-CN"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000" dirty="0">
                <a:latin typeface="+mn-lt"/>
              </a:rPr>
              <a:t>这个表格比较有意思的一点：</a:t>
            </a:r>
            <a:r>
              <a:rPr kumimoji="1" lang="en-US" altLang="zh-CN" sz="1000" b="0" dirty="0">
                <a:latin typeface="+mn-lt"/>
              </a:rPr>
              <a:t>5</a:t>
            </a:r>
            <a:r>
              <a:rPr kumimoji="1" lang="zh-CN" altLang="en-US" sz="1000" b="0" dirty="0">
                <a:latin typeface="+mn-lt"/>
              </a:rPr>
              <a:t>月</a:t>
            </a:r>
            <a:r>
              <a:rPr kumimoji="1" lang="en-US" altLang="zh-CN" sz="1000" b="0" dirty="0">
                <a:latin typeface="+mn-lt"/>
              </a:rPr>
              <a:t>21</a:t>
            </a:r>
            <a:r>
              <a:rPr kumimoji="1" lang="zh-CN" altLang="en-US" sz="1000" b="0" dirty="0">
                <a:latin typeface="+mn-lt"/>
              </a:rPr>
              <a:t>日下午</a:t>
            </a:r>
            <a:r>
              <a:rPr kumimoji="1" lang="en-US" altLang="zh-CN" sz="1000" b="0" dirty="0">
                <a:latin typeface="+mn-lt"/>
              </a:rPr>
              <a:t>13</a:t>
            </a:r>
            <a:r>
              <a:rPr kumimoji="1" lang="zh-CN" altLang="en-US" sz="1000" b="0" dirty="0">
                <a:latin typeface="+mn-lt"/>
              </a:rPr>
              <a:t>：</a:t>
            </a:r>
            <a:r>
              <a:rPr kumimoji="1" lang="en-US" altLang="zh-CN" sz="1000" b="0" dirty="0">
                <a:latin typeface="+mn-lt"/>
              </a:rPr>
              <a:t>00-14:00</a:t>
            </a:r>
            <a:r>
              <a:rPr kumimoji="1" lang="zh-CN" altLang="en-US" sz="1000" b="0" dirty="0">
                <a:latin typeface="+mn-lt"/>
              </a:rPr>
              <a:t>的饮水时长出现了显著增长，查了下天气，</a:t>
            </a:r>
            <a:r>
              <a:rPr kumimoji="1" lang="en-US" altLang="zh-CN" sz="1000" b="0" dirty="0">
                <a:latin typeface="+mn-lt"/>
              </a:rPr>
              <a:t>5</a:t>
            </a:r>
            <a:r>
              <a:rPr kumimoji="1" lang="zh-CN" altLang="en-US" sz="1000" b="0" dirty="0">
                <a:latin typeface="+mn-lt"/>
              </a:rPr>
              <a:t>月</a:t>
            </a:r>
            <a:r>
              <a:rPr kumimoji="1" lang="en-US" altLang="zh-CN" sz="1000" b="0" dirty="0">
                <a:latin typeface="+mn-lt"/>
              </a:rPr>
              <a:t>21</a:t>
            </a:r>
            <a:r>
              <a:rPr kumimoji="1" lang="zh-CN" altLang="en-US" sz="1000" b="0" dirty="0">
                <a:latin typeface="+mn-lt"/>
              </a:rPr>
              <a:t>日下午</a:t>
            </a:r>
            <a:r>
              <a:rPr kumimoji="1" lang="en-US" altLang="zh-CN" sz="1000" b="0" dirty="0">
                <a:latin typeface="+mn-lt"/>
              </a:rPr>
              <a:t>13:00-14:00</a:t>
            </a:r>
            <a:r>
              <a:rPr kumimoji="1" lang="zh-CN" altLang="en-US" sz="1000" b="0" dirty="0">
                <a:latin typeface="+mn-lt"/>
              </a:rPr>
              <a:t>， </a:t>
            </a:r>
            <a:r>
              <a:rPr kumimoji="1" lang="en-US" altLang="zh-CN" sz="1000" b="0" dirty="0">
                <a:latin typeface="+mn-lt"/>
              </a:rPr>
              <a:t>THI</a:t>
            </a:r>
            <a:r>
              <a:rPr kumimoji="1" lang="zh-CN" altLang="en-US" sz="1000" b="0" dirty="0">
                <a:latin typeface="+mn-lt"/>
              </a:rPr>
              <a:t>达到</a:t>
            </a:r>
            <a:r>
              <a:rPr kumimoji="1" lang="en-US" altLang="zh-CN" sz="1000" b="0" dirty="0">
                <a:latin typeface="+mn-lt"/>
              </a:rPr>
              <a:t>88.1</a:t>
            </a:r>
            <a:r>
              <a:rPr kumimoji="1" lang="zh-CN" altLang="en-US" sz="1000" b="0" dirty="0">
                <a:latin typeface="+mn-lt"/>
              </a:rPr>
              <a:t>，处于近一周以来的最高值。估计是天气热的原因，奶牛比较渴。温度变高，相应地出现了饮水行为的变化。</a:t>
            </a:r>
            <a:endParaRPr kumimoji="1" lang="en-US" altLang="zh-CN"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000" b="0" dirty="0">
              <a:latin typeface="+mn-lt"/>
            </a:endParaRPr>
          </a:p>
          <a:p>
            <a:r>
              <a:rPr kumimoji="1" lang="en-US" altLang="zh-CN" sz="1000" b="0" dirty="0">
                <a:latin typeface="+mn-lt"/>
              </a:rPr>
              <a:t>2. </a:t>
            </a:r>
            <a:r>
              <a:rPr kumimoji="1" lang="zh-CN" altLang="en-US" sz="1000" b="0" dirty="0">
                <a:latin typeface="+mn-lt"/>
              </a:rPr>
              <a:t>左下图表</a:t>
            </a:r>
            <a:r>
              <a:rPr lang="zh-CN" altLang="en-US" sz="1000" dirty="0">
                <a:latin typeface="+mn-lt"/>
              </a:rPr>
              <a:t>（</a:t>
            </a:r>
            <a:r>
              <a:rPr lang="en-US" altLang="zh-CN" sz="1000" dirty="0">
                <a:latin typeface="+mn-lt"/>
              </a:rPr>
              <a:t>#11</a:t>
            </a:r>
            <a:r>
              <a:rPr lang="zh-CN" altLang="en-US" sz="1000" dirty="0">
                <a:latin typeface="+mn-lt"/>
              </a:rPr>
              <a:t>泌乳牛舍每小时饮水占比）是把所有水槽的使用时长以</a:t>
            </a:r>
            <a:r>
              <a:rPr lang="en-US" altLang="zh-CN" sz="1000" dirty="0">
                <a:latin typeface="+mn-lt"/>
              </a:rPr>
              <a:t>24</a:t>
            </a:r>
            <a:r>
              <a:rPr lang="zh-CN" altLang="en-US" sz="1000" dirty="0">
                <a:latin typeface="+mn-lt"/>
              </a:rPr>
              <a:t>小时统计，这</a:t>
            </a:r>
            <a:r>
              <a:rPr lang="en-US" altLang="zh-CN" sz="1000" dirty="0">
                <a:latin typeface="+mn-lt"/>
              </a:rPr>
              <a:t>7</a:t>
            </a:r>
            <a:r>
              <a:rPr lang="zh-CN" altLang="en-US" sz="1000" dirty="0">
                <a:latin typeface="+mn-lt"/>
              </a:rPr>
              <a:t>天到底哪个一个小时奶牛喝水比较多，哪时段喝水比较少。得出一个结论：</a:t>
            </a:r>
            <a:r>
              <a:rPr kumimoji="1" lang="zh-CN" altLang="en-US" sz="1000" b="0" dirty="0">
                <a:latin typeface="+mn-lt"/>
              </a:rPr>
              <a:t>凌晨</a:t>
            </a:r>
            <a:r>
              <a:rPr kumimoji="1" lang="en-US" altLang="zh-CN" sz="1000" b="0" dirty="0">
                <a:latin typeface="+mn-lt"/>
              </a:rPr>
              <a:t>4:00-5:00</a:t>
            </a:r>
            <a:r>
              <a:rPr kumimoji="1" lang="zh-CN" altLang="en-US" sz="1000" b="0" dirty="0">
                <a:latin typeface="+mn-lt"/>
              </a:rPr>
              <a:t>间，因为睡觉或者别的原因，奶牛饮水最少；中午</a:t>
            </a:r>
            <a:r>
              <a:rPr kumimoji="1" lang="en-US" altLang="zh-CN" sz="1000" b="0" dirty="0">
                <a:latin typeface="+mn-lt"/>
              </a:rPr>
              <a:t>12:00-13:00</a:t>
            </a:r>
            <a:r>
              <a:rPr kumimoji="1" lang="zh-CN" altLang="en-US" sz="1000" b="0" dirty="0">
                <a:latin typeface="+mn-lt"/>
              </a:rPr>
              <a:t>间，下午</a:t>
            </a:r>
            <a:r>
              <a:rPr kumimoji="1" lang="en-US" altLang="zh-CN" sz="1000" b="0" dirty="0">
                <a:latin typeface="+mn-lt"/>
              </a:rPr>
              <a:t>17:00-19:00</a:t>
            </a:r>
            <a:r>
              <a:rPr kumimoji="1" lang="zh-CN" altLang="en-US" sz="1000" b="0" dirty="0">
                <a:latin typeface="+mn-lt"/>
              </a:rPr>
              <a:t>间，奶牛饮水最多。</a:t>
            </a:r>
            <a:endParaRPr kumimoji="1" lang="en-US" altLang="zh-CN" sz="1000" b="0" dirty="0">
              <a:latin typeface="+mn-lt"/>
            </a:endParaRPr>
          </a:p>
          <a:p>
            <a:endParaRPr kumimoji="1" lang="en-US" altLang="zh-CN" sz="1000" b="0" dirty="0">
              <a:latin typeface="+mn-lt"/>
            </a:endParaRPr>
          </a:p>
          <a:p>
            <a:r>
              <a:rPr kumimoji="1" lang="en-US" altLang="zh-CN" sz="1000" b="0" dirty="0">
                <a:latin typeface="+mn-lt"/>
              </a:rPr>
              <a:t>3. </a:t>
            </a:r>
            <a:r>
              <a:rPr kumimoji="1" lang="zh-CN" altLang="en-US" sz="1000" b="0" dirty="0">
                <a:latin typeface="+mn-lt"/>
              </a:rPr>
              <a:t>右下图表（</a:t>
            </a:r>
            <a:r>
              <a:rPr lang="en-US" altLang="zh-CN" sz="1000" dirty="0">
                <a:latin typeface="+mn-lt"/>
              </a:rPr>
              <a:t>#11</a:t>
            </a:r>
            <a:r>
              <a:rPr lang="zh-CN" altLang="en-US" sz="1000" dirty="0">
                <a:latin typeface="+mn-lt"/>
              </a:rPr>
              <a:t>泌乳牛舍每个水槽使用时长占比</a:t>
            </a:r>
            <a:r>
              <a:rPr kumimoji="1" lang="zh-CN" altLang="en-US" sz="1000" b="0" dirty="0">
                <a:latin typeface="+mn-lt"/>
              </a:rPr>
              <a:t>），统计牛群内</a:t>
            </a:r>
            <a:r>
              <a:rPr kumimoji="1" lang="en-US" altLang="zh-CN" sz="1000" b="0" dirty="0">
                <a:latin typeface="+mn-lt"/>
              </a:rPr>
              <a:t>7</a:t>
            </a:r>
            <a:r>
              <a:rPr kumimoji="1" lang="zh-CN" altLang="en-US" sz="1000" b="0" dirty="0">
                <a:latin typeface="+mn-lt"/>
              </a:rPr>
              <a:t>个水槽的使用时长占比。发现第一个水槽最靠近挤奶通道，使用时长最长，占了</a:t>
            </a:r>
            <a:r>
              <a:rPr kumimoji="1" lang="en-US" altLang="zh-CN" sz="1000" b="0" dirty="0">
                <a:latin typeface="+mn-lt"/>
              </a:rPr>
              <a:t>22.5%</a:t>
            </a:r>
            <a:r>
              <a:rPr kumimoji="1" lang="zh-CN" altLang="en-US" sz="1000" b="0" dirty="0">
                <a:latin typeface="+mn-lt"/>
              </a:rPr>
              <a:t>，其他水槽基本上分配比较均匀。</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4D62CD3-18B0-134C-8257-BEA6C44E0884}" type="slidenum">
              <a:rPr kumimoji="1" lang="zh-CN" altLang="en-US" smtClean="0"/>
              <a:t>37</a:t>
            </a:fld>
            <a:endParaRPr kumimoji="1" lang="zh-CN" altLang="en-US"/>
          </a:p>
        </p:txBody>
      </p:sp>
    </p:spTree>
    <p:extLst>
      <p:ext uri="{BB962C8B-B14F-4D97-AF65-F5344CB8AC3E}">
        <p14:creationId xmlns:p14="http://schemas.microsoft.com/office/powerpoint/2010/main" val="2199189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000" dirty="0">
                <a:latin typeface="+mn-lt"/>
              </a:rPr>
              <a:t>把</a:t>
            </a:r>
            <a:r>
              <a:rPr lang="en-US" altLang="zh-CN" sz="1000" dirty="0">
                <a:latin typeface="+mn-lt"/>
              </a:rPr>
              <a:t>11</a:t>
            </a:r>
            <a:r>
              <a:rPr lang="zh-CN" altLang="en-US" sz="1000" dirty="0">
                <a:latin typeface="+mn-lt"/>
              </a:rPr>
              <a:t>号牛舍离舍和返舍时间拿回来做分析</a:t>
            </a:r>
            <a:endParaRPr lang="en-US" altLang="zh-CN"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000" dirty="0">
                <a:latin typeface="+mn-lt"/>
              </a:rPr>
              <a:t>右图表格：统计每天的挤奶班次、返回时间的具体时间，以及计算出来的挤奶时长、挤奶间隔。</a:t>
            </a:r>
            <a:endParaRPr lang="en-US" altLang="zh-CN"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000" dirty="0">
                <a:latin typeface="+mn-lt"/>
              </a:rPr>
              <a:t>左图是这个表格图形化的呈现。下面橘色部分是：每次挤奶班次的用时</a:t>
            </a:r>
            <a:r>
              <a:rPr lang="zh-CN" altLang="en-US" sz="1000" b="0" dirty="0">
                <a:latin typeface="+mn-lt"/>
              </a:rPr>
              <a:t>。</a:t>
            </a:r>
            <a:endParaRPr lang="en-US" altLang="zh-CN"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b="0" dirty="0">
                <a:latin typeface="+mn-lt"/>
              </a:rPr>
              <a:t>从奶牛离舍返舍角度考量，每次挤奶时长较为平均，最低的一次</a:t>
            </a:r>
            <a:r>
              <a:rPr kumimoji="1" lang="en-US" altLang="zh-CN" sz="1000" b="0" dirty="0">
                <a:latin typeface="+mn-lt"/>
              </a:rPr>
              <a:t>40</a:t>
            </a:r>
            <a:r>
              <a:rPr kumimoji="1" lang="zh-CN" altLang="en-US" sz="1000" b="0" dirty="0">
                <a:latin typeface="+mn-lt"/>
              </a:rPr>
              <a:t>分钟，最高的一次</a:t>
            </a:r>
            <a:r>
              <a:rPr kumimoji="1" lang="en-US" altLang="zh-CN" sz="1000" b="0" dirty="0">
                <a:latin typeface="+mn-lt"/>
              </a:rPr>
              <a:t>52</a:t>
            </a:r>
            <a:r>
              <a:rPr kumimoji="1" lang="zh-CN" altLang="en-US" sz="1000" b="0" dirty="0">
                <a:latin typeface="+mn-lt"/>
              </a:rPr>
              <a:t>分钟。具体需要回到</a:t>
            </a:r>
            <a:r>
              <a:rPr kumimoji="1" lang="en-US" altLang="zh-CN" sz="1000" b="0" dirty="0">
                <a:latin typeface="+mn-lt"/>
              </a:rPr>
              <a:t>21</a:t>
            </a:r>
            <a:r>
              <a:rPr kumimoji="1" lang="zh-CN" altLang="en-US" sz="1000" b="0" dirty="0">
                <a:latin typeface="+mn-lt"/>
              </a:rPr>
              <a:t>号那天去分析。</a:t>
            </a:r>
            <a:endParaRPr kumimoji="1" lang="en-US" altLang="zh-CN"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b="0" dirty="0">
                <a:latin typeface="+mn-lt"/>
              </a:rPr>
              <a:t>总体来说还是比较均匀的。</a:t>
            </a:r>
            <a:endParaRPr kumimoji="1" lang="en-US" altLang="zh-CN"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b="0" dirty="0">
                <a:latin typeface="+mn-lt"/>
              </a:rPr>
              <a:t>上面折线图是：两个挤奶班次的时间间隔。也就是奶牛在牛舍里呆的时间。也是比较均匀的，最长的一次两次挤奶间间隔</a:t>
            </a:r>
            <a:r>
              <a:rPr kumimoji="1" lang="en-US" altLang="zh-CN" sz="1000" b="0" dirty="0">
                <a:latin typeface="+mn-lt"/>
              </a:rPr>
              <a:t>337</a:t>
            </a:r>
            <a:r>
              <a:rPr kumimoji="1" lang="zh-CN" altLang="en-US" sz="1000" b="0" dirty="0">
                <a:latin typeface="+mn-lt"/>
              </a:rPr>
              <a:t>分钟，最短的一次间隔</a:t>
            </a:r>
            <a:r>
              <a:rPr kumimoji="1" lang="en-US" altLang="zh-CN" sz="1000" b="0" dirty="0">
                <a:latin typeface="+mn-lt"/>
              </a:rPr>
              <a:t>295</a:t>
            </a:r>
            <a:r>
              <a:rPr kumimoji="1" lang="zh-CN" altLang="en-US" sz="1000" b="0" dirty="0">
                <a:latin typeface="+mn-lt"/>
              </a:rPr>
              <a:t>分钟。中间有些波动，多数情况下是正常的。一天四次挤奶，整体班次的流动情况，至少这周看是比较平顺的。</a:t>
            </a:r>
            <a:endParaRPr lang="en-US" altLang="zh-CN" sz="1000" dirty="0">
              <a:latin typeface="+mn-lt"/>
            </a:endParaRPr>
          </a:p>
          <a:p>
            <a:endParaRPr lang="en-US" altLang="zh-CN" dirty="0"/>
          </a:p>
        </p:txBody>
      </p:sp>
      <p:sp>
        <p:nvSpPr>
          <p:cNvPr id="4" name="灯片编号占位符 3"/>
          <p:cNvSpPr>
            <a:spLocks noGrp="1"/>
          </p:cNvSpPr>
          <p:nvPr>
            <p:ph type="sldNum" sz="quarter" idx="5"/>
          </p:nvPr>
        </p:nvSpPr>
        <p:spPr/>
        <p:txBody>
          <a:bodyPr/>
          <a:lstStyle/>
          <a:p>
            <a:fld id="{34D62CD3-18B0-134C-8257-BEA6C44E0884}" type="slidenum">
              <a:rPr kumimoji="1" lang="zh-CN" altLang="en-US" smtClean="0"/>
              <a:t>38</a:t>
            </a:fld>
            <a:endParaRPr kumimoji="1" lang="zh-CN" altLang="en-US"/>
          </a:p>
        </p:txBody>
      </p:sp>
    </p:spTree>
    <p:extLst>
      <p:ext uri="{BB962C8B-B14F-4D97-AF65-F5344CB8AC3E}">
        <p14:creationId xmlns:p14="http://schemas.microsoft.com/office/powerpoint/2010/main" val="43291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dirty="0">
                <a:latin typeface="+mn-lt"/>
              </a:rPr>
              <a:t>我们把推料车工作做了一个记录。系统认为蓝色的这个拖拉机是推料车</a:t>
            </a:r>
            <a:r>
              <a:rPr kumimoji="1" lang="zh-CN" altLang="en-US" sz="1000" b="0" dirty="0">
                <a:latin typeface="+mn-lt"/>
              </a:rPr>
              <a:t>（*推料车辆仅识别图中车辆，其他车辆用作推料的情况未予统计）。</a:t>
            </a:r>
            <a:endParaRPr kumimoji="1" lang="en-US" altLang="zh-CN"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b="0" dirty="0">
                <a:latin typeface="+mn-lt"/>
              </a:rPr>
              <a:t>整体结果出来以后，直白的说，不太好。</a:t>
            </a:r>
            <a:endParaRPr kumimoji="1" lang="en-US" altLang="zh-CN"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b="0" dirty="0">
                <a:latin typeface="+mn-lt"/>
              </a:rPr>
              <a:t>灰色柱形代表这次推料和上次推料的时间间隔长度，以分钟来计算的。</a:t>
            </a:r>
            <a:endParaRPr kumimoji="1" lang="en-US" altLang="zh-CN"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b="0" dirty="0">
                <a:latin typeface="+mn-lt"/>
              </a:rPr>
              <a:t>绿色柱形代表这两次推料之间，所有牛的总计采食时长。</a:t>
            </a:r>
            <a:endParaRPr kumimoji="1" lang="en-US" altLang="zh-CN"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b="0" dirty="0">
                <a:latin typeface="+mn-lt"/>
              </a:rPr>
              <a:t>这两个数据来看，整体是分布不均匀。</a:t>
            </a:r>
            <a:endParaRPr kumimoji="1" lang="en-US" altLang="zh-CN"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0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b="0" kern="1200" dirty="0">
                <a:solidFill>
                  <a:schemeClr val="tx1"/>
                </a:solidFill>
                <a:latin typeface="+mn-lt"/>
                <a:ea typeface="+mn-ea"/>
                <a:cs typeface="+mn-cs"/>
              </a:rPr>
              <a:t>说明两种情况：</a:t>
            </a:r>
            <a:r>
              <a:rPr kumimoji="1" lang="en-US" altLang="zh-CN" sz="1000" b="0" kern="1200" dirty="0">
                <a:solidFill>
                  <a:schemeClr val="tx1"/>
                </a:solidFill>
                <a:latin typeface="+mn-lt"/>
                <a:ea typeface="+mn-ea"/>
                <a:cs typeface="+mn-cs"/>
              </a:rPr>
              <a:t>1. </a:t>
            </a:r>
            <a:r>
              <a:rPr kumimoji="1" lang="zh-CN" altLang="en-US" sz="1000" b="0" kern="1200" dirty="0">
                <a:solidFill>
                  <a:schemeClr val="tx1"/>
                </a:solidFill>
                <a:latin typeface="+mn-lt"/>
                <a:ea typeface="+mn-ea"/>
                <a:cs typeface="+mn-cs"/>
              </a:rPr>
              <a:t>很长时间不推料。图中红色区域是很长时间推料车没来。</a:t>
            </a:r>
            <a:endParaRPr kumimoji="1" lang="en-US" altLang="zh-CN" sz="10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00" b="0" kern="1200" dirty="0">
                <a:solidFill>
                  <a:schemeClr val="tx1"/>
                </a:solidFill>
                <a:latin typeface="+mn-lt"/>
                <a:ea typeface="+mn-ea"/>
                <a:cs typeface="+mn-cs"/>
              </a:rPr>
              <a:t>2. </a:t>
            </a:r>
            <a:r>
              <a:rPr kumimoji="1" lang="zh-CN" altLang="en-US" sz="1000" b="0" kern="1200" dirty="0">
                <a:solidFill>
                  <a:schemeClr val="tx1"/>
                </a:solidFill>
                <a:latin typeface="+mn-lt"/>
                <a:ea typeface="+mn-ea"/>
                <a:cs typeface="+mn-cs"/>
              </a:rPr>
              <a:t>短时间内推料车反复推。不到半小时就推一次料。</a:t>
            </a:r>
            <a:endParaRPr kumimoji="1" lang="en-US" altLang="zh-CN" sz="10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b="0" kern="1200" dirty="0">
                <a:solidFill>
                  <a:schemeClr val="tx1"/>
                </a:solidFill>
                <a:latin typeface="+mn-lt"/>
                <a:ea typeface="+mn-ea"/>
                <a:cs typeface="+mn-cs"/>
              </a:rPr>
              <a:t>这两种情况在</a:t>
            </a:r>
            <a:r>
              <a:rPr kumimoji="1" lang="en-US" altLang="zh-CN" sz="1000" b="0" kern="1200" dirty="0">
                <a:solidFill>
                  <a:schemeClr val="tx1"/>
                </a:solidFill>
                <a:latin typeface="+mn-lt"/>
                <a:ea typeface="+mn-ea"/>
                <a:cs typeface="+mn-cs"/>
              </a:rPr>
              <a:t>11</a:t>
            </a:r>
            <a:r>
              <a:rPr kumimoji="1" lang="zh-CN" altLang="en-US" sz="1000" b="0" kern="1200" dirty="0">
                <a:solidFill>
                  <a:schemeClr val="tx1"/>
                </a:solidFill>
                <a:latin typeface="+mn-lt"/>
                <a:ea typeface="+mn-ea"/>
                <a:cs typeface="+mn-cs"/>
              </a:rPr>
              <a:t>群都出现过。</a:t>
            </a:r>
            <a:endParaRPr kumimoji="1" lang="en-US" altLang="zh-CN" sz="10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0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b="0" kern="1200" dirty="0">
                <a:solidFill>
                  <a:schemeClr val="tx1"/>
                </a:solidFill>
                <a:latin typeface="+mn-lt"/>
                <a:ea typeface="+mn-ea"/>
                <a:cs typeface="+mn-cs"/>
              </a:rPr>
              <a:t>单纯从现在数据角度来看，咱们推料可能还有一定的优化和提升的空间。</a:t>
            </a:r>
            <a:endParaRPr kumimoji="1" lang="en-US" altLang="zh-CN" sz="10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0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b="0" kern="1200" dirty="0">
                <a:solidFill>
                  <a:schemeClr val="tx1"/>
                </a:solidFill>
                <a:latin typeface="+mn-lt"/>
                <a:ea typeface="+mn-ea"/>
                <a:cs typeface="+mn-cs"/>
              </a:rPr>
              <a:t>右图是系统抓取到的推料事件，推料发生时间</a:t>
            </a:r>
            <a:r>
              <a:rPr kumimoji="1" lang="en-US" altLang="zh-CN" sz="1000" b="0" kern="1200" dirty="0">
                <a:solidFill>
                  <a:schemeClr val="tx1"/>
                </a:solidFill>
                <a:latin typeface="+mn-lt"/>
                <a:ea typeface="+mn-ea"/>
                <a:cs typeface="+mn-cs"/>
              </a:rPr>
              <a:t>/</a:t>
            </a:r>
            <a:r>
              <a:rPr kumimoji="1" lang="zh-CN" altLang="en-US" sz="1000" b="0" kern="1200" dirty="0">
                <a:solidFill>
                  <a:schemeClr val="tx1"/>
                </a:solidFill>
                <a:latin typeface="+mn-lt"/>
                <a:ea typeface="+mn-ea"/>
                <a:cs typeface="+mn-cs"/>
              </a:rPr>
              <a:t>距离上次推料的间隔时长</a:t>
            </a:r>
            <a:r>
              <a:rPr kumimoji="1" lang="en-US" altLang="zh-CN" sz="1000" b="0" kern="1200" dirty="0">
                <a:solidFill>
                  <a:schemeClr val="tx1"/>
                </a:solidFill>
                <a:latin typeface="+mn-lt"/>
                <a:ea typeface="+mn-ea"/>
                <a:cs typeface="+mn-cs"/>
              </a:rPr>
              <a:t>/</a:t>
            </a:r>
            <a:r>
              <a:rPr kumimoji="1" lang="zh-CN" altLang="en-US" sz="1000" b="0" kern="1200" dirty="0">
                <a:solidFill>
                  <a:schemeClr val="tx1"/>
                </a:solidFill>
                <a:latin typeface="+mn-lt"/>
                <a:ea typeface="+mn-ea"/>
                <a:cs typeface="+mn-cs"/>
              </a:rPr>
              <a:t>这两次推料之间的奶牛采食时长。</a:t>
            </a:r>
            <a:endParaRPr kumimoji="1" lang="en-US" altLang="zh-CN" sz="10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b="0" kern="1200" dirty="0">
                <a:solidFill>
                  <a:schemeClr val="tx1"/>
                </a:solidFill>
                <a:latin typeface="+mn-lt"/>
                <a:ea typeface="+mn-ea"/>
                <a:cs typeface="+mn-cs"/>
              </a:rPr>
              <a:t>右边是详细数据的表格，左边是这张表格的数据化呈现。</a:t>
            </a:r>
            <a:endParaRPr kumimoji="1" lang="en-US" altLang="zh-CN" sz="10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0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b="0" kern="1200" dirty="0">
                <a:solidFill>
                  <a:schemeClr val="tx1"/>
                </a:solidFill>
                <a:latin typeface="+mn-lt"/>
                <a:ea typeface="+mn-ea"/>
                <a:cs typeface="+mn-cs"/>
              </a:rPr>
              <a:t>其实推料这块，每一个牧场都有每个牧场的做法，那么可能这次提供的资料和咱们实际的现实有一定的偏差。这块咱们后期想做的更精准一点，那么您可以随时召唤我们。我们去现场跟咱们场长好好的去沟通一下，看看这个地方怎么样能够帮助咱们一线去更好的管理推料这件事情。</a:t>
            </a:r>
            <a:endParaRPr kumimoji="1" lang="en-US" altLang="zh-CN" sz="10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0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b="0" kern="1200" dirty="0">
                <a:solidFill>
                  <a:schemeClr val="tx1"/>
                </a:solidFill>
                <a:latin typeface="+mn-lt"/>
                <a:ea typeface="+mn-ea"/>
                <a:cs typeface="+mn-cs"/>
              </a:rPr>
              <a:t>其实这</a:t>
            </a:r>
            <a:r>
              <a:rPr kumimoji="1" lang="en-US" altLang="zh-CN" sz="1000" b="0" kern="1200" dirty="0">
                <a:solidFill>
                  <a:schemeClr val="tx1"/>
                </a:solidFill>
                <a:latin typeface="+mn-lt"/>
                <a:ea typeface="+mn-ea"/>
                <a:cs typeface="+mn-cs"/>
              </a:rPr>
              <a:t>5</a:t>
            </a:r>
            <a:r>
              <a:rPr kumimoji="1" lang="zh-CN" altLang="en-US" sz="1000" b="0" kern="1200" dirty="0">
                <a:solidFill>
                  <a:schemeClr val="tx1"/>
                </a:solidFill>
                <a:latin typeface="+mn-lt"/>
                <a:ea typeface="+mn-ea"/>
                <a:cs typeface="+mn-cs"/>
              </a:rPr>
              <a:t>张片子并没有涵盖这套系统能够给您提供的所有的功能。只是把我们认为比较重点的，还有就是咱们现场安装的设备具备的能够达到的一些功能，这次给您做了五张这样的片子来做介绍。</a:t>
            </a:r>
            <a:endParaRPr kumimoji="1" lang="en-US" altLang="zh-CN" sz="10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2400" b="0" dirty="0"/>
          </a:p>
        </p:txBody>
      </p:sp>
      <p:sp>
        <p:nvSpPr>
          <p:cNvPr id="4" name="灯片编号占位符 3"/>
          <p:cNvSpPr>
            <a:spLocks noGrp="1"/>
          </p:cNvSpPr>
          <p:nvPr>
            <p:ph type="sldNum" sz="quarter" idx="5"/>
          </p:nvPr>
        </p:nvSpPr>
        <p:spPr/>
        <p:txBody>
          <a:bodyPr/>
          <a:lstStyle/>
          <a:p>
            <a:fld id="{34D62CD3-18B0-134C-8257-BEA6C44E0884}" type="slidenum">
              <a:rPr kumimoji="1" lang="zh-CN" altLang="en-US" smtClean="0"/>
              <a:t>39</a:t>
            </a:fld>
            <a:endParaRPr kumimoji="1" lang="zh-CN" altLang="en-US"/>
          </a:p>
        </p:txBody>
      </p:sp>
    </p:spTree>
    <p:extLst>
      <p:ext uri="{BB962C8B-B14F-4D97-AF65-F5344CB8AC3E}">
        <p14:creationId xmlns:p14="http://schemas.microsoft.com/office/powerpoint/2010/main" val="3453486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4"/>
          </p:nvPr>
        </p:nvSpPr>
        <p:spPr/>
        <p:txBody>
          <a:bodyPr/>
          <a:lstStyle/>
          <a:p>
            <a:endParaRPr lang="zh-CN" altLang="en-US"/>
          </a:p>
        </p:txBody>
      </p:sp>
      <p:sp>
        <p:nvSpPr>
          <p:cNvPr id="5" name="灯片编号占位符 4"/>
          <p:cNvSpPr>
            <a:spLocks noGrp="1"/>
          </p:cNvSpPr>
          <p:nvPr>
            <p:ph type="sldNum" sz="quarter" idx="5"/>
          </p:nvPr>
        </p:nvSpPr>
        <p:spPr/>
        <p:txBody>
          <a:bodyPr/>
          <a:lstStyle/>
          <a:p>
            <a:fld id="{7A8698C8-2ABD-4194-9C6C-8A2DF8436E2C}" type="slidenum">
              <a:rPr lang="zh-CN" altLang="en-US" smtClean="0"/>
              <a:t>40</a:t>
            </a:fld>
            <a:endParaRPr lang="zh-CN" altLang="en-US"/>
          </a:p>
        </p:txBody>
      </p:sp>
    </p:spTree>
    <p:extLst>
      <p:ext uri="{BB962C8B-B14F-4D97-AF65-F5344CB8AC3E}">
        <p14:creationId xmlns:p14="http://schemas.microsoft.com/office/powerpoint/2010/main" val="3749542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4"/>
          </p:nvPr>
        </p:nvSpPr>
        <p:spPr/>
        <p:txBody>
          <a:bodyPr/>
          <a:lstStyle/>
          <a:p>
            <a:endParaRPr lang="zh-CN" altLang="en-US"/>
          </a:p>
        </p:txBody>
      </p:sp>
      <p:sp>
        <p:nvSpPr>
          <p:cNvPr id="5" name="灯片编号占位符 4"/>
          <p:cNvSpPr>
            <a:spLocks noGrp="1"/>
          </p:cNvSpPr>
          <p:nvPr>
            <p:ph type="sldNum" sz="quarter" idx="5"/>
          </p:nvPr>
        </p:nvSpPr>
        <p:spPr/>
        <p:txBody>
          <a:bodyPr/>
          <a:lstStyle/>
          <a:p>
            <a:fld id="{7A8698C8-2ABD-4194-9C6C-8A2DF8436E2C}" type="slidenum">
              <a:rPr lang="zh-CN" altLang="en-US" smtClean="0"/>
              <a:t>3</a:t>
            </a:fld>
            <a:endParaRPr lang="zh-CN" altLang="en-US"/>
          </a:p>
        </p:txBody>
      </p:sp>
    </p:spTree>
    <p:extLst>
      <p:ext uri="{BB962C8B-B14F-4D97-AF65-F5344CB8AC3E}">
        <p14:creationId xmlns:p14="http://schemas.microsoft.com/office/powerpoint/2010/main" val="2380910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EC6F1-13AA-A152-9005-7A5A208DDBD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A44AFAE-389A-65F3-4397-27D21513948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1C7226D-CF76-2677-E3FC-1E8A922C9EAE}"/>
              </a:ext>
            </a:extLst>
          </p:cNvPr>
          <p:cNvSpPr>
            <a:spLocks noGrp="1"/>
          </p:cNvSpPr>
          <p:nvPr>
            <p:ph type="body" idx="1"/>
          </p:nvPr>
        </p:nvSpPr>
        <p:spPr/>
        <p:txBody>
          <a:bodyPr/>
          <a:lstStyle/>
          <a:p>
            <a:endParaRPr lang="zh-CN" altLang="en-US" dirty="0"/>
          </a:p>
        </p:txBody>
      </p:sp>
      <p:sp>
        <p:nvSpPr>
          <p:cNvPr id="4" name="页脚占位符 3">
            <a:extLst>
              <a:ext uri="{FF2B5EF4-FFF2-40B4-BE49-F238E27FC236}">
                <a16:creationId xmlns:a16="http://schemas.microsoft.com/office/drawing/2014/main" id="{D43CB315-096D-EA83-555D-499DAF382018}"/>
              </a:ext>
            </a:extLst>
          </p:cNvPr>
          <p:cNvSpPr>
            <a:spLocks noGrp="1"/>
          </p:cNvSpPr>
          <p:nvPr>
            <p:ph type="ftr" sz="quarter" idx="4"/>
          </p:nvPr>
        </p:nvSpPr>
        <p:spPr/>
        <p:txBody>
          <a:bodyPr/>
          <a:lstStyle/>
          <a:p>
            <a:endParaRPr lang="zh-CN" altLang="en-US"/>
          </a:p>
        </p:txBody>
      </p:sp>
      <p:sp>
        <p:nvSpPr>
          <p:cNvPr id="5" name="灯片编号占位符 4">
            <a:extLst>
              <a:ext uri="{FF2B5EF4-FFF2-40B4-BE49-F238E27FC236}">
                <a16:creationId xmlns:a16="http://schemas.microsoft.com/office/drawing/2014/main" id="{D1270A6F-37D3-98AB-C366-B524AD1F6563}"/>
              </a:ext>
            </a:extLst>
          </p:cNvPr>
          <p:cNvSpPr>
            <a:spLocks noGrp="1"/>
          </p:cNvSpPr>
          <p:nvPr>
            <p:ph type="sldNum" sz="quarter" idx="5"/>
          </p:nvPr>
        </p:nvSpPr>
        <p:spPr/>
        <p:txBody>
          <a:bodyPr/>
          <a:lstStyle/>
          <a:p>
            <a:fld id="{7A8698C8-2ABD-4194-9C6C-8A2DF8436E2C}" type="slidenum">
              <a:rPr lang="zh-CN" altLang="en-US" smtClean="0"/>
              <a:t>4</a:t>
            </a:fld>
            <a:endParaRPr lang="zh-CN" altLang="en-US"/>
          </a:p>
        </p:txBody>
      </p:sp>
    </p:spTree>
    <p:extLst>
      <p:ext uri="{BB962C8B-B14F-4D97-AF65-F5344CB8AC3E}">
        <p14:creationId xmlns:p14="http://schemas.microsoft.com/office/powerpoint/2010/main" val="3417483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42DE5-5D45-302F-EB83-2CE3E908DC4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D3B8746-776A-0FB8-2900-2173DB7603B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784BE3E-EF93-948B-1228-FBB729467E48}"/>
              </a:ext>
            </a:extLst>
          </p:cNvPr>
          <p:cNvSpPr>
            <a:spLocks noGrp="1"/>
          </p:cNvSpPr>
          <p:nvPr>
            <p:ph type="body" idx="1"/>
          </p:nvPr>
        </p:nvSpPr>
        <p:spPr/>
        <p:txBody>
          <a:bodyPr/>
          <a:lstStyle/>
          <a:p>
            <a:endParaRPr lang="zh-CN" altLang="en-US" dirty="0"/>
          </a:p>
        </p:txBody>
      </p:sp>
      <p:sp>
        <p:nvSpPr>
          <p:cNvPr id="4" name="页脚占位符 3">
            <a:extLst>
              <a:ext uri="{FF2B5EF4-FFF2-40B4-BE49-F238E27FC236}">
                <a16:creationId xmlns:a16="http://schemas.microsoft.com/office/drawing/2014/main" id="{F294104E-C938-A106-D136-DE584A4EFCC2}"/>
              </a:ext>
            </a:extLst>
          </p:cNvPr>
          <p:cNvSpPr>
            <a:spLocks noGrp="1"/>
          </p:cNvSpPr>
          <p:nvPr>
            <p:ph type="ftr" sz="quarter" idx="4"/>
          </p:nvPr>
        </p:nvSpPr>
        <p:spPr/>
        <p:txBody>
          <a:bodyPr/>
          <a:lstStyle/>
          <a:p>
            <a:endParaRPr lang="zh-CN" altLang="en-US"/>
          </a:p>
        </p:txBody>
      </p:sp>
      <p:sp>
        <p:nvSpPr>
          <p:cNvPr id="5" name="灯片编号占位符 4">
            <a:extLst>
              <a:ext uri="{FF2B5EF4-FFF2-40B4-BE49-F238E27FC236}">
                <a16:creationId xmlns:a16="http://schemas.microsoft.com/office/drawing/2014/main" id="{2040279A-DEA3-5225-15AF-E187FB1D0254}"/>
              </a:ext>
            </a:extLst>
          </p:cNvPr>
          <p:cNvSpPr>
            <a:spLocks noGrp="1"/>
          </p:cNvSpPr>
          <p:nvPr>
            <p:ph type="sldNum" sz="quarter" idx="5"/>
          </p:nvPr>
        </p:nvSpPr>
        <p:spPr/>
        <p:txBody>
          <a:bodyPr/>
          <a:lstStyle/>
          <a:p>
            <a:fld id="{7A8698C8-2ABD-4194-9C6C-8A2DF8436E2C}" type="slidenum">
              <a:rPr lang="zh-CN" altLang="en-US" smtClean="0"/>
              <a:t>5</a:t>
            </a:fld>
            <a:endParaRPr lang="zh-CN" altLang="en-US"/>
          </a:p>
        </p:txBody>
      </p:sp>
    </p:spTree>
    <p:extLst>
      <p:ext uri="{BB962C8B-B14F-4D97-AF65-F5344CB8AC3E}">
        <p14:creationId xmlns:p14="http://schemas.microsoft.com/office/powerpoint/2010/main" val="1693512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4"/>
          </p:nvPr>
        </p:nvSpPr>
        <p:spPr/>
        <p:txBody>
          <a:bodyPr/>
          <a:lstStyle/>
          <a:p>
            <a:endParaRPr lang="zh-CN" altLang="en-US"/>
          </a:p>
        </p:txBody>
      </p:sp>
      <p:sp>
        <p:nvSpPr>
          <p:cNvPr id="5" name="灯片编号占位符 4"/>
          <p:cNvSpPr>
            <a:spLocks noGrp="1"/>
          </p:cNvSpPr>
          <p:nvPr>
            <p:ph type="sldNum" sz="quarter" idx="5"/>
          </p:nvPr>
        </p:nvSpPr>
        <p:spPr/>
        <p:txBody>
          <a:bodyPr/>
          <a:lstStyle/>
          <a:p>
            <a:fld id="{7A8698C8-2ABD-4194-9C6C-8A2DF8436E2C}" type="slidenum">
              <a:rPr lang="zh-CN" altLang="en-US" smtClean="0"/>
              <a:t>8</a:t>
            </a:fld>
            <a:endParaRPr lang="zh-CN" altLang="en-US"/>
          </a:p>
        </p:txBody>
      </p:sp>
    </p:spTree>
    <p:extLst>
      <p:ext uri="{BB962C8B-B14F-4D97-AF65-F5344CB8AC3E}">
        <p14:creationId xmlns:p14="http://schemas.microsoft.com/office/powerpoint/2010/main" val="45406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4"/>
          </p:nvPr>
        </p:nvSpPr>
        <p:spPr/>
        <p:txBody>
          <a:bodyPr/>
          <a:lstStyle/>
          <a:p>
            <a:endParaRPr lang="zh-CN" altLang="en-US"/>
          </a:p>
        </p:txBody>
      </p:sp>
      <p:sp>
        <p:nvSpPr>
          <p:cNvPr id="5" name="灯片编号占位符 4"/>
          <p:cNvSpPr>
            <a:spLocks noGrp="1"/>
          </p:cNvSpPr>
          <p:nvPr>
            <p:ph type="sldNum" sz="quarter" idx="5"/>
          </p:nvPr>
        </p:nvSpPr>
        <p:spPr/>
        <p:txBody>
          <a:bodyPr/>
          <a:lstStyle/>
          <a:p>
            <a:fld id="{7A8698C8-2ABD-4194-9C6C-8A2DF8436E2C}" type="slidenum">
              <a:rPr lang="zh-CN" altLang="en-US" smtClean="0"/>
              <a:t>9</a:t>
            </a:fld>
            <a:endParaRPr lang="zh-CN" altLang="en-US"/>
          </a:p>
        </p:txBody>
      </p:sp>
    </p:spTree>
    <p:extLst>
      <p:ext uri="{BB962C8B-B14F-4D97-AF65-F5344CB8AC3E}">
        <p14:creationId xmlns:p14="http://schemas.microsoft.com/office/powerpoint/2010/main" val="3428594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4"/>
          </p:nvPr>
        </p:nvSpPr>
        <p:spPr/>
        <p:txBody>
          <a:bodyPr/>
          <a:lstStyle/>
          <a:p>
            <a:endParaRPr lang="zh-CN" altLang="en-US"/>
          </a:p>
        </p:txBody>
      </p:sp>
      <p:sp>
        <p:nvSpPr>
          <p:cNvPr id="5" name="灯片编号占位符 4"/>
          <p:cNvSpPr>
            <a:spLocks noGrp="1"/>
          </p:cNvSpPr>
          <p:nvPr>
            <p:ph type="sldNum" sz="quarter" idx="5"/>
          </p:nvPr>
        </p:nvSpPr>
        <p:spPr/>
        <p:txBody>
          <a:bodyPr/>
          <a:lstStyle/>
          <a:p>
            <a:fld id="{7A8698C8-2ABD-4194-9C6C-8A2DF8436E2C}" type="slidenum">
              <a:rPr lang="zh-CN" altLang="en-US" smtClean="0"/>
              <a:t>32</a:t>
            </a:fld>
            <a:endParaRPr lang="zh-CN" altLang="en-US"/>
          </a:p>
        </p:txBody>
      </p:sp>
    </p:spTree>
    <p:extLst>
      <p:ext uri="{BB962C8B-B14F-4D97-AF65-F5344CB8AC3E}">
        <p14:creationId xmlns:p14="http://schemas.microsoft.com/office/powerpoint/2010/main" val="2783432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4"/>
          </p:nvPr>
        </p:nvSpPr>
        <p:spPr/>
        <p:txBody>
          <a:bodyPr/>
          <a:lstStyle/>
          <a:p>
            <a:endParaRPr lang="zh-CN" altLang="en-US"/>
          </a:p>
        </p:txBody>
      </p:sp>
      <p:sp>
        <p:nvSpPr>
          <p:cNvPr id="5" name="灯片编号占位符 4"/>
          <p:cNvSpPr>
            <a:spLocks noGrp="1"/>
          </p:cNvSpPr>
          <p:nvPr>
            <p:ph type="sldNum" sz="quarter" idx="5"/>
          </p:nvPr>
        </p:nvSpPr>
        <p:spPr/>
        <p:txBody>
          <a:bodyPr/>
          <a:lstStyle/>
          <a:p>
            <a:fld id="{7A8698C8-2ABD-4194-9C6C-8A2DF8436E2C}" type="slidenum">
              <a:rPr lang="zh-CN" altLang="en-US" smtClean="0"/>
              <a:t>33</a:t>
            </a:fld>
            <a:endParaRPr lang="zh-CN" altLang="en-US"/>
          </a:p>
        </p:txBody>
      </p:sp>
    </p:spTree>
    <p:extLst>
      <p:ext uri="{BB962C8B-B14F-4D97-AF65-F5344CB8AC3E}">
        <p14:creationId xmlns:p14="http://schemas.microsoft.com/office/powerpoint/2010/main" val="96035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CB89D-F55B-63F2-AE28-A94B65257FD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D0ECBE-413F-F8D9-337F-8D9CF7BBA11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6607322-CEF6-7F07-6F7E-51AC8A41E475}"/>
              </a:ext>
            </a:extLst>
          </p:cNvPr>
          <p:cNvSpPr>
            <a:spLocks noGrp="1"/>
          </p:cNvSpPr>
          <p:nvPr>
            <p:ph type="body" idx="1"/>
          </p:nvPr>
        </p:nvSpPr>
        <p:spPr/>
        <p:txBody>
          <a:bodyPr/>
          <a:lstStyle/>
          <a:p>
            <a:endParaRPr lang="zh-CN" altLang="en-US" dirty="0"/>
          </a:p>
        </p:txBody>
      </p:sp>
      <p:sp>
        <p:nvSpPr>
          <p:cNvPr id="4" name="页脚占位符 3">
            <a:extLst>
              <a:ext uri="{FF2B5EF4-FFF2-40B4-BE49-F238E27FC236}">
                <a16:creationId xmlns:a16="http://schemas.microsoft.com/office/drawing/2014/main" id="{685D9217-E738-7280-27C0-EFE75C9C8513}"/>
              </a:ext>
            </a:extLst>
          </p:cNvPr>
          <p:cNvSpPr>
            <a:spLocks noGrp="1"/>
          </p:cNvSpPr>
          <p:nvPr>
            <p:ph type="ftr" sz="quarter" idx="4"/>
          </p:nvPr>
        </p:nvSpPr>
        <p:spPr/>
        <p:txBody>
          <a:bodyPr/>
          <a:lstStyle/>
          <a:p>
            <a:endParaRPr lang="zh-CN" altLang="en-US"/>
          </a:p>
        </p:txBody>
      </p:sp>
      <p:sp>
        <p:nvSpPr>
          <p:cNvPr id="5" name="灯片编号占位符 4">
            <a:extLst>
              <a:ext uri="{FF2B5EF4-FFF2-40B4-BE49-F238E27FC236}">
                <a16:creationId xmlns:a16="http://schemas.microsoft.com/office/drawing/2014/main" id="{BC102F8F-6B39-E109-1A4A-D60A5965DB6D}"/>
              </a:ext>
            </a:extLst>
          </p:cNvPr>
          <p:cNvSpPr>
            <a:spLocks noGrp="1"/>
          </p:cNvSpPr>
          <p:nvPr>
            <p:ph type="sldNum" sz="quarter" idx="5"/>
          </p:nvPr>
        </p:nvSpPr>
        <p:spPr/>
        <p:txBody>
          <a:bodyPr/>
          <a:lstStyle/>
          <a:p>
            <a:fld id="{7A8698C8-2ABD-4194-9C6C-8A2DF8436E2C}" type="slidenum">
              <a:rPr lang="zh-CN" altLang="en-US" smtClean="0"/>
              <a:t>34</a:t>
            </a:fld>
            <a:endParaRPr lang="zh-CN" altLang="en-US"/>
          </a:p>
        </p:txBody>
      </p:sp>
    </p:spTree>
    <p:extLst>
      <p:ext uri="{BB962C8B-B14F-4D97-AF65-F5344CB8AC3E}">
        <p14:creationId xmlns:p14="http://schemas.microsoft.com/office/powerpoint/2010/main" val="1995264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标题占位符 1"/>
          <p:cNvSpPr>
            <a:spLocks noGrp="1"/>
          </p:cNvSpPr>
          <p:nvPr>
            <p:ph type="title" hasCustomPrompt="1"/>
          </p:nvPr>
        </p:nvSpPr>
        <p:spPr>
          <a:xfrm>
            <a:off x="838200" y="1302594"/>
            <a:ext cx="10515600" cy="5065335"/>
          </a:xfrm>
          <a:prstGeom prst="rect">
            <a:avLst/>
          </a:prstGeom>
        </p:spPr>
        <p:txBody>
          <a:bodyPr vert="horz" lIns="91440" tIns="45720" rIns="91440" bIns="45720" rtlCol="0" anchor="ctr" anchorCtr="0">
            <a:normAutofit/>
          </a:bodyPr>
          <a:lstStyle>
            <a:lvl1pPr algn="ctr">
              <a:defRPr lang="en-US" altLang="zh-CN" sz="40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a:t>标题为微软雅黑</a:t>
            </a:r>
            <a:r>
              <a:rPr lang="en-US" altLang="zh-CN"/>
              <a:t>40</a:t>
            </a:r>
            <a:r>
              <a:rPr lang="zh-CN" altLang="en-US"/>
              <a:t>号</a:t>
            </a:r>
            <a:br>
              <a:rPr lang="en-US" altLang="zh-CN"/>
            </a:br>
            <a:r>
              <a:rPr lang="zh-CN" altLang="en-US"/>
              <a:t>标题为微软雅黑</a:t>
            </a:r>
            <a:r>
              <a:rPr lang="en-US" altLang="zh-CN"/>
              <a:t>40</a:t>
            </a:r>
            <a:r>
              <a:rPr lang="zh-CN" altLang="en-US"/>
              <a:t>号</a:t>
            </a:r>
            <a:br>
              <a:rPr lang="en-US" altLang="zh-CN"/>
            </a:br>
            <a:r>
              <a:rPr lang="zh-CN" altLang="en-US"/>
              <a:t>标题为微软雅黑</a:t>
            </a:r>
            <a:r>
              <a:rPr lang="en-US" altLang="zh-CN"/>
              <a:t>40</a:t>
            </a:r>
            <a:r>
              <a:rPr lang="zh-CN" altLang="en-US"/>
              <a:t>号</a:t>
            </a:r>
            <a:endParaRPr lang="en-US" altLang="zh-CN"/>
          </a:p>
        </p:txBody>
      </p:sp>
    </p:spTree>
    <p:extLst>
      <p:ext uri="{BB962C8B-B14F-4D97-AF65-F5344CB8AC3E}">
        <p14:creationId xmlns:p14="http://schemas.microsoft.com/office/powerpoint/2010/main" val="2973429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31B072-B295-1C1E-AD9A-99A8A997F8E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17E1E714-7951-2E35-28B4-DD362EA867B5}"/>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F1B3C3B-0938-D233-4C74-CAC89D45EF62}"/>
              </a:ext>
            </a:extLst>
          </p:cNvPr>
          <p:cNvSpPr>
            <a:spLocks noGrp="1"/>
          </p:cNvSpPr>
          <p:nvPr>
            <p:ph type="dt" sz="half" idx="10"/>
          </p:nvPr>
        </p:nvSpPr>
        <p:spPr/>
        <p:txBody>
          <a:bodyPr/>
          <a:lstStyle/>
          <a:p>
            <a:fld id="{41A3163A-4A5C-4D4F-ADC2-067CA741CF42}" type="datetimeFigureOut">
              <a:rPr kumimoji="1" lang="zh-CN" altLang="en-US" smtClean="0"/>
              <a:t>2025-6-9</a:t>
            </a:fld>
            <a:endParaRPr kumimoji="1" lang="zh-CN" altLang="en-US"/>
          </a:p>
        </p:txBody>
      </p:sp>
      <p:sp>
        <p:nvSpPr>
          <p:cNvPr id="5" name="页脚占位符 4">
            <a:extLst>
              <a:ext uri="{FF2B5EF4-FFF2-40B4-BE49-F238E27FC236}">
                <a16:creationId xmlns:a16="http://schemas.microsoft.com/office/drawing/2014/main" id="{263B621C-A025-25C4-FA55-E19F2817F4F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4CCC1EB-D605-AB87-F0F8-F68DA25E61BD}"/>
              </a:ext>
            </a:extLst>
          </p:cNvPr>
          <p:cNvSpPr>
            <a:spLocks noGrp="1"/>
          </p:cNvSpPr>
          <p:nvPr>
            <p:ph type="sldNum" sz="quarter" idx="12"/>
          </p:nvPr>
        </p:nvSpPr>
        <p:spPr/>
        <p:txBody>
          <a:bodyPr/>
          <a:lstStyle/>
          <a:p>
            <a:fld id="{CD8719FE-7644-2A44-9479-11AB0FFB6711}" type="slidenum">
              <a:rPr kumimoji="1" lang="zh-CN" altLang="en-US" smtClean="0"/>
              <a:t>‹#›</a:t>
            </a:fld>
            <a:endParaRPr kumimoji="1" lang="zh-CN" altLang="en-US"/>
          </a:p>
        </p:txBody>
      </p:sp>
    </p:spTree>
    <p:extLst>
      <p:ext uri="{BB962C8B-B14F-4D97-AF65-F5344CB8AC3E}">
        <p14:creationId xmlns:p14="http://schemas.microsoft.com/office/powerpoint/2010/main" val="154167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defRPr sz="1800">
                <a:latin typeface="微软雅黑" panose="020B0503020204020204" pitchFamily="34" charset="-122"/>
                <a:ea typeface="微软雅黑" panose="020B0503020204020204" pitchFamily="34" charset="-122"/>
              </a:defRPr>
            </a:lvl1pPr>
          </a:lstStyle>
          <a:p>
            <a:r>
              <a:rPr lang="en-US" altLang="zh-CN"/>
              <a:t>2017/04/21</a:t>
            </a:r>
            <a:endParaRPr lang="zh-CN" altLang="en-US"/>
          </a:p>
        </p:txBody>
      </p:sp>
      <p:sp>
        <p:nvSpPr>
          <p:cNvPr id="6" name="灯片编号占位符 5"/>
          <p:cNvSpPr>
            <a:spLocks noGrp="1"/>
          </p:cNvSpPr>
          <p:nvPr>
            <p:ph type="sldNum" sz="quarter" idx="12"/>
          </p:nvPr>
        </p:nvSpPr>
        <p:spPr/>
        <p:txBody>
          <a:bodyPr/>
          <a:lstStyle/>
          <a:p>
            <a:fld id="{164D0364-32B9-455F-9BE5-ADA3C9901E6C}" type="slidenum">
              <a:rPr lang="zh-CN" altLang="en-US" smtClean="0"/>
              <a:t>‹#›</a:t>
            </a:fld>
            <a:endParaRPr lang="zh-CN" altLang="en-US"/>
          </a:p>
        </p:txBody>
      </p:sp>
      <p:sp>
        <p:nvSpPr>
          <p:cNvPr id="7" name="文本占位符 6"/>
          <p:cNvSpPr>
            <a:spLocks noGrp="1"/>
          </p:cNvSpPr>
          <p:nvPr>
            <p:ph type="body" sz="quarter" idx="13" hasCustomPrompt="1"/>
          </p:nvPr>
        </p:nvSpPr>
        <p:spPr>
          <a:xfrm>
            <a:off x="838200" y="439614"/>
            <a:ext cx="9132277" cy="840166"/>
          </a:xfrm>
          <a:prstGeom prst="rect">
            <a:avLst/>
          </a:prstGeom>
        </p:spPr>
        <p:txBody>
          <a:bodyPr anchor="ctr">
            <a:noAutofit/>
          </a:bodyPr>
          <a:lstStyle>
            <a:lvl1pPr marL="0" indent="0" algn="l">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a:t>标题为微软雅黑</a:t>
            </a:r>
            <a:r>
              <a:rPr lang="en-US" altLang="zh-CN"/>
              <a:t>24</a:t>
            </a:r>
            <a:r>
              <a:rPr lang="zh-CN" altLang="en-US"/>
              <a:t>号</a:t>
            </a:r>
            <a:endParaRPr lang="en-US" altLang="zh-CN"/>
          </a:p>
        </p:txBody>
      </p:sp>
      <p:sp>
        <p:nvSpPr>
          <p:cNvPr id="8" name="Content Placeholder 2"/>
          <p:cNvSpPr>
            <a:spLocks noGrp="1"/>
          </p:cNvSpPr>
          <p:nvPr>
            <p:ph idx="1" hasCustomPrompt="1"/>
          </p:nvPr>
        </p:nvSpPr>
        <p:spPr>
          <a:xfrm>
            <a:off x="838200" y="1302594"/>
            <a:ext cx="10515600" cy="5047200"/>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latin typeface="微软雅黑" panose="020B0503020204020204" pitchFamily="34" charset="-122"/>
                <a:ea typeface="微软雅黑" panose="020B0503020204020204" pitchFamily="34" charset="-122"/>
              </a:defRPr>
            </a:lvl1pPr>
            <a:lvl2pPr>
              <a:defRPr sz="2000">
                <a:latin typeface="微软雅黑" panose="020B0503020204020204" pitchFamily="34" charset="-122"/>
                <a:ea typeface="微软雅黑" panose="020B0503020204020204" pitchFamily="34" charset="-122"/>
              </a:defRPr>
            </a:lvl2pPr>
            <a:lvl3pPr>
              <a:defRPr sz="1800">
                <a:latin typeface="微软雅黑" panose="020B0503020204020204" pitchFamily="34" charset="-122"/>
                <a:ea typeface="微软雅黑" panose="020B0503020204020204" pitchFamily="34" charset="-122"/>
              </a:defRPr>
            </a:lvl3pPr>
            <a:lvl4pPr>
              <a:defRPr sz="1600">
                <a:latin typeface="微软雅黑" panose="020B0503020204020204" pitchFamily="34" charset="-122"/>
                <a:ea typeface="微软雅黑" panose="020B0503020204020204" pitchFamily="34" charset="-122"/>
              </a:defRPr>
            </a:lvl4pPr>
            <a:lvl5pPr>
              <a:defRPr sz="1400">
                <a:latin typeface="微软雅黑" panose="020B0503020204020204" pitchFamily="34" charset="-122"/>
                <a:ea typeface="微软雅黑" panose="020B0503020204020204" pitchFamily="34" charset="-122"/>
              </a:defRPr>
            </a:lvl5pPr>
          </a:lstStyle>
          <a:p>
            <a:pPr lvl="0"/>
            <a:r>
              <a:rPr lang="zh-CN" altLang="en-US"/>
              <a:t>文本为微软雅黑</a:t>
            </a:r>
            <a:r>
              <a:rPr lang="en-US" altLang="zh-CN"/>
              <a:t>24</a:t>
            </a:r>
            <a:r>
              <a:rPr lang="zh-CN" altLang="en-US"/>
              <a:t>号</a:t>
            </a:r>
            <a:endParaRPr lang="en-US" altLang="zh-CN"/>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a:t>文本为微软雅黑</a:t>
            </a:r>
            <a:r>
              <a:rPr lang="en-US" altLang="zh-CN"/>
              <a:t>20</a:t>
            </a:r>
            <a:r>
              <a:rPr lang="zh-CN" altLang="en-US"/>
              <a:t>号</a:t>
            </a:r>
            <a:endParaRPr lang="en-US" altLang="zh-CN"/>
          </a:p>
          <a:p>
            <a:pPr marL="11430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a:t>文本为微软雅黑</a:t>
            </a:r>
            <a:r>
              <a:rPr lang="en-US" altLang="zh-CN"/>
              <a:t>18</a:t>
            </a:r>
            <a:r>
              <a:rPr lang="zh-CN" altLang="en-US"/>
              <a:t>号</a:t>
            </a:r>
            <a:endParaRPr lang="en-US" altLang="zh-CN"/>
          </a:p>
          <a:p>
            <a:pPr marL="16002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a:t>文本为微软雅黑</a:t>
            </a:r>
            <a:r>
              <a:rPr lang="en-US" altLang="zh-CN"/>
              <a:t>16</a:t>
            </a:r>
            <a:r>
              <a:rPr lang="zh-CN" altLang="en-US"/>
              <a:t>号</a:t>
            </a:r>
            <a:endParaRPr lang="en-US" altLang="zh-CN"/>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a:p>
          <a:p>
            <a:pPr lvl="0"/>
            <a:endParaRPr lang="en-US" altLang="zh-CN"/>
          </a:p>
        </p:txBody>
      </p:sp>
    </p:spTree>
    <p:extLst>
      <p:ext uri="{BB962C8B-B14F-4D97-AF65-F5344CB8AC3E}">
        <p14:creationId xmlns:p14="http://schemas.microsoft.com/office/powerpoint/2010/main" val="193874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和图片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p:cNvSpPr>
            <a:spLocks noGrp="1"/>
          </p:cNvSpPr>
          <p:nvPr>
            <p:ph idx="1" hasCustomPrompt="1"/>
          </p:nvPr>
        </p:nvSpPr>
        <p:spPr>
          <a:xfrm>
            <a:off x="838200" y="1305628"/>
            <a:ext cx="10515600" cy="41082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aseline="0">
                <a:latin typeface="微软雅黑" panose="020B0503020204020204" pitchFamily="34" charset="-122"/>
                <a:ea typeface="微软雅黑" panose="020B0503020204020204" pitchFamily="34" charset="-122"/>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a:t>图片</a:t>
            </a:r>
            <a:endParaRPr lang="en-US" altLang="zh-CN"/>
          </a:p>
          <a:p>
            <a:pPr lvl="0"/>
            <a:endParaRPr lang="en-US" altLang="zh-CN"/>
          </a:p>
        </p:txBody>
      </p:sp>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411" y="1324231"/>
            <a:ext cx="10507389" cy="4089600"/>
          </a:xfrm>
          <a:prstGeom prst="rect">
            <a:avLst/>
          </a:prstGeom>
        </p:spPr>
      </p:pic>
      <p:sp>
        <p:nvSpPr>
          <p:cNvPr id="4" name="文本占位符 3"/>
          <p:cNvSpPr>
            <a:spLocks noGrp="1"/>
          </p:cNvSpPr>
          <p:nvPr>
            <p:ph type="body" sz="half" idx="2" hasCustomPrompt="1"/>
          </p:nvPr>
        </p:nvSpPr>
        <p:spPr>
          <a:xfrm>
            <a:off x="838201" y="5439679"/>
            <a:ext cx="10515599" cy="9072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aseline="0">
                <a:latin typeface="微软雅黑" panose="020B0503020204020204" pitchFamily="34" charset="-122"/>
                <a:ea typeface="微软雅黑" panose="020B0503020204020204" pitchFamily="3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a:t>文本为微软雅黑</a:t>
            </a:r>
            <a:r>
              <a:rPr lang="en-US" altLang="zh-CN"/>
              <a:t>18</a:t>
            </a:r>
            <a:r>
              <a:rPr lang="zh-CN" altLang="en-US"/>
              <a:t>号</a:t>
            </a:r>
            <a:endParaRPr lang="en-US" altLang="zh-CN"/>
          </a:p>
        </p:txBody>
      </p:sp>
      <p:sp>
        <p:nvSpPr>
          <p:cNvPr id="5" name="日期占位符 4"/>
          <p:cNvSpPr>
            <a:spLocks noGrp="1"/>
          </p:cNvSpPr>
          <p:nvPr>
            <p:ph type="dt" sz="half" idx="10"/>
          </p:nvPr>
        </p:nvSpPr>
        <p:spPr/>
        <p:txBody>
          <a:bodyPr/>
          <a:lstStyle/>
          <a:p>
            <a:r>
              <a:rPr lang="en-US" altLang="zh-CN"/>
              <a:t>2017/04/21</a:t>
            </a:r>
            <a:endParaRPr lang="zh-CN" altLang="en-US"/>
          </a:p>
        </p:txBody>
      </p:sp>
      <p:sp>
        <p:nvSpPr>
          <p:cNvPr id="7" name="灯片编号占位符 6"/>
          <p:cNvSpPr>
            <a:spLocks noGrp="1"/>
          </p:cNvSpPr>
          <p:nvPr>
            <p:ph type="sldNum" sz="quarter" idx="12"/>
          </p:nvPr>
        </p:nvSpPr>
        <p:spPr/>
        <p:txBody>
          <a:bodyPr/>
          <a:lstStyle/>
          <a:p>
            <a:fld id="{164D0364-32B9-455F-9BE5-ADA3C9901E6C}" type="slidenum">
              <a:rPr lang="zh-CN" altLang="en-US" smtClean="0"/>
              <a:t>‹#›</a:t>
            </a:fld>
            <a:endParaRPr lang="zh-CN" altLang="en-US"/>
          </a:p>
        </p:txBody>
      </p:sp>
      <p:sp>
        <p:nvSpPr>
          <p:cNvPr id="9" name="文本占位符 6"/>
          <p:cNvSpPr>
            <a:spLocks noGrp="1"/>
          </p:cNvSpPr>
          <p:nvPr>
            <p:ph type="body" sz="quarter" idx="13" hasCustomPrompt="1"/>
          </p:nvPr>
        </p:nvSpPr>
        <p:spPr>
          <a:xfrm>
            <a:off x="838200" y="439614"/>
            <a:ext cx="9132277" cy="840166"/>
          </a:xfrm>
          <a:prstGeom prst="rect">
            <a:avLst/>
          </a:prstGeom>
        </p:spPr>
        <p:txBody>
          <a:bodyPr anchor="ctr">
            <a:noAutofit/>
          </a:bodyPr>
          <a:lstStyle>
            <a:lvl1pPr marL="0" indent="0" algn="l">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a:t>标题为微软雅黑</a:t>
            </a:r>
            <a:r>
              <a:rPr lang="en-US" altLang="zh-CN"/>
              <a:t>24</a:t>
            </a:r>
            <a:r>
              <a:rPr lang="zh-CN" altLang="en-US"/>
              <a:t>号</a:t>
            </a:r>
            <a:endParaRPr lang="en-US" altLang="zh-CN"/>
          </a:p>
        </p:txBody>
      </p:sp>
    </p:spTree>
    <p:extLst>
      <p:ext uri="{BB962C8B-B14F-4D97-AF65-F5344CB8AC3E}">
        <p14:creationId xmlns:p14="http://schemas.microsoft.com/office/powerpoint/2010/main" val="2714080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4" y="1302594"/>
            <a:ext cx="5241600" cy="50472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aseline="0">
                <a:latin typeface="微软雅黑" panose="020B0503020204020204" pitchFamily="34" charset="-122"/>
                <a:ea typeface="微软雅黑" panose="020B0503020204020204" pitchFamily="34" charset="-122"/>
              </a:defRPr>
            </a:lvl1pPr>
            <a:lvl2pPr>
              <a:defRPr sz="1800" baseline="0">
                <a:latin typeface="微软雅黑" panose="020B0503020204020204" pitchFamily="34" charset="-122"/>
                <a:ea typeface="微软雅黑" panose="020B0503020204020204" pitchFamily="34" charset="-122"/>
              </a:defRPr>
            </a:lvl2pPr>
            <a:lvl3pPr>
              <a:defRPr sz="1600" baseline="0">
                <a:latin typeface="微软雅黑" panose="020B0503020204020204" pitchFamily="34" charset="-122"/>
                <a:ea typeface="微软雅黑" panose="020B0503020204020204" pitchFamily="34" charset="-122"/>
              </a:defRPr>
            </a:lvl3pPr>
            <a:lvl4pPr>
              <a:defRPr sz="1400" baseline="0">
                <a:latin typeface="微软雅黑" panose="020B0503020204020204" pitchFamily="34" charset="-122"/>
                <a:ea typeface="微软雅黑" panose="020B0503020204020204" pitchFamily="34" charset="-122"/>
              </a:defRPr>
            </a:lvl4pPr>
            <a:lvl5pPr>
              <a:defRPr baseline="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a:t>文本为微软雅黑</a:t>
            </a:r>
            <a:r>
              <a:rPr lang="en-US" altLang="zh-CN"/>
              <a:t>20</a:t>
            </a:r>
            <a:r>
              <a:rPr lang="zh-CN" altLang="en-US"/>
              <a:t>号</a:t>
            </a:r>
            <a:endParaRPr lang="en-US" altLang="zh-CN"/>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a:t>文本为微软雅黑</a:t>
            </a:r>
            <a:r>
              <a:rPr lang="en-US" altLang="zh-CN"/>
              <a:t>18</a:t>
            </a:r>
            <a:r>
              <a:rPr lang="zh-CN" altLang="en-US"/>
              <a:t>号</a:t>
            </a:r>
            <a:endParaRPr lang="en-US" altLang="zh-CN"/>
          </a:p>
          <a:p>
            <a:pPr marL="11430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a:t>文本为微软雅黑</a:t>
            </a:r>
            <a:r>
              <a:rPr lang="en-US" altLang="zh-CN"/>
              <a:t>16</a:t>
            </a:r>
            <a:r>
              <a:rPr lang="zh-CN" altLang="en-US"/>
              <a:t>号</a:t>
            </a:r>
            <a:endParaRPr lang="en-US" altLang="zh-CN"/>
          </a:p>
        </p:txBody>
      </p:sp>
      <p:sp>
        <p:nvSpPr>
          <p:cNvPr id="4" name="内容占位符 3"/>
          <p:cNvSpPr>
            <a:spLocks noGrp="1"/>
          </p:cNvSpPr>
          <p:nvPr>
            <p:ph sz="half" idx="2" hasCustomPrompt="1"/>
          </p:nvPr>
        </p:nvSpPr>
        <p:spPr>
          <a:xfrm>
            <a:off x="6107725" y="1302594"/>
            <a:ext cx="5245200" cy="5047200"/>
          </a:xfrm>
          <a:prstGeom prst="rect">
            <a:avLst/>
          </a:prstGeom>
        </p:spPr>
        <p:txBody>
          <a:bodyPr/>
          <a:lstStyle>
            <a:lvl1pPr>
              <a:defRPr sz="2000" baseline="0">
                <a:latin typeface="微软雅黑" panose="020B0503020204020204" pitchFamily="34" charset="-122"/>
                <a:ea typeface="微软雅黑" panose="020B0503020204020204" pitchFamily="34" charset="-122"/>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aseline="0">
                <a:latin typeface="微软雅黑" panose="020B0503020204020204" pitchFamily="34" charset="-122"/>
                <a:ea typeface="微软雅黑" panose="020B0503020204020204" pitchFamily="34" charset="-122"/>
              </a:defRPr>
            </a:lvl2pPr>
            <a:lvl3pPr>
              <a:defRPr sz="1600" baseline="0">
                <a:latin typeface="微软雅黑" panose="020B0503020204020204" pitchFamily="34" charset="-122"/>
                <a:ea typeface="微软雅黑" panose="020B0503020204020204" pitchFamily="34" charset="-122"/>
              </a:defRPr>
            </a:lvl3pPr>
            <a:lvl4pPr>
              <a:defRPr sz="1400" baseline="0">
                <a:latin typeface="微软雅黑" panose="020B0503020204020204" pitchFamily="34" charset="-122"/>
                <a:ea typeface="微软雅黑" panose="020B0503020204020204" pitchFamily="34" charset="-122"/>
              </a:defRPr>
            </a:lvl4pPr>
            <a:lvl5pPr marL="1828800" indent="0">
              <a:buNone/>
              <a:defRPr baseline="0"/>
            </a:lvl5pPr>
          </a:lstStyle>
          <a:p>
            <a:pPr lvl="0"/>
            <a:r>
              <a:rPr lang="zh-CN" altLang="en-US"/>
              <a:t>文本为微软雅黑</a:t>
            </a:r>
            <a:r>
              <a:rPr lang="en-US" altLang="zh-CN"/>
              <a:t>20</a:t>
            </a:r>
            <a:r>
              <a:rPr lang="zh-CN" altLang="en-US"/>
              <a:t>号</a:t>
            </a:r>
            <a:endParaRPr lang="en-US" altLang="zh-CN"/>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zh-CN" altLang="en-US"/>
              <a:t>文本为微软雅黑</a:t>
            </a:r>
            <a:r>
              <a:rPr lang="en-US" altLang="zh-CN"/>
              <a:t>18</a:t>
            </a:r>
            <a:r>
              <a:rPr lang="zh-CN" altLang="en-US"/>
              <a:t>号</a:t>
            </a:r>
            <a:endParaRPr lang="en-US" altLang="zh-CN"/>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zh-CN" altLang="en-US"/>
              <a:t>文本为微软雅黑</a:t>
            </a:r>
            <a:r>
              <a:rPr lang="en-US" altLang="zh-CN"/>
              <a:t>16</a:t>
            </a:r>
            <a:r>
              <a:rPr lang="zh-CN" altLang="en-US"/>
              <a:t>号</a:t>
            </a:r>
            <a:endParaRPr lang="en-US" altLang="zh-CN"/>
          </a:p>
        </p:txBody>
      </p:sp>
      <p:sp>
        <p:nvSpPr>
          <p:cNvPr id="5" name="日期占位符 4"/>
          <p:cNvSpPr>
            <a:spLocks noGrp="1"/>
          </p:cNvSpPr>
          <p:nvPr>
            <p:ph type="dt" sz="half" idx="10"/>
          </p:nvPr>
        </p:nvSpPr>
        <p:spPr/>
        <p:txBody>
          <a:bodyPr/>
          <a:lstStyle/>
          <a:p>
            <a:r>
              <a:rPr lang="en-US" altLang="zh-CN"/>
              <a:t>2017/04/21</a:t>
            </a:r>
            <a:endParaRPr lang="zh-CN" altLang="en-US"/>
          </a:p>
        </p:txBody>
      </p:sp>
      <p:sp>
        <p:nvSpPr>
          <p:cNvPr id="7" name="灯片编号占位符 6"/>
          <p:cNvSpPr>
            <a:spLocks noGrp="1"/>
          </p:cNvSpPr>
          <p:nvPr>
            <p:ph type="sldNum" sz="quarter" idx="12"/>
          </p:nvPr>
        </p:nvSpPr>
        <p:spPr/>
        <p:txBody>
          <a:bodyPr/>
          <a:lstStyle/>
          <a:p>
            <a:fld id="{164D0364-32B9-455F-9BE5-ADA3C9901E6C}" type="slidenum">
              <a:rPr lang="zh-CN" altLang="en-US" smtClean="0"/>
              <a:t>‹#›</a:t>
            </a:fld>
            <a:endParaRPr lang="zh-CN" altLang="en-US"/>
          </a:p>
        </p:txBody>
      </p:sp>
      <p:sp>
        <p:nvSpPr>
          <p:cNvPr id="8" name="文本占位符 6"/>
          <p:cNvSpPr>
            <a:spLocks noGrp="1"/>
          </p:cNvSpPr>
          <p:nvPr>
            <p:ph type="body" sz="quarter" idx="13" hasCustomPrompt="1"/>
          </p:nvPr>
        </p:nvSpPr>
        <p:spPr>
          <a:xfrm>
            <a:off x="838200" y="439614"/>
            <a:ext cx="9132277" cy="840166"/>
          </a:xfrm>
          <a:prstGeom prst="rect">
            <a:avLst/>
          </a:prstGeom>
        </p:spPr>
        <p:txBody>
          <a:bodyPr anchor="ctr">
            <a:noAutofit/>
          </a:bodyPr>
          <a:lstStyle>
            <a:lvl1pPr marL="0" indent="0" algn="l">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a:t>标题为微软雅黑</a:t>
            </a:r>
            <a:r>
              <a:rPr lang="en-US" altLang="zh-CN"/>
              <a:t>24</a:t>
            </a:r>
            <a:r>
              <a:rPr lang="zh-CN" altLang="en-US"/>
              <a:t>号</a:t>
            </a:r>
            <a:endParaRPr lang="en-US" altLang="zh-CN"/>
          </a:p>
        </p:txBody>
      </p:sp>
    </p:spTree>
    <p:extLst>
      <p:ext uri="{BB962C8B-B14F-4D97-AF65-F5344CB8AC3E}">
        <p14:creationId xmlns:p14="http://schemas.microsoft.com/office/powerpoint/2010/main" val="1251905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8200" y="1299936"/>
            <a:ext cx="5254299" cy="715749"/>
          </a:xfrm>
          <a:prstGeom prst="rect">
            <a:avLst/>
          </a:prstGeom>
        </p:spPr>
        <p:txBody>
          <a:bodyPr anchor="ctr"/>
          <a:lstStyle>
            <a:lvl1pPr marL="0" indent="0" algn="l">
              <a:buNone/>
              <a:defRPr sz="2000" b="1" baseline="0">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文本为微软雅黑</a:t>
            </a:r>
            <a:r>
              <a:rPr lang="en-US" altLang="zh-CN"/>
              <a:t>20</a:t>
            </a:r>
            <a:r>
              <a:rPr lang="zh-CN" altLang="en-US"/>
              <a:t>号</a:t>
            </a:r>
          </a:p>
        </p:txBody>
      </p:sp>
      <p:sp>
        <p:nvSpPr>
          <p:cNvPr id="4" name="内容占位符 3"/>
          <p:cNvSpPr>
            <a:spLocks noGrp="1"/>
          </p:cNvSpPr>
          <p:nvPr>
            <p:ph sz="half" idx="2" hasCustomPrompt="1"/>
          </p:nvPr>
        </p:nvSpPr>
        <p:spPr>
          <a:xfrm>
            <a:off x="838200" y="2032212"/>
            <a:ext cx="5254299" cy="431960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aseline="0">
                <a:latin typeface="微软雅黑" panose="020B0503020204020204" pitchFamily="34" charset="-122"/>
                <a:ea typeface="微软雅黑" panose="020B0503020204020204" pitchFamily="34" charset="-122"/>
              </a:defRPr>
            </a:lvl1pPr>
            <a:lvl2pPr>
              <a:defRPr sz="1800" baseline="0">
                <a:latin typeface="微软雅黑" panose="020B0503020204020204" pitchFamily="34" charset="-122"/>
                <a:ea typeface="微软雅黑" panose="020B0503020204020204" pitchFamily="34" charset="-122"/>
              </a:defRPr>
            </a:lvl2pPr>
            <a:lvl3pPr>
              <a:defRPr sz="1600" baseline="0">
                <a:latin typeface="微软雅黑" panose="020B0503020204020204" pitchFamily="34" charset="-122"/>
                <a:ea typeface="微软雅黑" panose="020B0503020204020204" pitchFamily="34" charset="-122"/>
              </a:defRPr>
            </a:lvl3pPr>
            <a:lvl4pPr>
              <a:defRPr sz="1400" baseline="0">
                <a:latin typeface="微软雅黑" panose="020B0503020204020204" pitchFamily="34" charset="-122"/>
                <a:ea typeface="微软雅黑" panose="020B0503020204020204" pitchFamily="34" charset="-122"/>
              </a:defRPr>
            </a:lvl4pPr>
            <a:lvl5pPr>
              <a:defRPr sz="1200" baseline="0">
                <a:latin typeface="Microsoft YaHei UI" panose="020B0503020204020204" pitchFamily="34" charset="-122"/>
                <a:ea typeface="Microsoft YaHei UI" panose="020B0503020204020204" pitchFamily="34" charset="-122"/>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a:t>文本为微软雅黑</a:t>
            </a:r>
            <a:r>
              <a:rPr lang="en-US" altLang="zh-CN"/>
              <a:t>20</a:t>
            </a:r>
            <a:r>
              <a:rPr lang="zh-CN" altLang="en-US"/>
              <a:t>号</a:t>
            </a:r>
            <a:endParaRPr lang="en-US" altLang="zh-CN"/>
          </a:p>
          <a:p>
            <a:pPr marL="9144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a:t>文本为微软雅黑</a:t>
            </a:r>
            <a:r>
              <a:rPr lang="en-US" altLang="zh-CN"/>
              <a:t>18</a:t>
            </a:r>
            <a:r>
              <a:rPr lang="zh-CN" altLang="en-US"/>
              <a:t>号</a:t>
            </a:r>
            <a:endParaRPr lang="en-US" altLang="zh-CN"/>
          </a:p>
          <a:p>
            <a:pPr marL="1371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a:t>文本为微软雅黑</a:t>
            </a:r>
            <a:r>
              <a:rPr lang="en-US" altLang="zh-CN"/>
              <a:t>16</a:t>
            </a:r>
            <a:r>
              <a:rPr lang="zh-CN" altLang="en-US"/>
              <a:t>号</a:t>
            </a:r>
            <a:endParaRPr lang="en-US" altLang="zh-CN"/>
          </a:p>
        </p:txBody>
      </p:sp>
      <p:sp>
        <p:nvSpPr>
          <p:cNvPr id="5" name="文本占位符 4"/>
          <p:cNvSpPr>
            <a:spLocks noGrp="1"/>
          </p:cNvSpPr>
          <p:nvPr>
            <p:ph type="body" sz="quarter" idx="3" hasCustomPrompt="1"/>
          </p:nvPr>
        </p:nvSpPr>
        <p:spPr>
          <a:xfrm>
            <a:off x="6101860" y="1295685"/>
            <a:ext cx="5245200" cy="720000"/>
          </a:xfrm>
          <a:prstGeom prst="rect">
            <a:avLst/>
          </a:prstGeom>
        </p:spPr>
        <p:txBody>
          <a:bodyPr anchor="ctr"/>
          <a:lstStyle>
            <a:lvl1pPr marL="0" indent="0" algn="l">
              <a:buNone/>
              <a:defRPr sz="2000" b="1" baseline="0">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文本为微软雅黑</a:t>
            </a:r>
            <a:r>
              <a:rPr lang="en-US" altLang="zh-CN"/>
              <a:t>20</a:t>
            </a:r>
            <a:r>
              <a:rPr lang="zh-CN" altLang="en-US"/>
              <a:t>号</a:t>
            </a:r>
          </a:p>
        </p:txBody>
      </p:sp>
      <p:sp>
        <p:nvSpPr>
          <p:cNvPr id="7" name="日期占位符 6"/>
          <p:cNvSpPr>
            <a:spLocks noGrp="1"/>
          </p:cNvSpPr>
          <p:nvPr>
            <p:ph type="dt" sz="half" idx="10"/>
          </p:nvPr>
        </p:nvSpPr>
        <p:spPr/>
        <p:txBody>
          <a:bodyPr/>
          <a:lstStyle/>
          <a:p>
            <a:r>
              <a:rPr lang="en-US" altLang="zh-CN"/>
              <a:t>2017/04/21</a:t>
            </a:r>
            <a:endParaRPr lang="zh-CN" altLang="en-US"/>
          </a:p>
        </p:txBody>
      </p:sp>
      <p:sp>
        <p:nvSpPr>
          <p:cNvPr id="9" name="灯片编号占位符 8"/>
          <p:cNvSpPr>
            <a:spLocks noGrp="1"/>
          </p:cNvSpPr>
          <p:nvPr>
            <p:ph type="sldNum" sz="quarter" idx="12"/>
          </p:nvPr>
        </p:nvSpPr>
        <p:spPr/>
        <p:txBody>
          <a:bodyPr/>
          <a:lstStyle/>
          <a:p>
            <a:fld id="{164D0364-32B9-455F-9BE5-ADA3C9901E6C}" type="slidenum">
              <a:rPr lang="zh-CN" altLang="en-US" smtClean="0"/>
              <a:t>‹#›</a:t>
            </a:fld>
            <a:endParaRPr lang="zh-CN" altLang="en-US"/>
          </a:p>
        </p:txBody>
      </p:sp>
      <p:sp>
        <p:nvSpPr>
          <p:cNvPr id="10" name="文本占位符 6"/>
          <p:cNvSpPr>
            <a:spLocks noGrp="1"/>
          </p:cNvSpPr>
          <p:nvPr>
            <p:ph type="body" sz="quarter" idx="13" hasCustomPrompt="1"/>
          </p:nvPr>
        </p:nvSpPr>
        <p:spPr>
          <a:xfrm>
            <a:off x="838200" y="439614"/>
            <a:ext cx="9132277" cy="840166"/>
          </a:xfrm>
          <a:prstGeom prst="rect">
            <a:avLst/>
          </a:prstGeom>
        </p:spPr>
        <p:txBody>
          <a:bodyPr anchor="ctr">
            <a:noAutofit/>
          </a:bodyPr>
          <a:lstStyle>
            <a:lvl1pPr marL="0" indent="0" algn="l">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a:t>标题为微软雅黑</a:t>
            </a:r>
            <a:r>
              <a:rPr lang="en-US" altLang="zh-CN"/>
              <a:t>24</a:t>
            </a:r>
            <a:r>
              <a:rPr lang="zh-CN" altLang="en-US"/>
              <a:t>号</a:t>
            </a:r>
            <a:endParaRPr lang="en-US" altLang="zh-CN"/>
          </a:p>
        </p:txBody>
      </p:sp>
      <p:sp>
        <p:nvSpPr>
          <p:cNvPr id="11" name="内容占位符 3"/>
          <p:cNvSpPr>
            <a:spLocks noGrp="1"/>
          </p:cNvSpPr>
          <p:nvPr>
            <p:ph sz="half" idx="14" hasCustomPrompt="1"/>
          </p:nvPr>
        </p:nvSpPr>
        <p:spPr>
          <a:xfrm>
            <a:off x="6101860" y="2031590"/>
            <a:ext cx="5251940" cy="4305826"/>
          </a:xfrm>
          <a:prstGeom prst="rect">
            <a:avLst/>
          </a:prstGeom>
        </p:spPr>
        <p:txBody>
          <a:bodyPr/>
          <a:lstStyle>
            <a:lvl1pPr>
              <a:defRPr sz="2000" baseline="0">
                <a:latin typeface="微软雅黑" panose="020B0503020204020204" pitchFamily="34" charset="-122"/>
                <a:ea typeface="微软雅黑" panose="020B0503020204020204" pitchFamily="34" charset="-122"/>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aseline="0">
                <a:latin typeface="微软雅黑" panose="020B0503020204020204" pitchFamily="34" charset="-122"/>
                <a:ea typeface="微软雅黑" panose="020B0503020204020204" pitchFamily="34" charset="-122"/>
              </a:defRPr>
            </a:lvl2pPr>
            <a:lvl3pPr>
              <a:defRPr sz="1600" baseline="0">
                <a:latin typeface="微软雅黑" panose="020B0503020204020204" pitchFamily="34" charset="-122"/>
                <a:ea typeface="微软雅黑" panose="020B0503020204020204" pitchFamily="34" charset="-122"/>
              </a:defRPr>
            </a:lvl3pPr>
            <a:lvl4pPr>
              <a:defRPr sz="1400" baseline="0">
                <a:latin typeface="微软雅黑" panose="020B0503020204020204" pitchFamily="34" charset="-122"/>
                <a:ea typeface="微软雅黑" panose="020B0503020204020204" pitchFamily="34" charset="-122"/>
              </a:defRPr>
            </a:lvl4pPr>
            <a:lvl5pPr>
              <a:defRPr sz="1200" baseline="0">
                <a:latin typeface="Microsoft YaHei UI" panose="020B0503020204020204" pitchFamily="34" charset="-122"/>
                <a:ea typeface="Microsoft YaHei UI" panose="020B0503020204020204" pitchFamily="34" charset="-122"/>
              </a:defRPr>
            </a:lvl5pPr>
          </a:lstStyle>
          <a:p>
            <a:pPr lvl="0"/>
            <a:r>
              <a:rPr lang="zh-CN" altLang="en-US"/>
              <a:t>文本为微软雅黑</a:t>
            </a:r>
            <a:r>
              <a:rPr lang="en-US" altLang="zh-CN"/>
              <a:t>20</a:t>
            </a:r>
            <a:r>
              <a:rPr lang="zh-CN" altLang="en-US"/>
              <a:t>号</a:t>
            </a:r>
            <a:endParaRPr lang="en-US" altLang="zh-CN"/>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zh-CN" altLang="en-US"/>
              <a:t>文本为微软雅黑</a:t>
            </a:r>
            <a:r>
              <a:rPr lang="en-US" altLang="zh-CN"/>
              <a:t>18</a:t>
            </a:r>
            <a:r>
              <a:rPr lang="zh-CN" altLang="en-US"/>
              <a:t>号</a:t>
            </a:r>
            <a:endParaRPr lang="en-US" altLang="zh-CN"/>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zh-CN" altLang="en-US"/>
              <a:t>文本为微软雅黑</a:t>
            </a:r>
            <a:r>
              <a:rPr lang="en-US" altLang="zh-CN"/>
              <a:t>16</a:t>
            </a:r>
            <a:r>
              <a:rPr lang="zh-CN" altLang="en-US"/>
              <a:t>号</a:t>
            </a:r>
            <a:endParaRPr lang="en-US" altLang="zh-CN"/>
          </a:p>
        </p:txBody>
      </p:sp>
    </p:spTree>
    <p:extLst>
      <p:ext uri="{BB962C8B-B14F-4D97-AF65-F5344CB8AC3E}">
        <p14:creationId xmlns:p14="http://schemas.microsoft.com/office/powerpoint/2010/main" val="329660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表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a:t>2017/04/21</a:t>
            </a:r>
            <a:endParaRPr lang="zh-CN" altLang="en-US"/>
          </a:p>
        </p:txBody>
      </p:sp>
      <p:sp>
        <p:nvSpPr>
          <p:cNvPr id="5" name="灯片编号占位符 4"/>
          <p:cNvSpPr>
            <a:spLocks noGrp="1"/>
          </p:cNvSpPr>
          <p:nvPr>
            <p:ph type="sldNum" sz="quarter" idx="12"/>
          </p:nvPr>
        </p:nvSpPr>
        <p:spPr/>
        <p:txBody>
          <a:bodyPr/>
          <a:lstStyle/>
          <a:p>
            <a:fld id="{164D0364-32B9-455F-9BE5-ADA3C9901E6C}" type="slidenum">
              <a:rPr lang="zh-CN" altLang="en-US" smtClean="0"/>
              <a:t>‹#›</a:t>
            </a:fld>
            <a:endParaRPr lang="zh-CN" altLang="en-US"/>
          </a:p>
        </p:txBody>
      </p:sp>
      <p:sp>
        <p:nvSpPr>
          <p:cNvPr id="8" name="文本占位符 6"/>
          <p:cNvSpPr>
            <a:spLocks noGrp="1"/>
          </p:cNvSpPr>
          <p:nvPr>
            <p:ph type="body" sz="quarter" idx="14" hasCustomPrompt="1"/>
          </p:nvPr>
        </p:nvSpPr>
        <p:spPr>
          <a:xfrm>
            <a:off x="838200" y="439614"/>
            <a:ext cx="9132277" cy="840166"/>
          </a:xfrm>
          <a:prstGeom prst="rect">
            <a:avLst/>
          </a:prstGeom>
        </p:spPr>
        <p:txBody>
          <a:bodyPr anchor="ctr">
            <a:noAutofit/>
          </a:bodyPr>
          <a:lstStyle>
            <a:lvl1pPr marL="0" indent="0" algn="l">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a:t>标题为微软雅黑</a:t>
            </a:r>
            <a:r>
              <a:rPr lang="en-US" altLang="zh-CN"/>
              <a:t>24</a:t>
            </a:r>
            <a:r>
              <a:rPr lang="zh-CN" altLang="en-US"/>
              <a:t>号</a:t>
            </a:r>
            <a:endParaRPr lang="en-US" altLang="zh-CN"/>
          </a:p>
        </p:txBody>
      </p:sp>
      <p:sp>
        <p:nvSpPr>
          <p:cNvPr id="12" name="内容占位符 3"/>
          <p:cNvSpPr>
            <a:spLocks noGrp="1"/>
          </p:cNvSpPr>
          <p:nvPr>
            <p:ph sz="half" idx="2" hasCustomPrompt="1"/>
          </p:nvPr>
        </p:nvSpPr>
        <p:spPr>
          <a:xfrm>
            <a:off x="838200" y="1305180"/>
            <a:ext cx="10515600" cy="5044820"/>
          </a:xfrm>
          <a:prstGeom prst="rect">
            <a:avLst/>
          </a:prstGeom>
        </p:spPr>
        <p:txBody>
          <a:bodyPr/>
          <a:lstStyle>
            <a:lvl1pPr>
              <a:defRPr sz="1800">
                <a:latin typeface="微软雅黑" panose="020B0503020204020204" pitchFamily="34" charset="-122"/>
                <a:ea typeface="微软雅黑" panose="020B0503020204020204" pitchFamily="34" charset="-122"/>
              </a:defRPr>
            </a:lvl1pPr>
          </a:lstStyle>
          <a:p>
            <a:pPr lvl="0"/>
            <a:r>
              <a:rPr lang="zh-CN" altLang="en-US"/>
              <a:t>图表</a:t>
            </a:r>
            <a:r>
              <a:rPr lang="en-US" altLang="zh-CN"/>
              <a:t> </a:t>
            </a:r>
          </a:p>
        </p:txBody>
      </p:sp>
    </p:spTree>
    <p:extLst>
      <p:ext uri="{BB962C8B-B14F-4D97-AF65-F5344CB8AC3E}">
        <p14:creationId xmlns:p14="http://schemas.microsoft.com/office/powerpoint/2010/main" val="2700632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和图片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a:t>2017/04/21</a:t>
            </a:r>
            <a:endParaRPr lang="zh-CN" altLang="en-US"/>
          </a:p>
        </p:txBody>
      </p:sp>
      <p:sp>
        <p:nvSpPr>
          <p:cNvPr id="6" name="灯片编号占位符 5"/>
          <p:cNvSpPr>
            <a:spLocks noGrp="1"/>
          </p:cNvSpPr>
          <p:nvPr>
            <p:ph type="sldNum" sz="quarter" idx="12"/>
          </p:nvPr>
        </p:nvSpPr>
        <p:spPr/>
        <p:txBody>
          <a:bodyPr/>
          <a:lstStyle/>
          <a:p>
            <a:fld id="{164D0364-32B9-455F-9BE5-ADA3C9901E6C}" type="slidenum">
              <a:rPr lang="zh-CN" altLang="en-US" smtClean="0"/>
              <a:t>‹#›</a:t>
            </a:fld>
            <a:endParaRPr lang="zh-CN" altLang="en-US"/>
          </a:p>
        </p:txBody>
      </p:sp>
      <p:sp>
        <p:nvSpPr>
          <p:cNvPr id="7" name="文本占位符 6"/>
          <p:cNvSpPr>
            <a:spLocks noGrp="1"/>
          </p:cNvSpPr>
          <p:nvPr>
            <p:ph type="body" sz="quarter" idx="13" hasCustomPrompt="1"/>
          </p:nvPr>
        </p:nvSpPr>
        <p:spPr>
          <a:xfrm>
            <a:off x="838200" y="439614"/>
            <a:ext cx="9132277" cy="840166"/>
          </a:xfrm>
          <a:prstGeom prst="rect">
            <a:avLst/>
          </a:prstGeom>
        </p:spPr>
        <p:txBody>
          <a:bodyPr anchor="ctr">
            <a:noAutofit/>
          </a:bodyPr>
          <a:lstStyle>
            <a:lvl1pPr marL="0" indent="0" algn="l">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a:t>标题为微软雅黑</a:t>
            </a:r>
            <a:r>
              <a:rPr lang="en-US" altLang="zh-CN"/>
              <a:t>24</a:t>
            </a:r>
            <a:r>
              <a:rPr lang="zh-CN" altLang="en-US"/>
              <a:t>号</a:t>
            </a:r>
            <a:endParaRPr lang="en-US" altLang="zh-CN"/>
          </a:p>
        </p:txBody>
      </p:sp>
      <p:sp>
        <p:nvSpPr>
          <p:cNvPr id="8" name="Content Placeholder 2"/>
          <p:cNvSpPr>
            <a:spLocks noGrp="1"/>
          </p:cNvSpPr>
          <p:nvPr>
            <p:ph sz="half" idx="1" hasCustomPrompt="1"/>
          </p:nvPr>
        </p:nvSpPr>
        <p:spPr>
          <a:xfrm>
            <a:off x="838200" y="1302594"/>
            <a:ext cx="5241598" cy="3902400"/>
          </a:xfrm>
          <a:prstGeom prst="rect">
            <a:avLst/>
          </a:prstGeom>
          <a:noFill/>
        </p:spPr>
        <p:txBody>
          <a:bodyPr/>
          <a:lstStyle>
            <a:lvl1pPr marL="0" indent="0">
              <a:buNone/>
              <a:defRPr sz="1800">
                <a:latin typeface="微软雅黑" panose="020B0503020204020204" pitchFamily="34" charset="-122"/>
                <a:ea typeface="微软雅黑" panose="020B0503020204020204" pitchFamily="34" charset="-122"/>
              </a:defRPr>
            </a:lvl1pPr>
          </a:lstStyle>
          <a:p>
            <a:pPr lvl="0"/>
            <a:r>
              <a:rPr lang="zh-CN" altLang="en-US"/>
              <a:t>图片</a:t>
            </a:r>
            <a:endParaRPr lang="en-US"/>
          </a:p>
        </p:txBody>
      </p:sp>
      <p:sp>
        <p:nvSpPr>
          <p:cNvPr id="11" name="内容占位符 3"/>
          <p:cNvSpPr>
            <a:spLocks noGrp="1"/>
          </p:cNvSpPr>
          <p:nvPr>
            <p:ph sz="half" idx="2" hasCustomPrompt="1"/>
          </p:nvPr>
        </p:nvSpPr>
        <p:spPr>
          <a:xfrm>
            <a:off x="841133" y="5226947"/>
            <a:ext cx="10512667" cy="11216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微软雅黑" panose="020B0503020204020204" pitchFamily="34" charset="-122"/>
                <a:ea typeface="微软雅黑" panose="020B0503020204020204" pitchFamily="34" charset="-122"/>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a:t>文本为微软雅黑</a:t>
            </a:r>
            <a:r>
              <a:rPr lang="en-US" altLang="zh-CN"/>
              <a:t>18</a:t>
            </a:r>
            <a:r>
              <a:rPr lang="zh-CN" altLang="en-US"/>
              <a:t>号</a:t>
            </a:r>
            <a:endParaRPr lang="en-US" altLang="zh-CN"/>
          </a:p>
        </p:txBody>
      </p:sp>
      <p:sp>
        <p:nvSpPr>
          <p:cNvPr id="13" name="内容占位符 3"/>
          <p:cNvSpPr>
            <a:spLocks noGrp="1"/>
          </p:cNvSpPr>
          <p:nvPr>
            <p:ph sz="half" idx="14" hasCustomPrompt="1"/>
          </p:nvPr>
        </p:nvSpPr>
        <p:spPr>
          <a:xfrm>
            <a:off x="6107723" y="1302594"/>
            <a:ext cx="5245200" cy="3901539"/>
          </a:xfrm>
          <a:prstGeom prst="rect">
            <a:avLst/>
          </a:prstGeom>
        </p:spPr>
        <p:txBody>
          <a:bodyPr/>
          <a:lstStyle>
            <a:lvl1pPr marL="0" indent="0">
              <a:buNone/>
              <a:defRPr lang="en-US" altLang="zh-CN" sz="1800" kern="1200" dirty="0" smtClean="0">
                <a:solidFill>
                  <a:schemeClr val="tx1"/>
                </a:solidFill>
                <a:latin typeface="微软雅黑" panose="020B0503020204020204" pitchFamily="34" charset="-122"/>
                <a:ea typeface="微软雅黑" panose="020B0503020204020204" pitchFamily="34" charset="-122"/>
                <a:cs typeface="+mn-cs"/>
              </a:defRPr>
            </a:lvl1pPr>
            <a:lvl2pPr>
              <a:defRPr baseline="0"/>
            </a:lvl2pPr>
            <a:lvl3pPr>
              <a:defRPr baseline="0"/>
            </a:lvl3pPr>
            <a:lvl4pPr>
              <a:defRPr baseline="0"/>
            </a:lvl4pPr>
            <a:lvl5pPr marL="1828800" indent="0">
              <a:buNone/>
              <a:defRPr baseline="0"/>
            </a:lvl5pPr>
          </a:lstStyle>
          <a:p>
            <a:pPr marL="0" lvl="0" indent="0" algn="l" defTabSz="914400" rtl="0" eaLnBrk="1" latinLnBrk="0" hangingPunct="1">
              <a:lnSpc>
                <a:spcPct val="90000"/>
              </a:lnSpc>
              <a:spcBef>
                <a:spcPts val="1000"/>
              </a:spcBef>
              <a:buFont typeface="Arial" panose="020B0604020202020204" pitchFamily="34" charset="0"/>
              <a:buNone/>
            </a:pPr>
            <a:r>
              <a:rPr lang="zh-CN" altLang="en-US"/>
              <a:t>图片</a:t>
            </a:r>
            <a:endParaRPr lang="en-US" altLang="zh-CN"/>
          </a:p>
        </p:txBody>
      </p:sp>
    </p:spTree>
    <p:extLst>
      <p:ext uri="{BB962C8B-B14F-4D97-AF65-F5344CB8AC3E}">
        <p14:creationId xmlns:p14="http://schemas.microsoft.com/office/powerpoint/2010/main" val="3932388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和图片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a:t>2017/04/21</a:t>
            </a:r>
            <a:endParaRPr lang="zh-CN" altLang="en-US"/>
          </a:p>
        </p:txBody>
      </p:sp>
      <p:sp>
        <p:nvSpPr>
          <p:cNvPr id="6" name="灯片编号占位符 5"/>
          <p:cNvSpPr>
            <a:spLocks noGrp="1"/>
          </p:cNvSpPr>
          <p:nvPr>
            <p:ph type="sldNum" sz="quarter" idx="12"/>
          </p:nvPr>
        </p:nvSpPr>
        <p:spPr/>
        <p:txBody>
          <a:bodyPr/>
          <a:lstStyle/>
          <a:p>
            <a:fld id="{164D0364-32B9-455F-9BE5-ADA3C9901E6C}" type="slidenum">
              <a:rPr lang="zh-CN" altLang="en-US" smtClean="0"/>
              <a:t>‹#›</a:t>
            </a:fld>
            <a:endParaRPr lang="zh-CN" altLang="en-US"/>
          </a:p>
        </p:txBody>
      </p:sp>
      <p:sp>
        <p:nvSpPr>
          <p:cNvPr id="7" name="文本占位符 6"/>
          <p:cNvSpPr>
            <a:spLocks noGrp="1"/>
          </p:cNvSpPr>
          <p:nvPr>
            <p:ph type="body" sz="quarter" idx="13" hasCustomPrompt="1"/>
          </p:nvPr>
        </p:nvSpPr>
        <p:spPr>
          <a:xfrm>
            <a:off x="838200" y="439614"/>
            <a:ext cx="9132277" cy="840166"/>
          </a:xfrm>
          <a:prstGeom prst="rect">
            <a:avLst/>
          </a:prstGeom>
        </p:spPr>
        <p:txBody>
          <a:bodyPr anchor="ctr">
            <a:noAutofit/>
          </a:bodyPr>
          <a:lstStyle>
            <a:lvl1pPr marL="0" indent="0" algn="l">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a:t>标题为微软雅黑</a:t>
            </a:r>
            <a:r>
              <a:rPr lang="en-US" altLang="zh-CN"/>
              <a:t>24</a:t>
            </a:r>
            <a:r>
              <a:rPr lang="zh-CN" altLang="en-US"/>
              <a:t>号</a:t>
            </a:r>
            <a:endParaRPr lang="en-US" altLang="zh-CN"/>
          </a:p>
        </p:txBody>
      </p:sp>
      <p:sp>
        <p:nvSpPr>
          <p:cNvPr id="8" name="Content Placeholder 3"/>
          <p:cNvSpPr>
            <a:spLocks noGrp="1"/>
          </p:cNvSpPr>
          <p:nvPr>
            <p:ph sz="half" idx="2" hasCustomPrompt="1"/>
          </p:nvPr>
        </p:nvSpPr>
        <p:spPr>
          <a:xfrm>
            <a:off x="838200" y="1298966"/>
            <a:ext cx="5816900" cy="5033894"/>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a:latin typeface="微软雅黑" panose="020B0503020204020204" pitchFamily="34" charset="-122"/>
                <a:ea typeface="微软雅黑" panose="020B0503020204020204" pitchFamily="34" charset="-122"/>
              </a:defRPr>
            </a:lvl1pPr>
            <a:lvl2pPr>
              <a:defRPr sz="1800">
                <a:latin typeface="Microsoft YaHei" panose="020B0503020204020204" pitchFamily="34" charset="-122"/>
                <a:ea typeface="Microsoft YaHei" panose="020B0503020204020204" pitchFamily="34" charset="-122"/>
              </a:defRPr>
            </a:lvl2pPr>
            <a:lvl3pPr>
              <a:defRPr sz="1600">
                <a:latin typeface="Microsoft YaHei" panose="020B0503020204020204" pitchFamily="34" charset="-122"/>
                <a:ea typeface="Microsoft YaHei" panose="020B0503020204020204" pitchFamily="34" charset="-122"/>
              </a:defRPr>
            </a:lvl3pPr>
          </a:lstStyle>
          <a:p>
            <a:pPr lvl="0"/>
            <a:r>
              <a:rPr lang="zh-CN" altLang="en-US"/>
              <a:t>文本为微软雅黑</a:t>
            </a:r>
            <a:r>
              <a:rPr lang="en-US" altLang="zh-CN"/>
              <a:t>20</a:t>
            </a:r>
            <a:r>
              <a:rPr lang="zh-CN" altLang="en-US"/>
              <a:t>号文</a:t>
            </a:r>
            <a:endParaRPr lang="en-US" altLang="zh-CN"/>
          </a:p>
          <a:p>
            <a:pPr lvl="1"/>
            <a:r>
              <a:rPr lang="zh-CN" altLang="en-US"/>
              <a:t>文本为微软雅黑</a:t>
            </a:r>
            <a:r>
              <a:rPr lang="en-US" altLang="zh-CN"/>
              <a:t>18</a:t>
            </a:r>
            <a:r>
              <a:rPr lang="zh-CN" altLang="en-US"/>
              <a:t>号</a:t>
            </a:r>
            <a:endParaRPr lang="en-US" altLang="zh-CN"/>
          </a:p>
          <a:p>
            <a:pPr lvl="2"/>
            <a:r>
              <a:rPr lang="zh-CN" altLang="en-US"/>
              <a:t>文本为微软雅黑</a:t>
            </a:r>
            <a:r>
              <a:rPr lang="en-US" altLang="zh-CN"/>
              <a:t>16</a:t>
            </a:r>
            <a:r>
              <a:rPr lang="zh-CN" altLang="en-US"/>
              <a:t>号</a:t>
            </a:r>
            <a:endParaRPr lang="en-US" altLang="zh-CN"/>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a:p>
          <a:p>
            <a:pPr lvl="0"/>
            <a:endParaRPr lang="en-US" altLang="zh-CN"/>
          </a:p>
        </p:txBody>
      </p:sp>
      <p:sp>
        <p:nvSpPr>
          <p:cNvPr id="9" name="Content Placeholder 2"/>
          <p:cNvSpPr>
            <a:spLocks noGrp="1"/>
          </p:cNvSpPr>
          <p:nvPr>
            <p:ph idx="16" hasCustomPrompt="1"/>
          </p:nvPr>
        </p:nvSpPr>
        <p:spPr>
          <a:xfrm>
            <a:off x="6655100" y="1299642"/>
            <a:ext cx="4698000" cy="25200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微软雅黑" panose="020B0503020204020204" pitchFamily="34" charset="-122"/>
                <a:ea typeface="微软雅黑" panose="020B0503020204020204" pitchFamily="34" charset="-122"/>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a:t>图片</a:t>
            </a:r>
            <a:endParaRPr lang="en-US" altLang="zh-CN"/>
          </a:p>
          <a:p>
            <a:pPr lvl="0"/>
            <a:endParaRPr lang="en-US"/>
          </a:p>
          <a:p>
            <a:pPr lvl="0"/>
            <a:endParaRPr lang="en-US"/>
          </a:p>
        </p:txBody>
      </p:sp>
      <p:sp>
        <p:nvSpPr>
          <p:cNvPr id="10" name="Content Placeholder 2"/>
          <p:cNvSpPr>
            <a:spLocks noGrp="1"/>
          </p:cNvSpPr>
          <p:nvPr>
            <p:ph idx="17" hasCustomPrompt="1"/>
          </p:nvPr>
        </p:nvSpPr>
        <p:spPr>
          <a:xfrm>
            <a:off x="6655100" y="3834726"/>
            <a:ext cx="4698000" cy="25200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微软雅黑" panose="020B0503020204020204" pitchFamily="34" charset="-122"/>
                <a:ea typeface="微软雅黑" panose="020B0503020204020204" pitchFamily="34" charset="-122"/>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a:t>图片</a:t>
            </a:r>
            <a:endParaRPr lang="en-US" altLang="zh-CN"/>
          </a:p>
          <a:p>
            <a:pPr lvl="0"/>
            <a:endParaRPr lang="en-US"/>
          </a:p>
          <a:p>
            <a:pPr lvl="0"/>
            <a:endParaRPr lang="en-US"/>
          </a:p>
        </p:txBody>
      </p:sp>
    </p:spTree>
    <p:extLst>
      <p:ext uri="{BB962C8B-B14F-4D97-AF65-F5344CB8AC3E}">
        <p14:creationId xmlns:p14="http://schemas.microsoft.com/office/powerpoint/2010/main" val="1182274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F27357-3A18-D156-CFEF-C70E8B824AAC}"/>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2A0BDF8E-E8AF-0F3F-FD5A-8BB41ABDD0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80B49602-3B48-D986-A577-EF9315675BD4}"/>
              </a:ext>
            </a:extLst>
          </p:cNvPr>
          <p:cNvSpPr>
            <a:spLocks noGrp="1"/>
          </p:cNvSpPr>
          <p:nvPr>
            <p:ph type="dt" sz="half" idx="10"/>
          </p:nvPr>
        </p:nvSpPr>
        <p:spPr/>
        <p:txBody>
          <a:bodyPr/>
          <a:lstStyle/>
          <a:p>
            <a:fld id="{41A3163A-4A5C-4D4F-ADC2-067CA741CF42}" type="datetimeFigureOut">
              <a:rPr kumimoji="1" lang="zh-CN" altLang="en-US" smtClean="0"/>
              <a:t>2025-6-9</a:t>
            </a:fld>
            <a:endParaRPr kumimoji="1" lang="zh-CN" altLang="en-US"/>
          </a:p>
        </p:txBody>
      </p:sp>
      <p:sp>
        <p:nvSpPr>
          <p:cNvPr id="5" name="页脚占位符 4">
            <a:extLst>
              <a:ext uri="{FF2B5EF4-FFF2-40B4-BE49-F238E27FC236}">
                <a16:creationId xmlns:a16="http://schemas.microsoft.com/office/drawing/2014/main" id="{13F5EA96-69C1-F664-1092-8DFF0A33B32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676C84D1-D6E2-B129-BF76-37A7C126B9B7}"/>
              </a:ext>
            </a:extLst>
          </p:cNvPr>
          <p:cNvSpPr>
            <a:spLocks noGrp="1"/>
          </p:cNvSpPr>
          <p:nvPr>
            <p:ph type="sldNum" sz="quarter" idx="12"/>
          </p:nvPr>
        </p:nvSpPr>
        <p:spPr/>
        <p:txBody>
          <a:bodyPr/>
          <a:lstStyle/>
          <a:p>
            <a:fld id="{CD8719FE-7644-2A44-9479-11AB0FFB6711}" type="slidenum">
              <a:rPr kumimoji="1" lang="zh-CN" altLang="en-US" smtClean="0"/>
              <a:t>‹#›</a:t>
            </a:fld>
            <a:endParaRPr kumimoji="1" lang="zh-CN" altLang="en-US"/>
          </a:p>
        </p:txBody>
      </p:sp>
    </p:spTree>
    <p:extLst>
      <p:ext uri="{BB962C8B-B14F-4D97-AF65-F5344CB8AC3E}">
        <p14:creationId xmlns:p14="http://schemas.microsoft.com/office/powerpoint/2010/main" val="1326668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8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2017/04/21</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D0364-32B9-455F-9BE5-ADA3C9901E6C}" type="slidenum">
              <a:rPr lang="zh-CN" altLang="en-US" smtClean="0"/>
              <a:t>‹#›</a:t>
            </a:fld>
            <a:endParaRPr lang="zh-CN" altLang="en-US"/>
          </a:p>
        </p:txBody>
      </p:sp>
      <p:sp>
        <p:nvSpPr>
          <p:cNvPr id="2" name="页脚占位符 1"/>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Tree>
    <p:extLst>
      <p:ext uri="{BB962C8B-B14F-4D97-AF65-F5344CB8AC3E}">
        <p14:creationId xmlns:p14="http://schemas.microsoft.com/office/powerpoint/2010/main" val="3853317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2" r:id="rId4"/>
    <p:sldLayoutId id="2147483653" r:id="rId5"/>
    <p:sldLayoutId id="2147483654" r:id="rId6"/>
    <p:sldLayoutId id="2147483658" r:id="rId7"/>
    <p:sldLayoutId id="2147483659" r:id="rId8"/>
    <p:sldLayoutId id="2147483660" r:id="rId9"/>
    <p:sldLayoutId id="2147483661"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extension.org/sites/default/files/w/b/b4/BilbyHeatStressFig4.jp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3.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47.png"/><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AB10429-6101-49A8-B0A2-D8B1270956D4}"/>
              </a:ext>
            </a:extLst>
          </p:cNvPr>
          <p:cNvSpPr txBox="1">
            <a:spLocks/>
          </p:cNvSpPr>
          <p:nvPr/>
        </p:nvSpPr>
        <p:spPr bwMode="auto">
          <a:xfrm>
            <a:off x="9042972" y="4803326"/>
            <a:ext cx="227606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Clr>
                <a:schemeClr val="accent1"/>
              </a:buClr>
              <a:buFont typeface="Arial" panose="020B0604020202020204" pitchFamily="34" charset="0"/>
              <a:buNone/>
              <a:defRPr sz="2800" kern="1200">
                <a:solidFill>
                  <a:schemeClr val="tx2"/>
                </a:solidFill>
                <a:latin typeface="+mn-lt"/>
                <a:ea typeface="+mn-ea"/>
                <a:cs typeface="+mn-cs"/>
              </a:defRPr>
            </a:lvl1pPr>
            <a:lvl2pPr marL="457200" indent="0" algn="ctr" rtl="0" eaLnBrk="0" fontAlgn="base" hangingPunct="0">
              <a:spcBef>
                <a:spcPct val="20000"/>
              </a:spcBef>
              <a:spcAft>
                <a:spcPct val="0"/>
              </a:spcAft>
              <a:buClr>
                <a:schemeClr val="accent1"/>
              </a:buClr>
              <a:buFont typeface="Arial" panose="020B0604020202020204" pitchFamily="34" charset="0"/>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Font typeface="Arial" panose="020B0604020202020204" pitchFamily="34" charset="0"/>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Font typeface="Arial" panose="020B0604020202020204" pitchFamily="34" charset="0"/>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Font typeface="Arial" panose="020B0604020202020204" pitchFamily="34" charset="0"/>
              <a:buNone/>
              <a:defRPr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pPr marL="0" marR="0" lvl="0" indent="0" algn="r" defTabSz="914400" rtl="0" eaLnBrk="1" fontAlgn="base" latinLnBrk="0" hangingPunct="1">
              <a:lnSpc>
                <a:spcPct val="90000"/>
              </a:lnSpc>
              <a:spcBef>
                <a:spcPct val="20000"/>
              </a:spcBef>
              <a:spcAft>
                <a:spcPct val="0"/>
              </a:spcAft>
              <a:buClr>
                <a:srgbClr val="4F81BD"/>
              </a:buClr>
              <a:buSzTx/>
              <a:buFont typeface="Arial" charset="0"/>
              <a:buNone/>
              <a:tabLst/>
              <a:defRPr/>
            </a:pPr>
            <a:r>
              <a:rPr kumimoji="0" lang="zh-CN" altLang="en-US" sz="2400" b="1" i="0" u="none" strike="noStrike" kern="1200" cap="none" spc="0" normalizeH="0" baseline="0" noProof="0" dirty="0">
                <a:ln>
                  <a:noFill/>
                </a:ln>
                <a:solidFill>
                  <a:srgbClr val="1F497D"/>
                </a:solidFill>
                <a:effectLst/>
                <a:uLnTx/>
                <a:uFillTx/>
                <a:latin typeface="微软雅黑" panose="020B0503020204020204" pitchFamily="34" charset="-122"/>
                <a:ea typeface="微软雅黑" panose="020B0503020204020204" pitchFamily="34" charset="-122"/>
                <a:cs typeface="+mn-cs"/>
              </a:rPr>
              <a:t>张海成</a:t>
            </a:r>
            <a:endParaRPr kumimoji="0" lang="en-US" altLang="zh-CN" sz="2400" b="1" i="0" u="none" strike="noStrike" kern="1200" cap="none" spc="0" normalizeH="0" baseline="0" noProof="0" dirty="0">
              <a:ln>
                <a:noFill/>
              </a:ln>
              <a:solidFill>
                <a:srgbClr val="1F497D"/>
              </a:solidFill>
              <a:effectLst/>
              <a:uLnTx/>
              <a:uFillTx/>
              <a:latin typeface="微软雅黑" panose="020B0503020204020204" pitchFamily="34" charset="-122"/>
              <a:ea typeface="微软雅黑" panose="020B0503020204020204" pitchFamily="34" charset="-122"/>
              <a:cs typeface="+mn-cs"/>
            </a:endParaRPr>
          </a:p>
          <a:p>
            <a:pPr marL="0" marR="0" lvl="0" indent="0" algn="r" defTabSz="914400" rtl="0" eaLnBrk="1" fontAlgn="base" latinLnBrk="0" hangingPunct="1">
              <a:lnSpc>
                <a:spcPct val="90000"/>
              </a:lnSpc>
              <a:spcBef>
                <a:spcPct val="20000"/>
              </a:spcBef>
              <a:spcAft>
                <a:spcPct val="0"/>
              </a:spcAft>
              <a:buClr>
                <a:srgbClr val="4F81BD"/>
              </a:buClr>
              <a:buSzTx/>
              <a:buFont typeface="Arial" charset="0"/>
              <a:buNone/>
              <a:tabLst/>
              <a:defRPr/>
            </a:pPr>
            <a:r>
              <a:rPr kumimoji="0" lang="en-US" altLang="zh-CN" sz="2400" b="1" i="0" u="none" strike="noStrike" kern="1200" cap="none" spc="0" normalizeH="0" baseline="0" noProof="0" dirty="0">
                <a:ln>
                  <a:noFill/>
                </a:ln>
                <a:solidFill>
                  <a:srgbClr val="1F497D"/>
                </a:solidFill>
                <a:effectLst/>
                <a:uLnTx/>
                <a:uFillTx/>
                <a:latin typeface="Calibri"/>
                <a:ea typeface="宋体" panose="02010600030101010101" pitchFamily="2" charset="-122"/>
                <a:cs typeface="+mn-cs"/>
              </a:rPr>
              <a:t>Jun 2025</a:t>
            </a:r>
          </a:p>
        </p:txBody>
      </p:sp>
      <p:sp>
        <p:nvSpPr>
          <p:cNvPr id="6" name="Title 1">
            <a:extLst>
              <a:ext uri="{FF2B5EF4-FFF2-40B4-BE49-F238E27FC236}">
                <a16:creationId xmlns:a16="http://schemas.microsoft.com/office/drawing/2014/main" id="{6D811B2E-E5D4-4164-9AC2-82025809FAF6}"/>
              </a:ext>
            </a:extLst>
          </p:cNvPr>
          <p:cNvSpPr txBox="1">
            <a:spLocks/>
          </p:cNvSpPr>
          <p:nvPr/>
        </p:nvSpPr>
        <p:spPr>
          <a:xfrm>
            <a:off x="1796059" y="1574616"/>
            <a:ext cx="9624609" cy="2405408"/>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lang="en-US" altLang="zh-CN" sz="40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zh-CN" altLang="en-US" sz="3700" b="1" i="0" u="none" strike="noStrike" kern="120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cs typeface="Arial" panose="020B0604020202020204" pitchFamily="34" charset="0"/>
              </a:rPr>
              <a:t>澳亚牧场热应激管理</a:t>
            </a:r>
            <a:endParaRPr kumimoji="0" lang="en-US" altLang="zh-CN" sz="3700" b="1" i="0" u="none" strike="noStrike" kern="120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zh-CN" sz="3700" b="1" i="0" u="none" strike="noStrike" kern="120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cs typeface="Arial" panose="020B0604020202020204" pitchFamily="34" charset="0"/>
              </a:rPr>
              <a:t>AustAsia Farm Heat Stress Management</a:t>
            </a:r>
          </a:p>
        </p:txBody>
      </p:sp>
    </p:spTree>
    <p:extLst>
      <p:ext uri="{BB962C8B-B14F-4D97-AF65-F5344CB8AC3E}">
        <p14:creationId xmlns:p14="http://schemas.microsoft.com/office/powerpoint/2010/main" val="4028634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366C0BC9-FE15-4EFB-A1BD-4EF1A47D502D}"/>
              </a:ext>
            </a:extLst>
          </p:cNvPr>
          <p:cNvSpPr txBox="1"/>
          <p:nvPr/>
        </p:nvSpPr>
        <p:spPr>
          <a:xfrm>
            <a:off x="485383" y="818846"/>
            <a:ext cx="10111180" cy="6155531"/>
          </a:xfrm>
          <a:prstGeom prst="rect">
            <a:avLst/>
          </a:prstGeom>
          <a:noFill/>
        </p:spPr>
        <p:txBody>
          <a:bodyPr wrap="square" rtlCol="0">
            <a:spAutoFit/>
          </a:bodyPr>
          <a:lstStyle/>
          <a:p>
            <a:pPr marL="285750" indent="-285750">
              <a:buFont typeface="Wingdings" panose="05000000000000000000" pitchFamily="2" charset="2"/>
              <a:buChar char="Ø"/>
            </a:pPr>
            <a:r>
              <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rPr>
              <a:t>通常会寻找较为阴凉</a:t>
            </a:r>
            <a:r>
              <a:rPr lang="zh-CN" altLang="en-US" sz="1400" kern="100" dirty="0">
                <a:effectLst/>
                <a:latin typeface="等线" panose="02010600030101010101" pitchFamily="2" charset="-122"/>
                <a:ea typeface="等线" panose="02010600030101010101" pitchFamily="2" charset="-122"/>
                <a:cs typeface="Times New Roman" panose="02020603050405020304" pitchFamily="18" charset="0"/>
              </a:rPr>
              <a:t>及通风</a:t>
            </a:r>
            <a:r>
              <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rPr>
              <a:t>的地方；</a:t>
            </a:r>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en-US" altLang="zh-CN" sz="1400" dirty="0">
                <a:solidFill>
                  <a:srgbClr val="202124"/>
                </a:solidFill>
                <a:latin typeface="-apple-system"/>
              </a:rPr>
              <a:t>       Usually will find shady and well-ventilated spots;</a:t>
            </a:r>
          </a:p>
          <a:p>
            <a:pPr marL="285750" indent="-285750">
              <a:buFont typeface="Wingdings" panose="05000000000000000000" pitchFamily="2" charset="2"/>
              <a:buChar char="Ø"/>
            </a:pPr>
            <a:endParaRPr lang="en-US" altLang="zh-CN" sz="1400" i="1" dirty="0">
              <a:solidFill>
                <a:srgbClr val="202124"/>
              </a:solidFill>
              <a:latin typeface="-apple-system"/>
            </a:endParaRPr>
          </a:p>
          <a:p>
            <a:pPr marL="285750" indent="-285750">
              <a:buFont typeface="Wingdings" panose="05000000000000000000" pitchFamily="2" charset="2"/>
              <a:buChar char="Ø"/>
            </a:pPr>
            <a:r>
              <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rPr>
              <a:t>减少采食量；</a:t>
            </a:r>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en-US" altLang="zh-CN" sz="1400" kern="100" dirty="0">
                <a:solidFill>
                  <a:srgbClr val="202124"/>
                </a:solidFill>
                <a:latin typeface="等线" panose="02010600030101010101" pitchFamily="2" charset="-122"/>
                <a:ea typeface="等线" panose="02010600030101010101" pitchFamily="2" charset="-122"/>
                <a:cs typeface="Times New Roman" panose="02020603050405020304" pitchFamily="18" charset="0"/>
              </a:rPr>
              <a:t>      </a:t>
            </a:r>
            <a:r>
              <a:rPr lang="en-US" altLang="zh-CN" sz="1400" kern="100" dirty="0">
                <a:solidFill>
                  <a:srgbClr val="202124"/>
                </a:solidFill>
                <a:latin typeface="-apple-system"/>
                <a:ea typeface="等线" panose="02010600030101010101" pitchFamily="2" charset="-122"/>
                <a:cs typeface="Times New Roman" panose="02020603050405020304" pitchFamily="18" charset="0"/>
              </a:rPr>
              <a:t>R</a:t>
            </a:r>
            <a:r>
              <a:rPr lang="en-US" altLang="zh-CN" sz="1400" b="0" i="0" dirty="0">
                <a:solidFill>
                  <a:srgbClr val="202124"/>
                </a:solidFill>
                <a:effectLst/>
                <a:latin typeface="-apple-system"/>
              </a:rPr>
              <a:t>educe feed intake;</a:t>
            </a:r>
          </a:p>
          <a:p>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marL="285750" indent="-285750">
              <a:buFont typeface="Wingdings" panose="05000000000000000000" pitchFamily="2" charset="2"/>
              <a:buChar char="Ø"/>
            </a:pPr>
            <a:r>
              <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rPr>
              <a:t>增加饮水的次数和数量；</a:t>
            </a:r>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en-US" altLang="zh-CN" sz="1400" b="0" i="0" dirty="0">
                <a:solidFill>
                  <a:srgbClr val="202124"/>
                </a:solidFill>
                <a:effectLst/>
                <a:latin typeface="-apple-system"/>
              </a:rPr>
              <a:t>       Increase the </a:t>
            </a:r>
            <a:r>
              <a:rPr lang="en-US" altLang="zh-CN" sz="1400" dirty="0">
                <a:solidFill>
                  <a:srgbClr val="202124"/>
                </a:solidFill>
                <a:latin typeface="-apple-system"/>
              </a:rPr>
              <a:t>frequency</a:t>
            </a:r>
            <a:r>
              <a:rPr lang="en-US" altLang="zh-CN" sz="1400" b="0" i="0" dirty="0">
                <a:solidFill>
                  <a:srgbClr val="202124"/>
                </a:solidFill>
                <a:effectLst/>
                <a:latin typeface="-apple-system"/>
              </a:rPr>
              <a:t> and quantity of water intake;</a:t>
            </a:r>
          </a:p>
          <a:p>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marL="285750" indent="-285750">
              <a:buFont typeface="Wingdings" panose="05000000000000000000" pitchFamily="2" charset="2"/>
              <a:buChar char="Ø"/>
            </a:pPr>
            <a:r>
              <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rPr>
              <a:t>更喜欢站着而不是躺着</a:t>
            </a: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400" b="0" i="0" dirty="0">
                <a:solidFill>
                  <a:srgbClr val="202124"/>
                </a:solidFill>
                <a:effectLst/>
                <a:latin typeface="-apple-system"/>
              </a:rPr>
              <a:t> </a:t>
            </a:r>
          </a:p>
          <a:p>
            <a:r>
              <a:rPr lang="en-US" altLang="zh-CN" sz="1400" b="0" i="0" dirty="0">
                <a:solidFill>
                  <a:srgbClr val="202124"/>
                </a:solidFill>
                <a:effectLst/>
                <a:latin typeface="-apple-system"/>
              </a:rPr>
              <a:t>       Prefers to stand rather than lie down;</a:t>
            </a:r>
          </a:p>
          <a:p>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marL="285750" indent="-285750">
              <a:buFont typeface="Wingdings" panose="05000000000000000000" pitchFamily="2" charset="2"/>
              <a:buChar char="Ø"/>
            </a:pPr>
            <a:r>
              <a:rPr lang="zh-CN" altLang="en-US" sz="1400" kern="100" dirty="0">
                <a:effectLst/>
                <a:latin typeface="等线" panose="02010600030101010101" pitchFamily="2" charset="-122"/>
                <a:ea typeface="等线" panose="02010600030101010101" pitchFamily="2" charset="-122"/>
                <a:cs typeface="Times New Roman" panose="02020603050405020304" pitchFamily="18" charset="0"/>
              </a:rPr>
              <a:t>发情时间减少及发情行为强度降低；</a:t>
            </a:r>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en-US" altLang="zh-CN" sz="1400" b="0" i="0" dirty="0">
                <a:solidFill>
                  <a:srgbClr val="202124"/>
                </a:solidFill>
                <a:effectLst/>
                <a:latin typeface="-apple-system"/>
              </a:rPr>
              <a:t>       Decrease in-heat time and intensity of in-heat behavior;</a:t>
            </a:r>
          </a:p>
          <a:p>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marL="285750" indent="-285750">
              <a:buFont typeface="Wingdings" panose="05000000000000000000" pitchFamily="2" charset="2"/>
              <a:buChar char="Ø"/>
            </a:pPr>
            <a:r>
              <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rPr>
              <a:t>降低体内器官中血液流动速率的同时，增加了血液在皮肤表层流动的速率</a:t>
            </a: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400" b="0" i="0" dirty="0">
                <a:solidFill>
                  <a:srgbClr val="202124"/>
                </a:solidFill>
                <a:effectLst/>
                <a:latin typeface="-apple-system"/>
              </a:rPr>
              <a:t> </a:t>
            </a:r>
          </a:p>
          <a:p>
            <a:pPr marL="269875"/>
            <a:r>
              <a:rPr lang="en-US" altLang="zh-CN" sz="1400" b="0" i="0" dirty="0">
                <a:solidFill>
                  <a:srgbClr val="202124"/>
                </a:solidFill>
                <a:effectLst/>
                <a:latin typeface="-apple-system"/>
              </a:rPr>
              <a:t> While decreasing the rate of blood flow in the organs of the body, </a:t>
            </a:r>
            <a:r>
              <a:rPr lang="en-US" altLang="zh-CN" sz="1400" b="0" i="0" dirty="0" err="1">
                <a:solidFill>
                  <a:srgbClr val="202124"/>
                </a:solidFill>
                <a:effectLst/>
                <a:latin typeface="-apple-system"/>
              </a:rPr>
              <a:t>increaseing</a:t>
            </a:r>
            <a:r>
              <a:rPr lang="en-US" altLang="zh-CN" sz="1400" b="0" i="0" dirty="0">
                <a:solidFill>
                  <a:srgbClr val="202124"/>
                </a:solidFill>
                <a:effectLst/>
                <a:latin typeface="-apple-system"/>
              </a:rPr>
              <a:t> the rate of blood flow on the surface of the skin;</a:t>
            </a:r>
          </a:p>
          <a:p>
            <a:pPr marL="269875"/>
            <a:endParaRPr lang="en-US" altLang="zh-CN" sz="1400" b="0" i="0" dirty="0">
              <a:solidFill>
                <a:srgbClr val="202124"/>
              </a:solidFill>
              <a:effectLst/>
              <a:latin typeface="-apple-system"/>
            </a:endParaRPr>
          </a:p>
          <a:p>
            <a:pPr marL="285750" indent="-285750">
              <a:buFont typeface="Wingdings" panose="05000000000000000000" pitchFamily="2" charset="2"/>
              <a:buChar char="Ø"/>
            </a:pPr>
            <a:r>
              <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rPr>
              <a:t>呼吸的速度加快；</a:t>
            </a:r>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en-US" altLang="zh-CN" sz="1400" dirty="0">
                <a:solidFill>
                  <a:srgbClr val="202124"/>
                </a:solidFill>
                <a:latin typeface="-apple-system"/>
              </a:rPr>
              <a:t>        I</a:t>
            </a:r>
            <a:r>
              <a:rPr lang="en-US" altLang="zh-CN" sz="1400" b="0" i="0" dirty="0">
                <a:solidFill>
                  <a:srgbClr val="202124"/>
                </a:solidFill>
                <a:effectLst/>
                <a:latin typeface="-apple-system"/>
              </a:rPr>
              <a:t>ncrease speed of breathing;</a:t>
            </a:r>
          </a:p>
          <a:p>
            <a:endParaRPr lang="en-US" altLang="zh-CN" sz="1400" b="0" i="0" dirty="0">
              <a:solidFill>
                <a:srgbClr val="202124"/>
              </a:solidFill>
              <a:effectLst/>
              <a:latin typeface="-apple-system"/>
            </a:endParaRPr>
          </a:p>
          <a:p>
            <a:pPr marL="285750" indent="-285750">
              <a:buFont typeface="Wingdings" panose="05000000000000000000" pitchFamily="2" charset="2"/>
              <a:buChar char="Ø"/>
            </a:pPr>
            <a:r>
              <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rPr>
              <a:t>直肠的温度上升</a:t>
            </a:r>
            <a:r>
              <a:rPr lang="zh-CN" altLang="en-US" sz="1400" kern="100" dirty="0">
                <a:latin typeface="等线" panose="02010600030101010101" pitchFamily="2" charset="-122"/>
                <a:ea typeface="等线" panose="02010600030101010101" pitchFamily="2" charset="-122"/>
                <a:cs typeface="Times New Roman" panose="02020603050405020304" pitchFamily="18" charset="0"/>
              </a:rPr>
              <a:t>；</a:t>
            </a:r>
            <a:endParaRPr lang="en-US" altLang="zh-CN" sz="1400" kern="100" dirty="0">
              <a:latin typeface="等线" panose="02010600030101010101" pitchFamily="2" charset="-122"/>
              <a:ea typeface="等线" panose="02010600030101010101" pitchFamily="2" charset="-122"/>
              <a:cs typeface="Times New Roman" panose="02020603050405020304" pitchFamily="18" charset="0"/>
            </a:endParaRPr>
          </a:p>
          <a:p>
            <a:r>
              <a:rPr lang="en-US" altLang="zh-CN" sz="1400" b="0" i="0" dirty="0">
                <a:solidFill>
                  <a:srgbClr val="202124"/>
                </a:solidFill>
                <a:effectLst/>
                <a:latin typeface="-apple-system"/>
              </a:rPr>
              <a:t>       The temperature of the rectum rises;</a:t>
            </a:r>
          </a:p>
          <a:p>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marL="285750" indent="-285750">
              <a:buFont typeface="Wingdings" panose="05000000000000000000" pitchFamily="2" charset="2"/>
              <a:buChar char="Ø"/>
            </a:pPr>
            <a:r>
              <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rPr>
              <a:t>这些现象和特征都说明奶牛在用它自己的调节方式来降低体热和向环境中释放热量。</a:t>
            </a: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 </a:t>
            </a:r>
          </a:p>
          <a:p>
            <a:pPr marL="269875"/>
            <a:r>
              <a:rPr lang="en-US" altLang="zh-CN" sz="1400" dirty="0">
                <a:solidFill>
                  <a:srgbClr val="202124"/>
                </a:solidFill>
                <a:latin typeface="-apple-system"/>
              </a:rPr>
              <a:t>These phenomena and characteristics indicate that the cow is using its own adjust method to reduce body heat and release heat into the environment.</a:t>
            </a:r>
            <a:endParaRPr lang="zh-CN" altLang="zh-CN" sz="1400" dirty="0">
              <a:solidFill>
                <a:srgbClr val="202124"/>
              </a:solidFill>
              <a:latin typeface="-apple-system"/>
            </a:endParaRPr>
          </a:p>
          <a:p>
            <a:endParaRPr lang="zh-CN" altLang="en-US" sz="1600" dirty="0"/>
          </a:p>
        </p:txBody>
      </p:sp>
      <p:sp>
        <p:nvSpPr>
          <p:cNvPr id="2" name="文本框 1">
            <a:extLst>
              <a:ext uri="{FF2B5EF4-FFF2-40B4-BE49-F238E27FC236}">
                <a16:creationId xmlns:a16="http://schemas.microsoft.com/office/drawing/2014/main" id="{D13AC0CC-6AC7-2F45-A203-596224DF58C5}"/>
              </a:ext>
            </a:extLst>
          </p:cNvPr>
          <p:cNvSpPr txBox="1"/>
          <p:nvPr/>
        </p:nvSpPr>
        <p:spPr>
          <a:xfrm>
            <a:off x="-1" y="0"/>
            <a:ext cx="4030825"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热应激的影响</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奶牛行为</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Heat Stress Impact – Cows' behavior</a:t>
            </a:r>
          </a:p>
        </p:txBody>
      </p:sp>
      <p:grpSp>
        <p:nvGrpSpPr>
          <p:cNvPr id="7" name="组合 6">
            <a:extLst>
              <a:ext uri="{FF2B5EF4-FFF2-40B4-BE49-F238E27FC236}">
                <a16:creationId xmlns:a16="http://schemas.microsoft.com/office/drawing/2014/main" id="{E80E4769-4CB4-46DD-A535-83A8F74E2F5C}"/>
              </a:ext>
            </a:extLst>
          </p:cNvPr>
          <p:cNvGrpSpPr/>
          <p:nvPr/>
        </p:nvGrpSpPr>
        <p:grpSpPr>
          <a:xfrm>
            <a:off x="7127868" y="1347631"/>
            <a:ext cx="4470085" cy="2721877"/>
            <a:chOff x="7127868" y="1347631"/>
            <a:chExt cx="4470085" cy="2721877"/>
          </a:xfrm>
        </p:grpSpPr>
        <p:pic>
          <p:nvPicPr>
            <p:cNvPr id="22" name="图片 21">
              <a:extLst>
                <a:ext uri="{FF2B5EF4-FFF2-40B4-BE49-F238E27FC236}">
                  <a16:creationId xmlns:a16="http://schemas.microsoft.com/office/drawing/2014/main" id="{65B6B1EC-2EE3-4532-9F15-FE0EE1EF79B3}"/>
                </a:ext>
              </a:extLst>
            </p:cNvPr>
            <p:cNvPicPr>
              <a:picLocks noChangeAspect="1"/>
            </p:cNvPicPr>
            <p:nvPr/>
          </p:nvPicPr>
          <p:blipFill>
            <a:blip r:embed="rId2"/>
            <a:stretch>
              <a:fillRect/>
            </a:stretch>
          </p:blipFill>
          <p:spPr>
            <a:xfrm>
              <a:off x="7127868" y="1347631"/>
              <a:ext cx="3561712" cy="2721877"/>
            </a:xfrm>
            <a:prstGeom prst="rect">
              <a:avLst/>
            </a:prstGeom>
          </p:spPr>
        </p:pic>
        <p:sp>
          <p:nvSpPr>
            <p:cNvPr id="5" name="文本框 4">
              <a:extLst>
                <a:ext uri="{FF2B5EF4-FFF2-40B4-BE49-F238E27FC236}">
                  <a16:creationId xmlns:a16="http://schemas.microsoft.com/office/drawing/2014/main" id="{C1C4C390-2406-2BFE-3EE6-475519F24610}"/>
                </a:ext>
              </a:extLst>
            </p:cNvPr>
            <p:cNvSpPr txBox="1"/>
            <p:nvPr/>
          </p:nvSpPr>
          <p:spPr>
            <a:xfrm>
              <a:off x="7321084" y="1547466"/>
              <a:ext cx="2276670" cy="307777"/>
            </a:xfrm>
            <a:prstGeom prst="rect">
              <a:avLst/>
            </a:prstGeom>
            <a:noFill/>
          </p:spPr>
          <p:txBody>
            <a:bodyPr wrap="square" rtlCol="0">
              <a:spAutoFit/>
            </a:bodyPr>
            <a:lstStyle/>
            <a:p>
              <a:r>
                <a:rPr lang="en-US" altLang="zh-CN" sz="1400" dirty="0">
                  <a:solidFill>
                    <a:srgbClr val="202124"/>
                  </a:solidFill>
                  <a:latin typeface="-apple-system"/>
                </a:rPr>
                <a:t>Gain/produce heat</a:t>
              </a:r>
              <a:endParaRPr lang="zh-CN" altLang="en-US" sz="1400" dirty="0">
                <a:solidFill>
                  <a:srgbClr val="202124"/>
                </a:solidFill>
                <a:latin typeface="-apple-system"/>
              </a:endParaRPr>
            </a:p>
          </p:txBody>
        </p:sp>
        <p:sp>
          <p:nvSpPr>
            <p:cNvPr id="6" name="文本框 5">
              <a:extLst>
                <a:ext uri="{FF2B5EF4-FFF2-40B4-BE49-F238E27FC236}">
                  <a16:creationId xmlns:a16="http://schemas.microsoft.com/office/drawing/2014/main" id="{FABF4BAC-F665-081F-1A3C-13F0F5C70B3E}"/>
                </a:ext>
              </a:extLst>
            </p:cNvPr>
            <p:cNvSpPr txBox="1"/>
            <p:nvPr/>
          </p:nvSpPr>
          <p:spPr>
            <a:xfrm>
              <a:off x="9321283" y="1545917"/>
              <a:ext cx="2276670" cy="307777"/>
            </a:xfrm>
            <a:prstGeom prst="rect">
              <a:avLst/>
            </a:prstGeom>
            <a:noFill/>
          </p:spPr>
          <p:txBody>
            <a:bodyPr wrap="square" rtlCol="0">
              <a:spAutoFit/>
            </a:bodyPr>
            <a:lstStyle/>
            <a:p>
              <a:r>
                <a:rPr lang="en-US" altLang="zh-CN" sz="1400" dirty="0">
                  <a:solidFill>
                    <a:srgbClr val="202124"/>
                  </a:solidFill>
                  <a:latin typeface="-apple-system"/>
                </a:rPr>
                <a:t>Release body heat</a:t>
              </a:r>
              <a:endParaRPr lang="zh-CN" altLang="en-US" sz="1400" dirty="0">
                <a:solidFill>
                  <a:srgbClr val="202124"/>
                </a:solidFill>
                <a:latin typeface="-apple-system"/>
              </a:endParaRPr>
            </a:p>
          </p:txBody>
        </p:sp>
      </p:grpSp>
    </p:spTree>
    <p:extLst>
      <p:ext uri="{BB962C8B-B14F-4D97-AF65-F5344CB8AC3E}">
        <p14:creationId xmlns:p14="http://schemas.microsoft.com/office/powerpoint/2010/main" val="566919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81FBE36A-6781-4E68-9406-2B0E034387EA}"/>
              </a:ext>
            </a:extLst>
          </p:cNvPr>
          <p:cNvSpPr txBox="1"/>
          <p:nvPr/>
        </p:nvSpPr>
        <p:spPr>
          <a:xfrm>
            <a:off x="6415514" y="1890086"/>
            <a:ext cx="5453025" cy="3334246"/>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t>通常情况下奶牛的躺卧时间大于</a:t>
            </a:r>
            <a:r>
              <a:rPr lang="en-US" altLang="zh-CN" dirty="0"/>
              <a:t>12</a:t>
            </a:r>
            <a:r>
              <a:rPr lang="zh-CN" altLang="en-US" dirty="0"/>
              <a:t>小时，表明奶牛的舒适度良好；</a:t>
            </a:r>
            <a:endParaRPr lang="en-US" altLang="zh-CN" dirty="0"/>
          </a:p>
          <a:p>
            <a:pPr marL="269875"/>
            <a:r>
              <a:rPr lang="en-US" altLang="zh-CN" dirty="0"/>
              <a:t>Normally, if cows spend more than 12 hours lying down, it indicates good comfort levels;</a:t>
            </a:r>
          </a:p>
          <a:p>
            <a:pPr marL="269875"/>
            <a:endParaRPr lang="en-US" altLang="zh-CN" dirty="0"/>
          </a:p>
          <a:p>
            <a:pPr marL="285750" indent="-285750">
              <a:buFont typeface="Wingdings" panose="05000000000000000000" pitchFamily="2" charset="2"/>
              <a:buChar char="Ø"/>
            </a:pPr>
            <a:r>
              <a:rPr lang="zh-CN" altLang="en-US" dirty="0"/>
              <a:t>热应激期间奶牛的躺卧时间大大降低；</a:t>
            </a:r>
            <a:endParaRPr lang="en-US" altLang="zh-CN" dirty="0"/>
          </a:p>
          <a:p>
            <a:pPr marL="269875"/>
            <a:r>
              <a:rPr lang="en-US" altLang="zh-CN" dirty="0"/>
              <a:t>Laying time in dairy cows is significantly reduced during heat stress;</a:t>
            </a:r>
          </a:p>
          <a:p>
            <a:pPr>
              <a:lnSpc>
                <a:spcPct val="200000"/>
              </a:lnSpc>
            </a:pPr>
            <a:r>
              <a:rPr lang="en-US" altLang="zh-CN" dirty="0"/>
              <a:t>      </a:t>
            </a:r>
            <a:r>
              <a:rPr lang="zh-CN" altLang="en-US" dirty="0"/>
              <a:t>产奶量 </a:t>
            </a:r>
            <a:r>
              <a:rPr lang="en-US" altLang="zh-CN" dirty="0"/>
              <a:t>Milk yield </a:t>
            </a:r>
          </a:p>
          <a:p>
            <a:pPr>
              <a:lnSpc>
                <a:spcPct val="200000"/>
              </a:lnSpc>
            </a:pPr>
            <a:r>
              <a:rPr lang="en-US" altLang="zh-CN" dirty="0"/>
              <a:t>      </a:t>
            </a:r>
            <a:r>
              <a:rPr lang="zh-CN" altLang="en-US" dirty="0"/>
              <a:t>蹄病 </a:t>
            </a:r>
            <a:r>
              <a:rPr lang="en-US" altLang="zh-CN" dirty="0"/>
              <a:t>Hoof disease</a:t>
            </a:r>
            <a:endParaRPr lang="zh-CN" altLang="en-US" dirty="0"/>
          </a:p>
        </p:txBody>
      </p:sp>
      <p:pic>
        <p:nvPicPr>
          <p:cNvPr id="10" name="图片 9">
            <a:extLst>
              <a:ext uri="{FF2B5EF4-FFF2-40B4-BE49-F238E27FC236}">
                <a16:creationId xmlns:a16="http://schemas.microsoft.com/office/drawing/2014/main" id="{D96FEE11-5546-4D8D-B95E-9199A25255D3}"/>
              </a:ext>
            </a:extLst>
          </p:cNvPr>
          <p:cNvPicPr>
            <a:picLocks noChangeAspect="1"/>
          </p:cNvPicPr>
          <p:nvPr/>
        </p:nvPicPr>
        <p:blipFill>
          <a:blip r:embed="rId2"/>
          <a:stretch>
            <a:fillRect/>
          </a:stretch>
        </p:blipFill>
        <p:spPr>
          <a:xfrm>
            <a:off x="485862" y="1130006"/>
            <a:ext cx="5855053" cy="4300409"/>
          </a:xfrm>
          <a:prstGeom prst="rect">
            <a:avLst/>
          </a:prstGeom>
        </p:spPr>
      </p:pic>
      <p:sp>
        <p:nvSpPr>
          <p:cNvPr id="17" name="文本框 16">
            <a:extLst>
              <a:ext uri="{FF2B5EF4-FFF2-40B4-BE49-F238E27FC236}">
                <a16:creationId xmlns:a16="http://schemas.microsoft.com/office/drawing/2014/main" id="{9C1DEDD7-08C9-42F8-A6C0-FC8A931C88AA}"/>
              </a:ext>
            </a:extLst>
          </p:cNvPr>
          <p:cNvSpPr txBox="1"/>
          <p:nvPr/>
        </p:nvSpPr>
        <p:spPr>
          <a:xfrm>
            <a:off x="1685365" y="5245749"/>
            <a:ext cx="4410635" cy="369332"/>
          </a:xfrm>
          <a:prstGeom prst="rect">
            <a:avLst/>
          </a:prstGeom>
          <a:noFill/>
        </p:spPr>
        <p:txBody>
          <a:bodyPr wrap="square">
            <a:spAutoFit/>
          </a:bodyPr>
          <a:lstStyle/>
          <a:p>
            <a:r>
              <a:rPr lang="da-DK" altLang="zh-CN" dirty="0"/>
              <a:t>Chen (Van Os) et al., 2013, 2016,</a:t>
            </a:r>
            <a:endParaRPr lang="zh-CN" altLang="en-US" dirty="0"/>
          </a:p>
        </p:txBody>
      </p:sp>
      <p:sp>
        <p:nvSpPr>
          <p:cNvPr id="2" name="文本框 1">
            <a:extLst>
              <a:ext uri="{FF2B5EF4-FFF2-40B4-BE49-F238E27FC236}">
                <a16:creationId xmlns:a16="http://schemas.microsoft.com/office/drawing/2014/main" id="{E820F3D2-BC31-2FDA-8D4B-642D28573309}"/>
              </a:ext>
            </a:extLst>
          </p:cNvPr>
          <p:cNvSpPr txBox="1"/>
          <p:nvPr/>
        </p:nvSpPr>
        <p:spPr>
          <a:xfrm>
            <a:off x="-1" y="0"/>
            <a:ext cx="4030825"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热应激的影响</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奶牛行为</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Heat Stress Impact – Cows' behavior</a:t>
            </a:r>
          </a:p>
        </p:txBody>
      </p:sp>
    </p:spTree>
    <p:extLst>
      <p:ext uri="{BB962C8B-B14F-4D97-AF65-F5344CB8AC3E}">
        <p14:creationId xmlns:p14="http://schemas.microsoft.com/office/powerpoint/2010/main" val="4018329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FA51F4-685F-4609-B646-07369C8A7047}"/>
              </a:ext>
            </a:extLst>
          </p:cNvPr>
          <p:cNvPicPr>
            <a:picLocks noChangeAspect="1"/>
          </p:cNvPicPr>
          <p:nvPr/>
        </p:nvPicPr>
        <p:blipFill>
          <a:blip r:embed="rId2"/>
          <a:stretch>
            <a:fillRect/>
          </a:stretch>
        </p:blipFill>
        <p:spPr>
          <a:xfrm>
            <a:off x="2150811" y="889006"/>
            <a:ext cx="8033095" cy="5079988"/>
          </a:xfrm>
          <a:prstGeom prst="rect">
            <a:avLst/>
          </a:prstGeom>
        </p:spPr>
      </p:pic>
      <p:sp>
        <p:nvSpPr>
          <p:cNvPr id="6" name="文本框 5">
            <a:extLst>
              <a:ext uri="{FF2B5EF4-FFF2-40B4-BE49-F238E27FC236}">
                <a16:creationId xmlns:a16="http://schemas.microsoft.com/office/drawing/2014/main" id="{28F92884-3847-4267-BF1A-AB5187B249B8}"/>
              </a:ext>
            </a:extLst>
          </p:cNvPr>
          <p:cNvSpPr txBox="1"/>
          <p:nvPr/>
        </p:nvSpPr>
        <p:spPr>
          <a:xfrm>
            <a:off x="3454706" y="4702637"/>
            <a:ext cx="841656" cy="338554"/>
          </a:xfrm>
          <a:prstGeom prst="rect">
            <a:avLst/>
          </a:prstGeom>
          <a:noFill/>
        </p:spPr>
        <p:txBody>
          <a:bodyPr wrap="square" rtlCol="0">
            <a:spAutoFit/>
          </a:bodyPr>
          <a:lstStyle/>
          <a:p>
            <a:r>
              <a:rPr lang="en-US" altLang="zh-CN" sz="1600" b="1">
                <a:solidFill>
                  <a:srgbClr val="FF0000"/>
                </a:solidFill>
              </a:rPr>
              <a:t>38.3°</a:t>
            </a:r>
            <a:endParaRPr lang="zh-CN" altLang="en-US" sz="1600" b="1">
              <a:solidFill>
                <a:srgbClr val="FF0000"/>
              </a:solidFill>
            </a:endParaRPr>
          </a:p>
        </p:txBody>
      </p:sp>
      <p:sp>
        <p:nvSpPr>
          <p:cNvPr id="10" name="文本框 9">
            <a:extLst>
              <a:ext uri="{FF2B5EF4-FFF2-40B4-BE49-F238E27FC236}">
                <a16:creationId xmlns:a16="http://schemas.microsoft.com/office/drawing/2014/main" id="{E60C924C-9215-478A-B771-F69E616646AA}"/>
              </a:ext>
            </a:extLst>
          </p:cNvPr>
          <p:cNvSpPr txBox="1"/>
          <p:nvPr/>
        </p:nvSpPr>
        <p:spPr>
          <a:xfrm>
            <a:off x="4625141" y="4702637"/>
            <a:ext cx="841656" cy="338554"/>
          </a:xfrm>
          <a:prstGeom prst="rect">
            <a:avLst/>
          </a:prstGeom>
          <a:noFill/>
        </p:spPr>
        <p:txBody>
          <a:bodyPr wrap="square" rtlCol="0">
            <a:spAutoFit/>
          </a:bodyPr>
          <a:lstStyle/>
          <a:p>
            <a:r>
              <a:rPr lang="en-US" altLang="zh-CN" sz="1600" b="1">
                <a:solidFill>
                  <a:srgbClr val="FF0000"/>
                </a:solidFill>
              </a:rPr>
              <a:t>38.9°</a:t>
            </a:r>
            <a:endParaRPr lang="zh-CN" altLang="en-US" sz="1600" b="1">
              <a:solidFill>
                <a:srgbClr val="FF0000"/>
              </a:solidFill>
            </a:endParaRPr>
          </a:p>
        </p:txBody>
      </p:sp>
      <p:sp>
        <p:nvSpPr>
          <p:cNvPr id="12" name="文本框 11">
            <a:extLst>
              <a:ext uri="{FF2B5EF4-FFF2-40B4-BE49-F238E27FC236}">
                <a16:creationId xmlns:a16="http://schemas.microsoft.com/office/drawing/2014/main" id="{C3FCEED5-5EFA-4157-9DA9-DA4B248FE801}"/>
              </a:ext>
            </a:extLst>
          </p:cNvPr>
          <p:cNvSpPr txBox="1"/>
          <p:nvPr/>
        </p:nvSpPr>
        <p:spPr>
          <a:xfrm>
            <a:off x="5937169" y="4711920"/>
            <a:ext cx="841656" cy="338554"/>
          </a:xfrm>
          <a:prstGeom prst="rect">
            <a:avLst/>
          </a:prstGeom>
          <a:noFill/>
        </p:spPr>
        <p:txBody>
          <a:bodyPr wrap="square" rtlCol="0">
            <a:spAutoFit/>
          </a:bodyPr>
          <a:lstStyle/>
          <a:p>
            <a:r>
              <a:rPr lang="en-US" altLang="zh-CN" sz="1600" b="1">
                <a:solidFill>
                  <a:srgbClr val="FF0000"/>
                </a:solidFill>
              </a:rPr>
              <a:t>39.4°</a:t>
            </a:r>
            <a:endParaRPr lang="zh-CN" altLang="en-US" sz="1600" b="1">
              <a:solidFill>
                <a:srgbClr val="FF0000"/>
              </a:solidFill>
            </a:endParaRPr>
          </a:p>
        </p:txBody>
      </p:sp>
      <p:sp>
        <p:nvSpPr>
          <p:cNvPr id="13" name="文本框 12">
            <a:extLst>
              <a:ext uri="{FF2B5EF4-FFF2-40B4-BE49-F238E27FC236}">
                <a16:creationId xmlns:a16="http://schemas.microsoft.com/office/drawing/2014/main" id="{E6EA2111-FA94-4CEB-908B-BDC787F5B40A}"/>
              </a:ext>
            </a:extLst>
          </p:cNvPr>
          <p:cNvSpPr txBox="1"/>
          <p:nvPr/>
        </p:nvSpPr>
        <p:spPr>
          <a:xfrm>
            <a:off x="7107604" y="4725698"/>
            <a:ext cx="841656" cy="338554"/>
          </a:xfrm>
          <a:prstGeom prst="rect">
            <a:avLst/>
          </a:prstGeom>
          <a:noFill/>
        </p:spPr>
        <p:txBody>
          <a:bodyPr wrap="square" rtlCol="0">
            <a:spAutoFit/>
          </a:bodyPr>
          <a:lstStyle/>
          <a:p>
            <a:r>
              <a:rPr lang="en-US" altLang="zh-CN" sz="1600" b="1">
                <a:solidFill>
                  <a:srgbClr val="FF0000"/>
                </a:solidFill>
              </a:rPr>
              <a:t>40.4°</a:t>
            </a:r>
            <a:endParaRPr lang="zh-CN" altLang="en-US" sz="1600" b="1">
              <a:solidFill>
                <a:srgbClr val="FF0000"/>
              </a:solidFill>
            </a:endParaRPr>
          </a:p>
        </p:txBody>
      </p:sp>
      <p:sp>
        <p:nvSpPr>
          <p:cNvPr id="14" name="文本框 13">
            <a:extLst>
              <a:ext uri="{FF2B5EF4-FFF2-40B4-BE49-F238E27FC236}">
                <a16:creationId xmlns:a16="http://schemas.microsoft.com/office/drawing/2014/main" id="{9E100463-9143-4E51-AA18-2B87495F4E3F}"/>
              </a:ext>
            </a:extLst>
          </p:cNvPr>
          <p:cNvSpPr txBox="1"/>
          <p:nvPr/>
        </p:nvSpPr>
        <p:spPr>
          <a:xfrm>
            <a:off x="8411499" y="4725698"/>
            <a:ext cx="841656" cy="338554"/>
          </a:xfrm>
          <a:prstGeom prst="rect">
            <a:avLst/>
          </a:prstGeom>
          <a:noFill/>
        </p:spPr>
        <p:txBody>
          <a:bodyPr wrap="square" rtlCol="0">
            <a:spAutoFit/>
          </a:bodyPr>
          <a:lstStyle/>
          <a:p>
            <a:r>
              <a:rPr lang="en-US" altLang="zh-CN" sz="1600" b="1">
                <a:solidFill>
                  <a:srgbClr val="FF0000"/>
                </a:solidFill>
              </a:rPr>
              <a:t>40.6°</a:t>
            </a:r>
            <a:endParaRPr lang="zh-CN" altLang="en-US" sz="1600" b="1">
              <a:solidFill>
                <a:srgbClr val="FF0000"/>
              </a:solidFill>
            </a:endParaRPr>
          </a:p>
        </p:txBody>
      </p:sp>
      <p:sp>
        <p:nvSpPr>
          <p:cNvPr id="2" name="文本框 1">
            <a:extLst>
              <a:ext uri="{FF2B5EF4-FFF2-40B4-BE49-F238E27FC236}">
                <a16:creationId xmlns:a16="http://schemas.microsoft.com/office/drawing/2014/main" id="{0CA694F6-D8E4-B061-7792-FAAE300CB74A}"/>
              </a:ext>
            </a:extLst>
          </p:cNvPr>
          <p:cNvSpPr txBox="1"/>
          <p:nvPr/>
        </p:nvSpPr>
        <p:spPr>
          <a:xfrm>
            <a:off x="-1" y="0"/>
            <a:ext cx="4030825"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热应激的影响</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奶牛行为</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Heat Stress Impact – Cows' behavior</a:t>
            </a:r>
          </a:p>
        </p:txBody>
      </p:sp>
    </p:spTree>
    <p:extLst>
      <p:ext uri="{BB962C8B-B14F-4D97-AF65-F5344CB8AC3E}">
        <p14:creationId xmlns:p14="http://schemas.microsoft.com/office/powerpoint/2010/main" val="3837380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B7791D3F-0891-4504-B106-DF91AA0B2CD7}"/>
              </a:ext>
            </a:extLst>
          </p:cNvPr>
          <p:cNvSpPr txBox="1">
            <a:spLocks/>
          </p:cNvSpPr>
          <p:nvPr/>
        </p:nvSpPr>
        <p:spPr>
          <a:xfrm>
            <a:off x="2604433" y="1491831"/>
            <a:ext cx="6667183" cy="4453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600" b="1" dirty="0">
                <a:solidFill>
                  <a:srgbClr val="249857"/>
                </a:solidFill>
              </a:rPr>
              <a:t>不同温度和产量下，奶牛对饮水量的要求</a:t>
            </a:r>
            <a:endParaRPr lang="en-US" altLang="zh-CN" sz="1600" b="1" dirty="0">
              <a:solidFill>
                <a:srgbClr val="249857"/>
              </a:solidFill>
            </a:endParaRPr>
          </a:p>
          <a:p>
            <a:pPr algn="ctr"/>
            <a:r>
              <a:rPr lang="en-US" altLang="zh-CN" sz="1600" b="1" dirty="0">
                <a:solidFill>
                  <a:srgbClr val="249857"/>
                </a:solidFill>
                <a:latin typeface="+mn-lt"/>
              </a:rPr>
              <a:t>Cows' water intake requirements at different temperatures and yields</a:t>
            </a:r>
            <a:endParaRPr lang="zh-CN" altLang="en-US" sz="1600" b="1" dirty="0">
              <a:solidFill>
                <a:srgbClr val="249857"/>
              </a:solidFill>
              <a:latin typeface="+mn-lt"/>
            </a:endParaRPr>
          </a:p>
        </p:txBody>
      </p:sp>
      <p:graphicFrame>
        <p:nvGraphicFramePr>
          <p:cNvPr id="7" name="Group 75">
            <a:extLst>
              <a:ext uri="{FF2B5EF4-FFF2-40B4-BE49-F238E27FC236}">
                <a16:creationId xmlns:a16="http://schemas.microsoft.com/office/drawing/2014/main" id="{29BF1F13-335B-4AF5-B83F-72B7AAB757EC}"/>
              </a:ext>
            </a:extLst>
          </p:cNvPr>
          <p:cNvGraphicFramePr>
            <a:graphicFrameLocks noGrp="1"/>
          </p:cNvGraphicFramePr>
          <p:nvPr>
            <p:ph idx="1"/>
            <p:extLst>
              <p:ext uri="{D42A27DB-BD31-4B8C-83A1-F6EECF244321}">
                <p14:modId xmlns:p14="http://schemas.microsoft.com/office/powerpoint/2010/main" val="1220508097"/>
              </p:ext>
            </p:extLst>
          </p:nvPr>
        </p:nvGraphicFramePr>
        <p:xfrm>
          <a:off x="1908124" y="2195012"/>
          <a:ext cx="8375752" cy="2710256"/>
        </p:xfrm>
        <a:graphic>
          <a:graphicData uri="http://schemas.openxmlformats.org/drawingml/2006/table">
            <a:tbl>
              <a:tblPr>
                <a:tableStyleId>{8799B23B-EC83-4686-B30A-512413B5E67A}</a:tableStyleId>
              </a:tblPr>
              <a:tblGrid>
                <a:gridCol w="1674504">
                  <a:extLst>
                    <a:ext uri="{9D8B030D-6E8A-4147-A177-3AD203B41FA5}">
                      <a16:colId xmlns:a16="http://schemas.microsoft.com/office/drawing/2014/main" val="20000"/>
                    </a:ext>
                  </a:extLst>
                </a:gridCol>
                <a:gridCol w="1674504">
                  <a:extLst>
                    <a:ext uri="{9D8B030D-6E8A-4147-A177-3AD203B41FA5}">
                      <a16:colId xmlns:a16="http://schemas.microsoft.com/office/drawing/2014/main" val="20001"/>
                    </a:ext>
                  </a:extLst>
                </a:gridCol>
                <a:gridCol w="1677736">
                  <a:extLst>
                    <a:ext uri="{9D8B030D-6E8A-4147-A177-3AD203B41FA5}">
                      <a16:colId xmlns:a16="http://schemas.microsoft.com/office/drawing/2014/main" val="20002"/>
                    </a:ext>
                  </a:extLst>
                </a:gridCol>
                <a:gridCol w="1674504">
                  <a:extLst>
                    <a:ext uri="{9D8B030D-6E8A-4147-A177-3AD203B41FA5}">
                      <a16:colId xmlns:a16="http://schemas.microsoft.com/office/drawing/2014/main" val="20003"/>
                    </a:ext>
                  </a:extLst>
                </a:gridCol>
                <a:gridCol w="1674504">
                  <a:extLst>
                    <a:ext uri="{9D8B030D-6E8A-4147-A177-3AD203B41FA5}">
                      <a16:colId xmlns:a16="http://schemas.microsoft.com/office/drawing/2014/main" val="20004"/>
                    </a:ext>
                  </a:extLst>
                </a:gridCol>
              </a:tblGrid>
              <a:tr h="373461">
                <a:tc rowSpan="3">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dirty="0">
                          <a:ln>
                            <a:solidFill>
                              <a:srgbClr val="249857"/>
                            </a:solidFill>
                          </a:ln>
                          <a:solidFill>
                            <a:srgbClr val="249857"/>
                          </a:solidFill>
                          <a:effectLst/>
                        </a:rPr>
                        <a:t>产奶量</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dirty="0">
                          <a:ln>
                            <a:solidFill>
                              <a:srgbClr val="249857"/>
                            </a:solidFill>
                          </a:ln>
                          <a:solidFill>
                            <a:srgbClr val="249857"/>
                          </a:solidFill>
                          <a:effectLst/>
                        </a:rPr>
                        <a:t>(公斤/日)</a:t>
                      </a:r>
                      <a:endParaRPr kumimoji="0" lang="en-US" altLang="zh-CN" sz="1600" b="0" u="none" strike="noStrike" cap="none" normalizeH="0" baseline="0" dirty="0">
                        <a:ln>
                          <a:solidFill>
                            <a:srgbClr val="249857"/>
                          </a:solidFill>
                        </a:ln>
                        <a:solidFill>
                          <a:srgbClr val="249857"/>
                        </a:solidFill>
                        <a:effectLst/>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u="none" strike="noStrike" cap="none" normalizeH="0" baseline="0" dirty="0">
                          <a:ln>
                            <a:solidFill>
                              <a:srgbClr val="249857"/>
                            </a:solidFill>
                          </a:ln>
                          <a:solidFill>
                            <a:srgbClr val="249857"/>
                          </a:solidFill>
                          <a:effectLst/>
                        </a:rPr>
                        <a:t>Milk Yield(kg/day)</a:t>
                      </a:r>
                      <a:endParaRPr kumimoji="0" lang="zh-CN" altLang="en-US" sz="1600" b="0" i="0" u="none" strike="noStrike" cap="none" normalizeH="0" baseline="0" dirty="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dirty="0">
                          <a:ln>
                            <a:solidFill>
                              <a:srgbClr val="249857"/>
                            </a:solidFill>
                          </a:ln>
                          <a:solidFill>
                            <a:srgbClr val="249857"/>
                          </a:solidFill>
                          <a:effectLst/>
                        </a:rPr>
                        <a:t>当日最低气温(</a:t>
                      </a:r>
                      <a:r>
                        <a:rPr kumimoji="0" lang="en-US" altLang="zh-CN" sz="1600" b="0" u="none" strike="noStrike" cap="none" normalizeH="0" baseline="0" dirty="0">
                          <a:ln>
                            <a:solidFill>
                              <a:srgbClr val="249857"/>
                            </a:solidFill>
                          </a:ln>
                          <a:solidFill>
                            <a:srgbClr val="249857"/>
                          </a:solidFill>
                          <a:effectLst/>
                        </a:rPr>
                        <a:t>C</a:t>
                      </a:r>
                      <a:r>
                        <a:rPr kumimoji="0" lang="en-US" altLang="zh-CN" sz="1600" b="0" u="none" strike="noStrike" cap="none" normalizeH="0" baseline="30000" dirty="0">
                          <a:ln>
                            <a:solidFill>
                              <a:srgbClr val="249857"/>
                            </a:solidFill>
                          </a:ln>
                          <a:solidFill>
                            <a:srgbClr val="249857"/>
                          </a:solidFill>
                          <a:effectLst/>
                        </a:rPr>
                        <a:t>o</a:t>
                      </a:r>
                      <a:r>
                        <a:rPr kumimoji="0" lang="en-US" altLang="zh-CN" sz="1600" b="0" u="none" strike="noStrike" cap="none" normalizeH="0" baseline="0" dirty="0">
                          <a:ln>
                            <a:solidFill>
                              <a:srgbClr val="249857"/>
                            </a:solidFill>
                          </a:ln>
                          <a:solidFill>
                            <a:srgbClr val="249857"/>
                          </a:solidFill>
                          <a:effectLst/>
                        </a:rPr>
                        <a:t>) </a:t>
                      </a:r>
                    </a:p>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u="none" strike="noStrike" cap="none" normalizeH="0" baseline="0" dirty="0">
                          <a:ln>
                            <a:solidFill>
                              <a:srgbClr val="249857"/>
                            </a:solidFill>
                          </a:ln>
                          <a:solidFill>
                            <a:srgbClr val="249857"/>
                          </a:solidFill>
                          <a:effectLst/>
                        </a:rPr>
                        <a:t>The lowest temperature of the day</a:t>
                      </a:r>
                      <a:endParaRPr kumimoji="0" lang="en-US" altLang="zh-CN" sz="1600" b="0" i="0" u="none" strike="noStrike" cap="none" normalizeH="0" baseline="0" dirty="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353274">
                <a:tc vMerge="1">
                  <a:txBody>
                    <a:bodyPr/>
                    <a:lstStyle/>
                    <a:p>
                      <a:endParaRPr lang="zh-C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dirty="0">
                          <a:ln>
                            <a:solidFill>
                              <a:srgbClr val="249857"/>
                            </a:solidFill>
                          </a:ln>
                          <a:solidFill>
                            <a:srgbClr val="249857"/>
                          </a:solidFill>
                          <a:effectLst/>
                        </a:rPr>
                        <a:t>10</a:t>
                      </a:r>
                      <a:endParaRPr kumimoji="0" lang="zh-CN" altLang="en-US" sz="1600" b="0" i="0" u="none" strike="noStrike" cap="none" normalizeH="0" baseline="0" dirty="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a:ln>
                            <a:solidFill>
                              <a:srgbClr val="249857"/>
                            </a:solidFill>
                          </a:ln>
                          <a:solidFill>
                            <a:srgbClr val="249857"/>
                          </a:solidFill>
                          <a:effectLst/>
                        </a:rPr>
                        <a:t>18</a:t>
                      </a:r>
                      <a:endParaRPr kumimoji="0" lang="zh-CN" altLang="en-US" sz="1600" b="0" i="0" u="none" strike="noStrike" cap="none" normalizeH="0" baseline="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a:ln>
                            <a:solidFill>
                              <a:srgbClr val="249857"/>
                            </a:solidFill>
                          </a:ln>
                          <a:solidFill>
                            <a:srgbClr val="249857"/>
                          </a:solidFill>
                          <a:effectLst/>
                        </a:rPr>
                        <a:t>26</a:t>
                      </a:r>
                      <a:endParaRPr kumimoji="0" lang="zh-CN" altLang="en-US" sz="1600" b="0" i="0" u="none" strike="noStrike" cap="none" normalizeH="0" baseline="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dirty="0">
                          <a:ln>
                            <a:solidFill>
                              <a:srgbClr val="249857"/>
                            </a:solidFill>
                          </a:ln>
                          <a:solidFill>
                            <a:srgbClr val="249857"/>
                          </a:solidFill>
                          <a:effectLst/>
                        </a:rPr>
                        <a:t>34</a:t>
                      </a:r>
                      <a:endParaRPr kumimoji="0" lang="zh-CN" altLang="en-US" sz="1600" b="0" i="0" u="none" strike="noStrike" cap="none" normalizeH="0" baseline="0" dirty="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extLst>
                  <a:ext uri="{0D108BD9-81ED-4DB2-BD59-A6C34878D82A}">
                    <a16:rowId xmlns:a16="http://schemas.microsoft.com/office/drawing/2014/main" val="10001"/>
                  </a:ext>
                </a:extLst>
              </a:tr>
              <a:tr h="384776">
                <a:tc vMerge="1">
                  <a:txBody>
                    <a:bodyPr/>
                    <a:lstStyle/>
                    <a:p>
                      <a:endParaRPr lang="zh-CN"/>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kern="1200" cap="none" normalizeH="0" baseline="0" dirty="0">
                          <a:ln>
                            <a:solidFill>
                              <a:srgbClr val="249857"/>
                            </a:solidFill>
                          </a:ln>
                          <a:solidFill>
                            <a:srgbClr val="249857"/>
                          </a:solidFill>
                          <a:effectLst/>
                          <a:latin typeface="+mn-lt"/>
                          <a:ea typeface="+mn-ea"/>
                          <a:cs typeface="+mn-cs"/>
                        </a:rPr>
                        <a:t>饮水量(公斤/头/日)</a:t>
                      </a:r>
                      <a:endParaRPr kumimoji="0" lang="en-US" altLang="zh-CN" sz="1600" b="0" u="none" strike="noStrike" kern="1200" cap="none" normalizeH="0" baseline="0" dirty="0">
                        <a:ln>
                          <a:solidFill>
                            <a:srgbClr val="249857"/>
                          </a:solidFill>
                        </a:ln>
                        <a:solidFill>
                          <a:srgbClr val="249857"/>
                        </a:solidFill>
                        <a:effectLst/>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u="none" strike="noStrike" kern="1200" cap="none" normalizeH="0" baseline="0" dirty="0">
                          <a:ln>
                            <a:solidFill>
                              <a:srgbClr val="249857"/>
                            </a:solidFill>
                          </a:ln>
                          <a:solidFill>
                            <a:srgbClr val="249857"/>
                          </a:solidFill>
                          <a:effectLst/>
                          <a:latin typeface="+mn-lt"/>
                          <a:ea typeface="+mn-ea"/>
                          <a:cs typeface="+mn-cs"/>
                        </a:rPr>
                        <a:t>Water intake volume (kg/hd/day)</a:t>
                      </a:r>
                      <a:endParaRPr kumimoji="0" lang="zh-CN" altLang="en-US" sz="1600" b="0" u="none" strike="noStrike" kern="1200" cap="none" normalizeH="0" baseline="0" dirty="0">
                        <a:ln>
                          <a:solidFill>
                            <a:srgbClr val="249857"/>
                          </a:solidFill>
                        </a:ln>
                        <a:solidFill>
                          <a:srgbClr val="249857"/>
                        </a:solidFill>
                        <a:effectLst/>
                        <a:latin typeface="+mn-lt"/>
                        <a:ea typeface="+mn-ea"/>
                        <a:cs typeface="+mn-cs"/>
                      </a:endParaRPr>
                    </a:p>
                  </a:txBody>
                  <a:tcPr anchor="ctr" horzOverflow="overflow"/>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2"/>
                  </a:ext>
                </a:extLst>
              </a:tr>
              <a:tr h="35327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dirty="0">
                          <a:ln>
                            <a:solidFill>
                              <a:srgbClr val="249857"/>
                            </a:solidFill>
                          </a:ln>
                          <a:solidFill>
                            <a:srgbClr val="249857"/>
                          </a:solidFill>
                          <a:effectLst/>
                        </a:rPr>
                        <a:t>20</a:t>
                      </a:r>
                      <a:endParaRPr kumimoji="0" lang="zh-CN" altLang="en-US" sz="1600" b="0" i="0" u="none" strike="noStrike" cap="none" normalizeH="0" baseline="0" dirty="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dirty="0">
                          <a:ln>
                            <a:solidFill>
                              <a:srgbClr val="249857"/>
                            </a:solidFill>
                          </a:ln>
                          <a:solidFill>
                            <a:srgbClr val="249857"/>
                          </a:solidFill>
                          <a:effectLst/>
                        </a:rPr>
                        <a:t>80</a:t>
                      </a:r>
                      <a:endParaRPr kumimoji="0" lang="zh-CN" altLang="en-US" sz="1600" b="0" i="0" u="none" strike="noStrike" cap="none" normalizeH="0" baseline="0" dirty="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a:ln>
                            <a:solidFill>
                              <a:srgbClr val="249857"/>
                            </a:solidFill>
                          </a:ln>
                          <a:solidFill>
                            <a:srgbClr val="249857"/>
                          </a:solidFill>
                          <a:effectLst/>
                        </a:rPr>
                        <a:t>88</a:t>
                      </a:r>
                      <a:endParaRPr kumimoji="0" lang="zh-CN" altLang="en-US" sz="1600" b="0" i="0" u="none" strike="noStrike" cap="none" normalizeH="0" baseline="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dirty="0">
                          <a:ln>
                            <a:solidFill>
                              <a:srgbClr val="249857"/>
                            </a:solidFill>
                          </a:ln>
                          <a:solidFill>
                            <a:srgbClr val="249857"/>
                          </a:solidFill>
                          <a:effectLst/>
                        </a:rPr>
                        <a:t>100</a:t>
                      </a:r>
                      <a:endParaRPr kumimoji="0" lang="zh-CN" altLang="en-US" sz="1600" b="0" i="0" u="none" strike="noStrike" cap="none" normalizeH="0" baseline="0" dirty="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dirty="0">
                          <a:ln>
                            <a:solidFill>
                              <a:srgbClr val="249857"/>
                            </a:solidFill>
                          </a:ln>
                          <a:solidFill>
                            <a:srgbClr val="249857"/>
                          </a:solidFill>
                          <a:effectLst/>
                        </a:rPr>
                        <a:t>112</a:t>
                      </a:r>
                      <a:endParaRPr kumimoji="0" lang="zh-CN" altLang="en-US" sz="1600" b="0" i="0" u="none" strike="noStrike" cap="none" normalizeH="0" baseline="0" dirty="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extLst>
                  <a:ext uri="{0D108BD9-81ED-4DB2-BD59-A6C34878D82A}">
                    <a16:rowId xmlns:a16="http://schemas.microsoft.com/office/drawing/2014/main" val="10003"/>
                  </a:ext>
                </a:extLst>
              </a:tr>
              <a:tr h="373461">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a:ln>
                            <a:solidFill>
                              <a:srgbClr val="249857"/>
                            </a:solidFill>
                          </a:ln>
                          <a:solidFill>
                            <a:srgbClr val="249857"/>
                          </a:solidFill>
                          <a:effectLst/>
                        </a:rPr>
                        <a:t>30</a:t>
                      </a:r>
                      <a:endParaRPr kumimoji="0" lang="zh-CN" altLang="en-US" sz="1600" b="0" i="0" u="none" strike="noStrike" cap="none" normalizeH="0" baseline="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dirty="0">
                          <a:ln>
                            <a:solidFill>
                              <a:srgbClr val="249857"/>
                            </a:solidFill>
                          </a:ln>
                          <a:solidFill>
                            <a:srgbClr val="249857"/>
                          </a:solidFill>
                          <a:effectLst/>
                        </a:rPr>
                        <a:t>92</a:t>
                      </a:r>
                      <a:endParaRPr kumimoji="0" lang="zh-CN" altLang="en-US" sz="1600" b="0" i="0" u="none" strike="noStrike" cap="none" normalizeH="0" baseline="0" dirty="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a:ln>
                            <a:solidFill>
                              <a:srgbClr val="249857"/>
                            </a:solidFill>
                          </a:ln>
                          <a:solidFill>
                            <a:srgbClr val="249857"/>
                          </a:solidFill>
                          <a:effectLst/>
                        </a:rPr>
                        <a:t>104</a:t>
                      </a:r>
                      <a:endParaRPr kumimoji="0" lang="zh-CN" altLang="en-US" sz="1600" b="0" i="0" u="none" strike="noStrike" cap="none" normalizeH="0" baseline="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a:ln>
                            <a:solidFill>
                              <a:srgbClr val="249857"/>
                            </a:solidFill>
                          </a:ln>
                          <a:solidFill>
                            <a:srgbClr val="249857"/>
                          </a:solidFill>
                          <a:effectLst/>
                        </a:rPr>
                        <a:t>116</a:t>
                      </a:r>
                      <a:endParaRPr kumimoji="0" lang="zh-CN" altLang="en-US" sz="1600" b="0" i="0" u="none" strike="noStrike" cap="none" normalizeH="0" baseline="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a:ln>
                            <a:solidFill>
                              <a:srgbClr val="249857"/>
                            </a:solidFill>
                          </a:ln>
                          <a:solidFill>
                            <a:srgbClr val="249857"/>
                          </a:solidFill>
                          <a:effectLst/>
                        </a:rPr>
                        <a:t>128</a:t>
                      </a:r>
                      <a:endParaRPr kumimoji="0" lang="zh-CN" altLang="en-US" sz="1600" b="0" i="0" u="none" strike="noStrike" cap="none" normalizeH="0" baseline="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extLst>
                  <a:ext uri="{0D108BD9-81ED-4DB2-BD59-A6C34878D82A}">
                    <a16:rowId xmlns:a16="http://schemas.microsoft.com/office/drawing/2014/main" val="10004"/>
                  </a:ext>
                </a:extLst>
              </a:tr>
              <a:tr h="374471">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dirty="0">
                          <a:ln>
                            <a:solidFill>
                              <a:srgbClr val="249857"/>
                            </a:solidFill>
                          </a:ln>
                          <a:solidFill>
                            <a:srgbClr val="249857"/>
                          </a:solidFill>
                          <a:effectLst/>
                        </a:rPr>
                        <a:t>40</a:t>
                      </a:r>
                      <a:endParaRPr kumimoji="0" lang="zh-CN" altLang="en-US" sz="1600" b="0" i="0" u="none" strike="noStrike" cap="none" normalizeH="0" baseline="0" dirty="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dirty="0">
                          <a:ln>
                            <a:solidFill>
                              <a:srgbClr val="249857"/>
                            </a:solidFill>
                          </a:ln>
                          <a:solidFill>
                            <a:srgbClr val="249857"/>
                          </a:solidFill>
                          <a:effectLst/>
                        </a:rPr>
                        <a:t>110</a:t>
                      </a:r>
                      <a:endParaRPr kumimoji="0" lang="zh-CN" altLang="en-US" sz="1600" b="0" i="0" u="none" strike="noStrike" cap="none" normalizeH="0" baseline="0" dirty="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a:ln>
                            <a:solidFill>
                              <a:srgbClr val="249857"/>
                            </a:solidFill>
                          </a:ln>
                          <a:solidFill>
                            <a:srgbClr val="249857"/>
                          </a:solidFill>
                          <a:effectLst/>
                        </a:rPr>
                        <a:t>118</a:t>
                      </a:r>
                      <a:endParaRPr kumimoji="0" lang="zh-CN" altLang="en-US" sz="1600" b="0" i="0" u="none" strike="noStrike" cap="none" normalizeH="0" baseline="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dirty="0">
                          <a:ln>
                            <a:solidFill>
                              <a:srgbClr val="249857"/>
                            </a:solidFill>
                          </a:ln>
                          <a:solidFill>
                            <a:srgbClr val="249857"/>
                          </a:solidFill>
                          <a:effectLst/>
                        </a:rPr>
                        <a:t>130</a:t>
                      </a:r>
                      <a:endParaRPr kumimoji="0" lang="zh-CN" altLang="en-US" sz="1600" b="0" i="0" u="none" strike="noStrike" cap="none" normalizeH="0" baseline="0" dirty="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u="none" strike="noStrike" cap="none" normalizeH="0" baseline="0" dirty="0">
                          <a:ln>
                            <a:solidFill>
                              <a:srgbClr val="249857"/>
                            </a:solidFill>
                          </a:ln>
                          <a:solidFill>
                            <a:srgbClr val="249857"/>
                          </a:solidFill>
                          <a:effectLst/>
                        </a:rPr>
                        <a:t>142</a:t>
                      </a:r>
                      <a:endParaRPr kumimoji="0" lang="zh-CN" altLang="en-US" sz="1600" b="0" i="0" u="none" strike="noStrike" cap="none" normalizeH="0" baseline="0" dirty="0">
                        <a:ln>
                          <a:solidFill>
                            <a:srgbClr val="249857"/>
                          </a:solidFill>
                        </a:ln>
                        <a:solidFill>
                          <a:srgbClr val="249857"/>
                        </a:solidFill>
                        <a:effectLst/>
                        <a:latin typeface="Times New Roman" panose="02020603050405020304" pitchFamily="18" charset="0"/>
                        <a:ea typeface="宋体" panose="02010600030101010101" pitchFamily="2" charset="-122"/>
                      </a:endParaRPr>
                    </a:p>
                  </a:txBody>
                  <a:tcPr anchor="ctr" horzOverflow="overflow"/>
                </a:tc>
                <a:extLst>
                  <a:ext uri="{0D108BD9-81ED-4DB2-BD59-A6C34878D82A}">
                    <a16:rowId xmlns:a16="http://schemas.microsoft.com/office/drawing/2014/main" val="10005"/>
                  </a:ext>
                </a:extLst>
              </a:tr>
            </a:tbl>
          </a:graphicData>
        </a:graphic>
      </p:graphicFrame>
      <p:sp>
        <p:nvSpPr>
          <p:cNvPr id="2" name="文本框 1">
            <a:extLst>
              <a:ext uri="{FF2B5EF4-FFF2-40B4-BE49-F238E27FC236}">
                <a16:creationId xmlns:a16="http://schemas.microsoft.com/office/drawing/2014/main" id="{51AE0408-A967-4A3D-8AF7-9DAA027EA42D}"/>
              </a:ext>
            </a:extLst>
          </p:cNvPr>
          <p:cNvSpPr txBox="1"/>
          <p:nvPr/>
        </p:nvSpPr>
        <p:spPr>
          <a:xfrm>
            <a:off x="1908124" y="5163081"/>
            <a:ext cx="8375752" cy="1077218"/>
          </a:xfrm>
          <a:prstGeom prst="rect">
            <a:avLst/>
          </a:prstGeom>
          <a:solidFill>
            <a:schemeClr val="bg1">
              <a:lumMod val="95000"/>
            </a:schemeClr>
          </a:solidFill>
        </p:spPr>
        <p:txBody>
          <a:bodyPr wrap="square" rtlCol="0">
            <a:spAutoFit/>
          </a:bodyPr>
          <a:lstStyle/>
          <a:p>
            <a:r>
              <a:rPr lang="en-US" altLang="zh-CN" sz="1600" dirty="0"/>
              <a:t>1</a:t>
            </a:r>
            <a:r>
              <a:rPr lang="zh-CN" altLang="en-US" sz="1600" dirty="0"/>
              <a:t>、一样产量的情况下、温度越高饮水量增加。</a:t>
            </a:r>
            <a:endParaRPr lang="en-US" altLang="zh-CN" sz="1600" dirty="0"/>
          </a:p>
          <a:p>
            <a:r>
              <a:rPr lang="en-US" altLang="zh-CN" sz="1600" dirty="0"/>
              <a:t>       Under the same production, higher temperatures lead to increased water intake.</a:t>
            </a:r>
          </a:p>
          <a:p>
            <a:r>
              <a:rPr lang="en-US" altLang="zh-CN" sz="1600" dirty="0"/>
              <a:t>2</a:t>
            </a:r>
            <a:r>
              <a:rPr lang="zh-CN" altLang="en-US" sz="1600" dirty="0"/>
              <a:t>、产量越高饮水量越大。</a:t>
            </a:r>
            <a:endParaRPr lang="en-US" altLang="zh-CN" sz="1600" dirty="0"/>
          </a:p>
          <a:p>
            <a:r>
              <a:rPr lang="en-US" altLang="zh-CN" sz="1600" dirty="0"/>
              <a:t>      The higher the yield, the greater the water consumption.</a:t>
            </a:r>
            <a:endParaRPr lang="zh-CN" altLang="en-US" sz="1600" dirty="0"/>
          </a:p>
        </p:txBody>
      </p:sp>
      <p:sp>
        <p:nvSpPr>
          <p:cNvPr id="3" name="文本框 2">
            <a:extLst>
              <a:ext uri="{FF2B5EF4-FFF2-40B4-BE49-F238E27FC236}">
                <a16:creationId xmlns:a16="http://schemas.microsoft.com/office/drawing/2014/main" id="{7655B2A3-10A1-EEB5-B843-20A3D436CBDC}"/>
              </a:ext>
            </a:extLst>
          </p:cNvPr>
          <p:cNvSpPr txBox="1"/>
          <p:nvPr/>
        </p:nvSpPr>
        <p:spPr>
          <a:xfrm>
            <a:off x="-1" y="0"/>
            <a:ext cx="4030825"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热应激的影响</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奶牛行为</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Heat Stress Impact – Cows' behavior</a:t>
            </a:r>
          </a:p>
        </p:txBody>
      </p:sp>
    </p:spTree>
    <p:extLst>
      <p:ext uri="{BB962C8B-B14F-4D97-AF65-F5344CB8AC3E}">
        <p14:creationId xmlns:p14="http://schemas.microsoft.com/office/powerpoint/2010/main" val="200899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FD70795-140D-444E-8E42-D08C2726F617}"/>
              </a:ext>
            </a:extLst>
          </p:cNvPr>
          <p:cNvPicPr>
            <a:picLocks noChangeAspect="1"/>
          </p:cNvPicPr>
          <p:nvPr/>
        </p:nvPicPr>
        <p:blipFill>
          <a:blip r:embed="rId2"/>
          <a:stretch>
            <a:fillRect/>
          </a:stretch>
        </p:blipFill>
        <p:spPr>
          <a:xfrm>
            <a:off x="7653529" y="4248105"/>
            <a:ext cx="3057952" cy="342948"/>
          </a:xfrm>
          <a:prstGeom prst="rect">
            <a:avLst/>
          </a:prstGeom>
        </p:spPr>
      </p:pic>
      <p:sp>
        <p:nvSpPr>
          <p:cNvPr id="13" name="文本框 12">
            <a:extLst>
              <a:ext uri="{FF2B5EF4-FFF2-40B4-BE49-F238E27FC236}">
                <a16:creationId xmlns:a16="http://schemas.microsoft.com/office/drawing/2014/main" id="{A3F5D015-BDD9-479D-B5EF-E76DD6F42E6A}"/>
              </a:ext>
            </a:extLst>
          </p:cNvPr>
          <p:cNvSpPr txBox="1"/>
          <p:nvPr/>
        </p:nvSpPr>
        <p:spPr>
          <a:xfrm>
            <a:off x="1194318" y="4689141"/>
            <a:ext cx="9731363" cy="1508105"/>
          </a:xfrm>
          <a:prstGeom prst="rect">
            <a:avLst/>
          </a:prstGeom>
          <a:solidFill>
            <a:schemeClr val="bg1">
              <a:lumMod val="95000"/>
            </a:schemeClr>
          </a:solidFill>
        </p:spPr>
        <p:txBody>
          <a:bodyPr wrap="square">
            <a:spAutoFit/>
          </a:bodyPr>
          <a:lstStyle/>
          <a:p>
            <a:pPr marL="171450" indent="-171450">
              <a:buFont typeface="Wingdings" panose="05000000000000000000" pitchFamily="2" charset="2"/>
              <a:buChar char="Ø"/>
            </a:pPr>
            <a:r>
              <a:rPr lang="zh-CN" altLang="en-US" sz="1200" i="0" dirty="0">
                <a:effectLst/>
                <a:latin typeface="Arial" panose="020B0604020202020204" pitchFamily="34" charset="0"/>
              </a:rPr>
              <a:t>影响热应激的还有热应激持续的时间，持续时间越长，结果越糟糕。</a:t>
            </a:r>
            <a:endParaRPr lang="en-US" altLang="zh-CN" sz="1200" i="0" dirty="0">
              <a:effectLst/>
              <a:latin typeface="Arial" panose="020B0604020202020204" pitchFamily="34" charset="0"/>
            </a:endParaRPr>
          </a:p>
          <a:p>
            <a:r>
              <a:rPr lang="en-US" altLang="zh-CN" sz="1400" dirty="0"/>
              <a:t>    The duration of heat stress also affects the outcome; the longer it lasts, the worse the results get.</a:t>
            </a:r>
          </a:p>
          <a:p>
            <a:pPr marL="171450" indent="-171450">
              <a:buFont typeface="Wingdings" panose="05000000000000000000" pitchFamily="2" charset="2"/>
              <a:buChar char="Ø"/>
            </a:pPr>
            <a:endParaRPr lang="en-US" altLang="zh-CN" sz="1400" dirty="0"/>
          </a:p>
          <a:p>
            <a:pPr marL="171450" indent="-171450">
              <a:buFont typeface="Wingdings" panose="05000000000000000000" pitchFamily="2" charset="2"/>
              <a:buChar char="Ø"/>
            </a:pPr>
            <a:r>
              <a:rPr lang="zh-CN" altLang="en-US" sz="1200" i="0" dirty="0">
                <a:effectLst/>
                <a:latin typeface="Arial" panose="020B0604020202020204" pitchFamily="34" charset="0"/>
              </a:rPr>
              <a:t>如果热应激持续</a:t>
            </a:r>
            <a:r>
              <a:rPr lang="en-US" altLang="zh-CN" sz="1200" i="0" dirty="0">
                <a:effectLst/>
                <a:latin typeface="Arial" panose="020B0604020202020204" pitchFamily="34" charset="0"/>
              </a:rPr>
              <a:t>24</a:t>
            </a:r>
            <a:r>
              <a:rPr lang="zh-CN" altLang="en-US" sz="1200" i="0" dirty="0">
                <a:effectLst/>
                <a:latin typeface="Arial" panose="020B0604020202020204" pitchFamily="34" charset="0"/>
              </a:rPr>
              <a:t>小时之内</a:t>
            </a:r>
            <a:r>
              <a:rPr lang="zh-CN" altLang="en-US" sz="1200" i="0" dirty="0">
                <a:solidFill>
                  <a:srgbClr val="2B2B2B"/>
                </a:solidFill>
                <a:effectLst/>
                <a:latin typeface="Arial" panose="020B0604020202020204" pitchFamily="34" charset="0"/>
              </a:rPr>
              <a:t>，影响相对较小。但如果超过</a:t>
            </a:r>
            <a:r>
              <a:rPr lang="en-US" altLang="zh-CN" sz="1200" i="0" dirty="0">
                <a:solidFill>
                  <a:srgbClr val="2B2B2B"/>
                </a:solidFill>
                <a:effectLst/>
                <a:latin typeface="Arial" panose="020B0604020202020204" pitchFamily="34" charset="0"/>
              </a:rPr>
              <a:t>48</a:t>
            </a:r>
            <a:r>
              <a:rPr lang="zh-CN" altLang="en-US" sz="1200" i="0" dirty="0">
                <a:solidFill>
                  <a:srgbClr val="2B2B2B"/>
                </a:solidFill>
                <a:effectLst/>
                <a:latin typeface="Arial" panose="020B0604020202020204" pitchFamily="34" charset="0"/>
              </a:rPr>
              <a:t>小时，产量就会受到严重影响。如果温湿指数超过</a:t>
            </a:r>
            <a:r>
              <a:rPr lang="en-US" altLang="zh-CN" sz="1200" i="0" dirty="0">
                <a:solidFill>
                  <a:srgbClr val="2B2B2B"/>
                </a:solidFill>
                <a:effectLst/>
                <a:latin typeface="Arial" panose="020B0604020202020204" pitchFamily="34" charset="0"/>
              </a:rPr>
              <a:t>68</a:t>
            </a:r>
            <a:r>
              <a:rPr lang="zh-CN" altLang="en-US" sz="1200" i="0" dirty="0">
                <a:solidFill>
                  <a:srgbClr val="2B2B2B"/>
                </a:solidFill>
                <a:effectLst/>
                <a:latin typeface="Arial" panose="020B0604020202020204" pitchFamily="34" charset="0"/>
              </a:rPr>
              <a:t>，</a:t>
            </a:r>
            <a:r>
              <a:rPr lang="en-US" altLang="zh-CN" sz="1200" i="0" dirty="0">
                <a:solidFill>
                  <a:srgbClr val="2B2B2B"/>
                </a:solidFill>
                <a:effectLst/>
                <a:latin typeface="Arial" panose="020B0604020202020204" pitchFamily="34" charset="0"/>
              </a:rPr>
              <a:t>72</a:t>
            </a:r>
            <a:r>
              <a:rPr lang="zh-CN" altLang="en-US" sz="1200" i="0" dirty="0">
                <a:solidFill>
                  <a:srgbClr val="2B2B2B"/>
                </a:solidFill>
                <a:effectLst/>
                <a:latin typeface="Arial" panose="020B0604020202020204" pitchFamily="34" charset="0"/>
              </a:rPr>
              <a:t>小时之后后果就非常严重了。</a:t>
            </a:r>
            <a:endParaRPr lang="en-US" altLang="zh-CN" sz="1200" i="0" dirty="0">
              <a:solidFill>
                <a:srgbClr val="2B2B2B"/>
              </a:solidFill>
              <a:effectLst/>
              <a:latin typeface="Arial" panose="020B0604020202020204" pitchFamily="34" charset="0"/>
            </a:endParaRPr>
          </a:p>
          <a:p>
            <a:pPr marL="177800"/>
            <a:r>
              <a:rPr lang="en-US" altLang="zh-CN" sz="1400" dirty="0"/>
              <a:t>If heat stress persists within 24 hours, the impact is relatively minor. However, if it exceeds 48 hours, production will be severely affected. If the THI exceeds 68, the consequences become very severe after 72 hours.</a:t>
            </a:r>
          </a:p>
        </p:txBody>
      </p:sp>
      <p:sp>
        <p:nvSpPr>
          <p:cNvPr id="3" name="文本框 2">
            <a:extLst>
              <a:ext uri="{FF2B5EF4-FFF2-40B4-BE49-F238E27FC236}">
                <a16:creationId xmlns:a16="http://schemas.microsoft.com/office/drawing/2014/main" id="{C3640E0D-2709-C3F0-87D9-FB1281EA11CD}"/>
              </a:ext>
            </a:extLst>
          </p:cNvPr>
          <p:cNvSpPr txBox="1"/>
          <p:nvPr/>
        </p:nvSpPr>
        <p:spPr>
          <a:xfrm>
            <a:off x="-1" y="0"/>
            <a:ext cx="4030825"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热应激的影响</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产奶量</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Heat Stress Impact – Milk Yield</a:t>
            </a:r>
          </a:p>
        </p:txBody>
      </p:sp>
      <p:pic>
        <p:nvPicPr>
          <p:cNvPr id="5" name="图片 4">
            <a:extLst>
              <a:ext uri="{FF2B5EF4-FFF2-40B4-BE49-F238E27FC236}">
                <a16:creationId xmlns:a16="http://schemas.microsoft.com/office/drawing/2014/main" id="{2E6E3D27-0046-6460-77B1-946BE9A687B4}"/>
              </a:ext>
            </a:extLst>
          </p:cNvPr>
          <p:cNvPicPr>
            <a:picLocks noChangeAspect="1"/>
          </p:cNvPicPr>
          <p:nvPr/>
        </p:nvPicPr>
        <p:blipFill>
          <a:blip r:embed="rId3"/>
          <a:stretch>
            <a:fillRect/>
          </a:stretch>
        </p:blipFill>
        <p:spPr>
          <a:xfrm>
            <a:off x="1308100" y="1508167"/>
            <a:ext cx="9324972" cy="2665704"/>
          </a:xfrm>
          <a:prstGeom prst="rect">
            <a:avLst/>
          </a:prstGeom>
        </p:spPr>
      </p:pic>
    </p:spTree>
    <p:extLst>
      <p:ext uri="{BB962C8B-B14F-4D97-AF65-F5344CB8AC3E}">
        <p14:creationId xmlns:p14="http://schemas.microsoft.com/office/powerpoint/2010/main" val="2044050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http://www.extension.org/sites/default/files/w/b/b4/BilbyHeatStressFig4.jpg">
            <a:hlinkClick r:id="rId2" tooltip="&quot;Figure 4.  Pregnancy loss rates for different maximum temperature-humidity indices (THI) during days 21 to 30 of gestation (adapted from Garcia-Ispierto et al., 2006).&quot;"/>
            <a:extLst>
              <a:ext uri="{FF2B5EF4-FFF2-40B4-BE49-F238E27FC236}">
                <a16:creationId xmlns:a16="http://schemas.microsoft.com/office/drawing/2014/main" id="{791A9D3B-20C9-45AB-B31A-30F1AC635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982" y="1552576"/>
            <a:ext cx="7302115" cy="361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487460FD-553F-41B6-8597-9B9B54F309F0}"/>
              </a:ext>
            </a:extLst>
          </p:cNvPr>
          <p:cNvSpPr txBox="1"/>
          <p:nvPr/>
        </p:nvSpPr>
        <p:spPr>
          <a:xfrm>
            <a:off x="7122951" y="4832663"/>
            <a:ext cx="4238625" cy="338554"/>
          </a:xfrm>
          <a:prstGeom prst="rect">
            <a:avLst/>
          </a:prstGeom>
          <a:noFill/>
        </p:spPr>
        <p:txBody>
          <a:bodyPr wrap="square">
            <a:spAutoFit/>
          </a:bodyPr>
          <a:lstStyle/>
          <a:p>
            <a:r>
              <a:rPr lang="en-US" altLang="zh-CN" sz="1600" dirty="0">
                <a:ea typeface="宋体" panose="02010600030101010101" pitchFamily="2" charset="-122"/>
              </a:rPr>
              <a:t>(adapted from Garcia-Ispierto et al., 2006</a:t>
            </a:r>
            <a:r>
              <a:rPr lang="zh-CN" altLang="en-US" sz="1600" dirty="0">
                <a:ea typeface="宋体" panose="02010600030101010101" pitchFamily="2" charset="-122"/>
              </a:rPr>
              <a:t>）</a:t>
            </a:r>
            <a:endParaRPr lang="zh-CN" altLang="en-US" sz="1600" dirty="0"/>
          </a:p>
        </p:txBody>
      </p:sp>
      <p:sp>
        <p:nvSpPr>
          <p:cNvPr id="8" name="文本框 7">
            <a:extLst>
              <a:ext uri="{FF2B5EF4-FFF2-40B4-BE49-F238E27FC236}">
                <a16:creationId xmlns:a16="http://schemas.microsoft.com/office/drawing/2014/main" id="{E92FAC90-9898-4D6F-AD7F-E5C16BBE087F}"/>
              </a:ext>
            </a:extLst>
          </p:cNvPr>
          <p:cNvSpPr txBox="1"/>
          <p:nvPr/>
        </p:nvSpPr>
        <p:spPr>
          <a:xfrm>
            <a:off x="3094282" y="931475"/>
            <a:ext cx="6538815" cy="553998"/>
          </a:xfrm>
          <a:prstGeom prst="rect">
            <a:avLst/>
          </a:prstGeom>
          <a:noFill/>
        </p:spPr>
        <p:txBody>
          <a:bodyPr wrap="square">
            <a:spAutoFit/>
          </a:bodyPr>
          <a:lstStyle/>
          <a:p>
            <a:pPr algn="ctr"/>
            <a:r>
              <a:rPr lang="zh-CN" altLang="en-US" sz="1600" b="1" dirty="0"/>
              <a:t>不同温湿指数对</a:t>
            </a:r>
            <a:r>
              <a:rPr lang="en-US" altLang="zh-CN" sz="1600" b="1" dirty="0"/>
              <a:t>21</a:t>
            </a:r>
            <a:r>
              <a:rPr lang="zh-CN" altLang="en-US" sz="1600" b="1" dirty="0"/>
              <a:t>～</a:t>
            </a:r>
            <a:r>
              <a:rPr lang="en-US" altLang="zh-CN" sz="1600" b="1" dirty="0"/>
              <a:t>30</a:t>
            </a:r>
            <a:r>
              <a:rPr lang="zh-CN" altLang="en-US" sz="1600" b="1" dirty="0"/>
              <a:t>天妊娠流失率的影响</a:t>
            </a:r>
            <a:endParaRPr lang="en-US" altLang="zh-CN" sz="1600" b="1" dirty="0"/>
          </a:p>
          <a:p>
            <a:pPr algn="ctr"/>
            <a:r>
              <a:rPr lang="en-US" altLang="zh-CN" sz="1400" dirty="0"/>
              <a:t>Impact of Different THI on the 21-30 Day Pregnancy Loss%</a:t>
            </a:r>
            <a:endParaRPr lang="zh-CN" altLang="en-US" sz="1400" dirty="0"/>
          </a:p>
        </p:txBody>
      </p:sp>
      <p:sp>
        <p:nvSpPr>
          <p:cNvPr id="9" name="文本框 8">
            <a:extLst>
              <a:ext uri="{FF2B5EF4-FFF2-40B4-BE49-F238E27FC236}">
                <a16:creationId xmlns:a16="http://schemas.microsoft.com/office/drawing/2014/main" id="{3806A005-FFFA-489D-820D-6BC438E038A1}"/>
              </a:ext>
            </a:extLst>
          </p:cNvPr>
          <p:cNvSpPr txBox="1"/>
          <p:nvPr/>
        </p:nvSpPr>
        <p:spPr>
          <a:xfrm>
            <a:off x="3518047" y="5341750"/>
            <a:ext cx="6115050" cy="553998"/>
          </a:xfrm>
          <a:prstGeom prst="rect">
            <a:avLst/>
          </a:prstGeom>
          <a:noFill/>
        </p:spPr>
        <p:txBody>
          <a:bodyPr wrap="square">
            <a:spAutoFit/>
          </a:bodyPr>
          <a:lstStyle/>
          <a:p>
            <a:r>
              <a:rPr lang="en-US" altLang="zh-CN" sz="1600" b="1" dirty="0"/>
              <a:t>THI≥55</a:t>
            </a:r>
            <a:r>
              <a:rPr lang="zh-CN" altLang="en-US" sz="1600" b="1" dirty="0"/>
              <a:t>时，对</a:t>
            </a:r>
            <a:r>
              <a:rPr lang="en-US" altLang="zh-CN" sz="1600" b="1" dirty="0"/>
              <a:t>21</a:t>
            </a:r>
            <a:r>
              <a:rPr lang="zh-CN" altLang="en-US" sz="1600" b="1" dirty="0"/>
              <a:t>～</a:t>
            </a:r>
            <a:r>
              <a:rPr lang="en-US" altLang="zh-CN" sz="1600" b="1" dirty="0"/>
              <a:t>30</a:t>
            </a:r>
            <a:r>
              <a:rPr lang="zh-CN" altLang="en-US" sz="1600" b="1" dirty="0"/>
              <a:t>天妊娠流失率的影响</a:t>
            </a:r>
            <a:endParaRPr lang="en-US" altLang="zh-CN" sz="1600" b="1" dirty="0"/>
          </a:p>
          <a:p>
            <a:r>
              <a:rPr lang="en-US" altLang="zh-CN" sz="1400" dirty="0"/>
              <a:t>When THI ≥ 55, the impact on the 21-30 days pregnancy loss% </a:t>
            </a:r>
            <a:endParaRPr lang="zh-CN" altLang="en-US" sz="1400" dirty="0"/>
          </a:p>
        </p:txBody>
      </p:sp>
      <p:sp>
        <p:nvSpPr>
          <p:cNvPr id="2" name="文本框 1">
            <a:extLst>
              <a:ext uri="{FF2B5EF4-FFF2-40B4-BE49-F238E27FC236}">
                <a16:creationId xmlns:a16="http://schemas.microsoft.com/office/drawing/2014/main" id="{29A084C8-130D-EDDD-8CE9-DC5426CC3F67}"/>
              </a:ext>
            </a:extLst>
          </p:cNvPr>
          <p:cNvSpPr txBox="1"/>
          <p:nvPr/>
        </p:nvSpPr>
        <p:spPr>
          <a:xfrm>
            <a:off x="-1" y="0"/>
            <a:ext cx="4030825"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热应激的影响</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繁殖</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Heat Stress Impact – Reproduction</a:t>
            </a:r>
          </a:p>
        </p:txBody>
      </p:sp>
    </p:spTree>
    <p:extLst>
      <p:ext uri="{BB962C8B-B14F-4D97-AF65-F5344CB8AC3E}">
        <p14:creationId xmlns:p14="http://schemas.microsoft.com/office/powerpoint/2010/main" val="3933211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2">
            <a:extLst>
              <a:ext uri="{FF2B5EF4-FFF2-40B4-BE49-F238E27FC236}">
                <a16:creationId xmlns:a16="http://schemas.microsoft.com/office/drawing/2014/main" id="{D52ADE5B-F6C0-4EB5-8BFB-18E7B308F745}"/>
              </a:ext>
            </a:extLst>
          </p:cNvPr>
          <p:cNvGraphicFramePr>
            <a:graphicFrameLocks/>
          </p:cNvGraphicFramePr>
          <p:nvPr>
            <p:extLst>
              <p:ext uri="{D42A27DB-BD31-4B8C-83A1-F6EECF244321}">
                <p14:modId xmlns:p14="http://schemas.microsoft.com/office/powerpoint/2010/main" val="3736438415"/>
              </p:ext>
            </p:extLst>
          </p:nvPr>
        </p:nvGraphicFramePr>
        <p:xfrm>
          <a:off x="1235864" y="1028105"/>
          <a:ext cx="9720271" cy="3917120"/>
        </p:xfrm>
        <a:graphic>
          <a:graphicData uri="http://schemas.openxmlformats.org/drawingml/2006/chart">
            <c:chart xmlns:c="http://schemas.openxmlformats.org/drawingml/2006/chart" xmlns:r="http://schemas.openxmlformats.org/officeDocument/2006/relationships" r:id="rId2"/>
          </a:graphicData>
        </a:graphic>
      </p:graphicFrame>
      <p:sp>
        <p:nvSpPr>
          <p:cNvPr id="2" name="文本框 1">
            <a:extLst>
              <a:ext uri="{FF2B5EF4-FFF2-40B4-BE49-F238E27FC236}">
                <a16:creationId xmlns:a16="http://schemas.microsoft.com/office/drawing/2014/main" id="{3760FC5A-D1F9-4509-B5CF-3D3F92E2B70F}"/>
              </a:ext>
            </a:extLst>
          </p:cNvPr>
          <p:cNvSpPr txBox="1"/>
          <p:nvPr/>
        </p:nvSpPr>
        <p:spPr>
          <a:xfrm>
            <a:off x="1360025" y="4945225"/>
            <a:ext cx="9471948" cy="1169551"/>
          </a:xfrm>
          <a:prstGeom prst="rect">
            <a:avLst/>
          </a:prstGeom>
          <a:solidFill>
            <a:schemeClr val="bg1">
              <a:lumMod val="95000"/>
            </a:schemeClr>
          </a:solidFill>
        </p:spPr>
        <p:txBody>
          <a:bodyPr wrap="square" rtlCol="0">
            <a:spAutoFit/>
          </a:bodyPr>
          <a:lstStyle/>
          <a:p>
            <a:r>
              <a:rPr lang="en-US" altLang="zh-CN" sz="1400" dirty="0"/>
              <a:t>1</a:t>
            </a:r>
            <a:r>
              <a:rPr lang="zh-CN" altLang="en-US" sz="1400" dirty="0"/>
              <a:t>、</a:t>
            </a:r>
            <a:r>
              <a:rPr lang="en-US" altLang="zh-CN" sz="1400" dirty="0"/>
              <a:t>Fat </a:t>
            </a:r>
            <a:r>
              <a:rPr lang="zh-CN" altLang="en-US" sz="1400" dirty="0"/>
              <a:t>、</a:t>
            </a:r>
            <a:r>
              <a:rPr lang="en-US" altLang="zh-CN" sz="1400" dirty="0"/>
              <a:t>CP</a:t>
            </a:r>
            <a:r>
              <a:rPr lang="zh-CN" altLang="en-US" sz="1400" dirty="0"/>
              <a:t>夏季都明显走低；</a:t>
            </a:r>
            <a:endParaRPr lang="en-US" altLang="zh-CN" sz="1400" dirty="0"/>
          </a:p>
          <a:p>
            <a:r>
              <a:rPr lang="en-US" altLang="zh-CN" sz="1400" dirty="0"/>
              <a:t>       Fat and CP levels both significantly decreased in summer.</a:t>
            </a:r>
          </a:p>
          <a:p>
            <a:r>
              <a:rPr lang="en-US" altLang="zh-CN" sz="1400" dirty="0"/>
              <a:t>2</a:t>
            </a:r>
            <a:r>
              <a:rPr lang="zh-CN" altLang="en-US" sz="1400" dirty="0"/>
              <a:t>、</a:t>
            </a:r>
            <a:r>
              <a:rPr lang="en-US" altLang="zh-CN" sz="1400" dirty="0"/>
              <a:t>SCC </a:t>
            </a:r>
            <a:r>
              <a:rPr lang="zh-CN" altLang="en-US" sz="1400" dirty="0"/>
              <a:t>从</a:t>
            </a:r>
            <a:r>
              <a:rPr lang="en-US" altLang="zh-CN" sz="1400" dirty="0"/>
              <a:t>6</a:t>
            </a:r>
            <a:r>
              <a:rPr lang="zh-CN" altLang="en-US" sz="1400" dirty="0"/>
              <a:t>月开始明显上升，</a:t>
            </a:r>
            <a:r>
              <a:rPr lang="en-US" altLang="zh-CN" sz="1400" dirty="0"/>
              <a:t>10</a:t>
            </a:r>
            <a:r>
              <a:rPr lang="zh-CN" altLang="en-US" sz="1400" dirty="0"/>
              <a:t>月份开始明显下降，逐步恢复正常水平；</a:t>
            </a:r>
            <a:endParaRPr lang="en-US" altLang="zh-CN" sz="1400" dirty="0"/>
          </a:p>
          <a:p>
            <a:pPr marL="269875"/>
            <a:r>
              <a:rPr lang="en-US" altLang="zh-CN" sz="1400" dirty="0"/>
              <a:t>SCC showed a significant increase starting from June, followed by a noticeable decline in October and gradually returning to normal levels.</a:t>
            </a:r>
            <a:endParaRPr lang="zh-CN" altLang="en-US" sz="1400" dirty="0"/>
          </a:p>
        </p:txBody>
      </p:sp>
      <p:sp>
        <p:nvSpPr>
          <p:cNvPr id="4" name="文本框 3">
            <a:extLst>
              <a:ext uri="{FF2B5EF4-FFF2-40B4-BE49-F238E27FC236}">
                <a16:creationId xmlns:a16="http://schemas.microsoft.com/office/drawing/2014/main" id="{F3CFF11D-0AF6-7AA5-7785-6152CE8F19CE}"/>
              </a:ext>
            </a:extLst>
          </p:cNvPr>
          <p:cNvSpPr txBox="1"/>
          <p:nvPr/>
        </p:nvSpPr>
        <p:spPr>
          <a:xfrm>
            <a:off x="-1" y="0"/>
            <a:ext cx="4394719"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热应激的影响</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脂肪、蛋白、体细胞</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Heat Stress Impact – Milk fat, CP and SCC</a:t>
            </a:r>
          </a:p>
        </p:txBody>
      </p:sp>
    </p:spTree>
    <p:extLst>
      <p:ext uri="{BB962C8B-B14F-4D97-AF65-F5344CB8AC3E}">
        <p14:creationId xmlns:p14="http://schemas.microsoft.com/office/powerpoint/2010/main" val="2567318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D929A78A-CAB8-4094-905C-AB113238242B}"/>
              </a:ext>
            </a:extLst>
          </p:cNvPr>
          <p:cNvSpPr txBox="1"/>
          <p:nvPr/>
        </p:nvSpPr>
        <p:spPr>
          <a:xfrm>
            <a:off x="323908" y="1222633"/>
            <a:ext cx="11403106" cy="5262979"/>
          </a:xfrm>
          <a:prstGeom prst="rect">
            <a:avLst/>
          </a:prstGeom>
          <a:solidFill>
            <a:srgbClr val="125198"/>
          </a:solidFill>
        </p:spPr>
        <p:txBody>
          <a:bodyPr wrap="square" rtlCol="0">
            <a:spAutoFit/>
          </a:bodyPr>
          <a:lstStyle/>
          <a:p>
            <a:r>
              <a:rPr lang="zh-CN" altLang="en-US" sz="1400" b="1" dirty="0">
                <a:solidFill>
                  <a:srgbClr val="FF0000"/>
                </a:solidFill>
              </a:rPr>
              <a:t>遮阴 </a:t>
            </a:r>
            <a:r>
              <a:rPr lang="en-US" altLang="zh-CN" sz="1400" b="1" dirty="0">
                <a:solidFill>
                  <a:srgbClr val="FF0000"/>
                </a:solidFill>
              </a:rPr>
              <a:t>Sun-shade</a:t>
            </a:r>
            <a:r>
              <a:rPr lang="zh-CN" altLang="en-US" sz="1400" dirty="0">
                <a:solidFill>
                  <a:srgbClr val="FF0000"/>
                </a:solidFill>
              </a:rPr>
              <a:t>：</a:t>
            </a:r>
            <a:endParaRPr lang="en-US" altLang="zh-CN" sz="1400" dirty="0">
              <a:solidFill>
                <a:srgbClr val="FF0000"/>
              </a:solidFill>
            </a:endParaRPr>
          </a:p>
          <a:p>
            <a:pPr marL="171450" indent="-171450">
              <a:buFont typeface="Wingdings" panose="05000000000000000000" pitchFamily="2" charset="2"/>
              <a:buChar char="l"/>
            </a:pPr>
            <a:r>
              <a:rPr lang="zh-CN" altLang="en-US" sz="1400" dirty="0">
                <a:solidFill>
                  <a:schemeClr val="bg1"/>
                </a:solidFill>
              </a:rPr>
              <a:t>   减少阳光直射、减少热量的产生。</a:t>
            </a:r>
            <a:r>
              <a:rPr lang="en-US" altLang="zh-CN" sz="1400" dirty="0">
                <a:solidFill>
                  <a:schemeClr val="bg1"/>
                </a:solidFill>
              </a:rPr>
              <a:t>Reduces direct sunlight and heat generation.</a:t>
            </a:r>
          </a:p>
          <a:p>
            <a:r>
              <a:rPr lang="zh-CN" altLang="en-US" sz="1400" b="1" dirty="0">
                <a:solidFill>
                  <a:srgbClr val="FF0000"/>
                </a:solidFill>
              </a:rPr>
              <a:t>通风 </a:t>
            </a:r>
            <a:r>
              <a:rPr lang="en-US" altLang="zh-CN" sz="1400" b="1" dirty="0">
                <a:solidFill>
                  <a:srgbClr val="FF0000"/>
                </a:solidFill>
              </a:rPr>
              <a:t>Ventilation</a:t>
            </a:r>
            <a:r>
              <a:rPr lang="zh-CN" altLang="en-US" sz="1400" b="1" dirty="0">
                <a:solidFill>
                  <a:srgbClr val="FF0000"/>
                </a:solidFill>
              </a:rPr>
              <a:t>：</a:t>
            </a:r>
            <a:endParaRPr lang="en-US" altLang="zh-CN" sz="1400" b="1" dirty="0">
              <a:solidFill>
                <a:srgbClr val="FF0000"/>
              </a:solidFill>
            </a:endParaRPr>
          </a:p>
          <a:p>
            <a:pPr marL="285750" indent="-285750">
              <a:buFont typeface="Wingdings" panose="05000000000000000000" pitchFamily="2" charset="2"/>
              <a:buChar char="l"/>
            </a:pPr>
            <a:r>
              <a:rPr lang="zh-CN" altLang="en-US" sz="1400" dirty="0">
                <a:solidFill>
                  <a:schemeClr val="bg1"/>
                </a:solidFill>
              </a:rPr>
              <a:t>最大限度的控制换气和风速是非常重要的</a:t>
            </a:r>
            <a:r>
              <a:rPr lang="en-US" altLang="zh-CN" sz="1400" dirty="0">
                <a:solidFill>
                  <a:schemeClr val="bg1"/>
                </a:solidFill>
              </a:rPr>
              <a:t>,</a:t>
            </a:r>
            <a:r>
              <a:rPr lang="zh-CN" altLang="en-US" sz="1400" b="0" i="0" dirty="0">
                <a:solidFill>
                  <a:schemeClr val="bg1"/>
                </a:solidFill>
                <a:effectLst/>
                <a:latin typeface="Arial" panose="020B0604020202020204" pitchFamily="34" charset="0"/>
              </a:rPr>
              <a:t>增加对流降温，加快换气速度，加快阴凉处牛体高度的空气流速</a:t>
            </a:r>
            <a:r>
              <a:rPr lang="en-US" altLang="zh-CN" sz="1400" b="0" i="0" dirty="0">
                <a:solidFill>
                  <a:schemeClr val="bg1"/>
                </a:solidFill>
                <a:effectLst/>
                <a:latin typeface="Arial" panose="020B0604020202020204" pitchFamily="34" charset="0"/>
              </a:rPr>
              <a:t>. </a:t>
            </a:r>
          </a:p>
          <a:p>
            <a:pPr marL="269875"/>
            <a:r>
              <a:rPr lang="en-US" altLang="zh-CN" sz="1400" dirty="0">
                <a:solidFill>
                  <a:schemeClr val="bg1"/>
                </a:solidFill>
              </a:rPr>
              <a:t>Maximizing control over ventilation and wind speed is crucial, increasing convective cooling, accelerating the ventilation rate, and speeding up the airflow at cattle height in shaded areas.</a:t>
            </a:r>
          </a:p>
          <a:p>
            <a:pPr marL="285750" indent="-285750">
              <a:buFont typeface="Wingdings" panose="05000000000000000000" pitchFamily="2" charset="2"/>
              <a:buChar char="l"/>
            </a:pPr>
            <a:r>
              <a:rPr lang="zh-CN" altLang="en-US" sz="1400" dirty="0">
                <a:solidFill>
                  <a:schemeClr val="bg1"/>
                </a:solidFill>
              </a:rPr>
              <a:t>通风能交换新鲜空气，排除牛舍牛舍二氧化碳、氨气、甲烷、颗粒、细菌等。</a:t>
            </a:r>
            <a:endParaRPr lang="en-US" altLang="zh-CN" sz="1400" dirty="0">
              <a:solidFill>
                <a:schemeClr val="bg1"/>
              </a:solidFill>
            </a:endParaRPr>
          </a:p>
          <a:p>
            <a:r>
              <a:rPr lang="en-US" altLang="zh-CN" sz="1400" dirty="0">
                <a:solidFill>
                  <a:schemeClr val="bg1"/>
                </a:solidFill>
              </a:rPr>
              <a:t>       Ventilation can exchange fresh air and remove carbon dioxide, ammonia, methane, particles, bacteria, etc. from the cow barn.</a:t>
            </a:r>
          </a:p>
          <a:p>
            <a:pPr marL="285750" indent="-285750">
              <a:buFont typeface="Wingdings" panose="05000000000000000000" pitchFamily="2" charset="2"/>
              <a:buChar char="l"/>
            </a:pPr>
            <a:r>
              <a:rPr lang="zh-CN" altLang="en-US" sz="1400" dirty="0">
                <a:solidFill>
                  <a:schemeClr val="bg1"/>
                </a:solidFill>
              </a:rPr>
              <a:t>通风可以将室外凉爽的空气（当室外空气温度低于奶牛体表温度时）替换室内温暖空气（大量奶牛聚集室温会升高）。</a:t>
            </a:r>
            <a:endParaRPr lang="en-US" altLang="zh-CN" sz="1400" dirty="0">
              <a:solidFill>
                <a:schemeClr val="bg1"/>
              </a:solidFill>
            </a:endParaRPr>
          </a:p>
          <a:p>
            <a:pPr marL="269875"/>
            <a:r>
              <a:rPr lang="en-US" altLang="zh-CN" sz="1400" dirty="0">
                <a:solidFill>
                  <a:schemeClr val="bg1"/>
                </a:solidFill>
              </a:rPr>
              <a:t>Ventilation can replace indoor warm air (which rises due to the congregation of numerous cows) with cooler outdoor air (when the outdoor air temperature is lower than the cows' body surface temperature).</a:t>
            </a:r>
          </a:p>
          <a:p>
            <a:r>
              <a:rPr lang="zh-CN" altLang="en-US" sz="1400" b="1" dirty="0">
                <a:solidFill>
                  <a:srgbClr val="FF0000"/>
                </a:solidFill>
              </a:rPr>
              <a:t>水 </a:t>
            </a:r>
            <a:r>
              <a:rPr lang="en-US" altLang="zh-CN" sz="1400" b="1" dirty="0">
                <a:solidFill>
                  <a:srgbClr val="FF0000"/>
                </a:solidFill>
              </a:rPr>
              <a:t>Water</a:t>
            </a:r>
            <a:r>
              <a:rPr lang="zh-CN" altLang="en-US" sz="1400" b="1" dirty="0">
                <a:solidFill>
                  <a:srgbClr val="FF0000"/>
                </a:solidFill>
              </a:rPr>
              <a:t>：</a:t>
            </a:r>
            <a:endParaRPr lang="en-US" altLang="zh-CN" sz="1400" b="1" dirty="0">
              <a:solidFill>
                <a:srgbClr val="FF0000"/>
              </a:solidFill>
            </a:endParaRPr>
          </a:p>
          <a:p>
            <a:pPr marL="285750" indent="-285750">
              <a:buFont typeface="Wingdings" panose="05000000000000000000" pitchFamily="2" charset="2"/>
              <a:buChar char="l"/>
            </a:pPr>
            <a:r>
              <a:rPr lang="zh-CN" altLang="en-US" sz="1400" dirty="0">
                <a:solidFill>
                  <a:schemeClr val="bg1"/>
                </a:solidFill>
              </a:rPr>
              <a:t>增加饮水，补充因喘气和出汗而引起的呼吸和皮肤水分损失。</a:t>
            </a:r>
            <a:endParaRPr lang="en-US" altLang="zh-CN" sz="1400" dirty="0">
              <a:solidFill>
                <a:schemeClr val="bg1"/>
              </a:solidFill>
            </a:endParaRPr>
          </a:p>
          <a:p>
            <a:r>
              <a:rPr lang="en-US" altLang="zh-CN" sz="1400" dirty="0">
                <a:solidFill>
                  <a:schemeClr val="bg1"/>
                </a:solidFill>
              </a:rPr>
              <a:t>        Increase water intake to compensate for respiratory and skin moisture loss caused by panting and sweating.</a:t>
            </a:r>
          </a:p>
          <a:p>
            <a:pPr marL="285750" indent="-285750">
              <a:buFont typeface="Wingdings" panose="05000000000000000000" pitchFamily="2" charset="2"/>
              <a:buChar char="l"/>
            </a:pPr>
            <a:r>
              <a:rPr lang="zh-CN" altLang="en-US" sz="1400" dirty="0">
                <a:solidFill>
                  <a:schemeClr val="bg1"/>
                </a:solidFill>
              </a:rPr>
              <a:t>喷洒在牛背部的水（水温低于牛体表面温度）也会通过热交换带走一部分热量。</a:t>
            </a:r>
            <a:endParaRPr lang="en-US" altLang="zh-CN" sz="1400" dirty="0">
              <a:solidFill>
                <a:schemeClr val="bg1"/>
              </a:solidFill>
            </a:endParaRPr>
          </a:p>
          <a:p>
            <a:pPr marL="269875"/>
            <a:r>
              <a:rPr lang="en-US" altLang="zh-CN" sz="1400" dirty="0">
                <a:solidFill>
                  <a:schemeClr val="bg1"/>
                </a:solidFill>
              </a:rPr>
              <a:t>Water sprayed on the cow's back (with a temperature lower than the surface temperature of the cow) will also carry away some heat through thermal exchange.</a:t>
            </a:r>
          </a:p>
          <a:p>
            <a:r>
              <a:rPr lang="zh-CN" altLang="en-US" sz="1400" b="1" dirty="0">
                <a:solidFill>
                  <a:srgbClr val="FF0000"/>
                </a:solidFill>
              </a:rPr>
              <a:t>风</a:t>
            </a:r>
            <a:r>
              <a:rPr lang="en-US" altLang="zh-CN" sz="1400" b="1" dirty="0">
                <a:solidFill>
                  <a:srgbClr val="FF0000"/>
                </a:solidFill>
              </a:rPr>
              <a:t>+</a:t>
            </a:r>
            <a:r>
              <a:rPr lang="zh-CN" altLang="en-US" sz="1400" b="1" dirty="0">
                <a:solidFill>
                  <a:srgbClr val="FF0000"/>
                </a:solidFill>
              </a:rPr>
              <a:t>水</a:t>
            </a:r>
            <a:r>
              <a:rPr lang="en-US" altLang="zh-CN" sz="1400" b="1" dirty="0">
                <a:solidFill>
                  <a:srgbClr val="FF0000"/>
                </a:solidFill>
                <a:sym typeface="Wingdings" panose="05000000000000000000" pitchFamily="2" charset="2"/>
              </a:rPr>
              <a:t>(</a:t>
            </a:r>
            <a:r>
              <a:rPr lang="zh-CN" altLang="en-US" sz="1400" b="1" dirty="0">
                <a:solidFill>
                  <a:srgbClr val="FF0000"/>
                </a:solidFill>
              </a:rPr>
              <a:t>增强蒸发降温能力</a:t>
            </a:r>
            <a:r>
              <a:rPr lang="en-US" altLang="zh-CN" sz="1400" b="1" dirty="0">
                <a:solidFill>
                  <a:srgbClr val="FF0000"/>
                </a:solidFill>
                <a:sym typeface="Wingdings" panose="05000000000000000000" pitchFamily="2" charset="2"/>
              </a:rPr>
              <a:t>) Wind + Water (Enhanced evaporative cooling capacity)</a:t>
            </a:r>
          </a:p>
          <a:p>
            <a:r>
              <a:rPr lang="en-US" altLang="zh-CN" sz="1400" dirty="0">
                <a:solidFill>
                  <a:schemeClr val="bg1"/>
                </a:solidFill>
              </a:rPr>
              <a:t>            1</a:t>
            </a:r>
            <a:r>
              <a:rPr lang="zh-CN" altLang="en-US" sz="1400" dirty="0">
                <a:solidFill>
                  <a:schemeClr val="bg1"/>
                </a:solidFill>
              </a:rPr>
              <a:t>）水压小时形成大水滴，洒在皮肤上</a:t>
            </a:r>
            <a:r>
              <a:rPr lang="zh-CN" altLang="en-US" sz="1400" dirty="0">
                <a:solidFill>
                  <a:schemeClr val="bg1"/>
                </a:solidFill>
                <a:highlight>
                  <a:srgbClr val="C0C0C0"/>
                </a:highlight>
              </a:rPr>
              <a:t>直接给牛降温</a:t>
            </a:r>
            <a:r>
              <a:rPr lang="zh-CN" altLang="en-US" sz="1400" dirty="0">
                <a:solidFill>
                  <a:schemeClr val="bg1"/>
                </a:solidFill>
              </a:rPr>
              <a:t>，喷淋洒在牛背部然后关闭喷淋，使水在下一轮喷洒之前蒸发。</a:t>
            </a:r>
            <a:endParaRPr lang="en-US" altLang="zh-CN" sz="1400" dirty="0">
              <a:solidFill>
                <a:schemeClr val="bg1"/>
              </a:solidFill>
            </a:endParaRPr>
          </a:p>
          <a:p>
            <a:pPr marL="719138"/>
            <a:r>
              <a:rPr lang="en-US" altLang="zh-CN" sz="1400" dirty="0">
                <a:solidFill>
                  <a:schemeClr val="bg1"/>
                </a:solidFill>
              </a:rPr>
              <a:t>When the water pressure is low, large droplets are formed to </a:t>
            </a:r>
            <a:r>
              <a:rPr lang="en-US" altLang="zh-CN" sz="1400" dirty="0">
                <a:solidFill>
                  <a:schemeClr val="bg1"/>
                </a:solidFill>
                <a:highlight>
                  <a:srgbClr val="C0C0C0"/>
                </a:highlight>
              </a:rPr>
              <a:t>directly cool the cows </a:t>
            </a:r>
            <a:r>
              <a:rPr lang="en-US" altLang="zh-CN" sz="1400" dirty="0">
                <a:solidFill>
                  <a:schemeClr val="bg1"/>
                </a:solidFill>
              </a:rPr>
              <a:t>by sprinkling on their skin. The sprinkler is turned off after spraying on the cow's back, allowing the water to evaporate before the next round of spraying.</a:t>
            </a:r>
          </a:p>
          <a:p>
            <a:r>
              <a:rPr lang="en-US" altLang="zh-CN" sz="1400" dirty="0">
                <a:solidFill>
                  <a:schemeClr val="bg1"/>
                </a:solidFill>
              </a:rPr>
              <a:t>            2</a:t>
            </a:r>
            <a:r>
              <a:rPr lang="zh-CN" altLang="en-US" sz="1400" dirty="0">
                <a:solidFill>
                  <a:schemeClr val="bg1"/>
                </a:solidFill>
              </a:rPr>
              <a:t>）水压大时形成水雾，可以降低微环境温度，</a:t>
            </a:r>
            <a:r>
              <a:rPr lang="zh-CN" altLang="en-US" sz="1400" dirty="0">
                <a:solidFill>
                  <a:schemeClr val="bg1"/>
                </a:solidFill>
                <a:highlight>
                  <a:srgbClr val="C0C0C0"/>
                </a:highlight>
              </a:rPr>
              <a:t>间接的给牛降温</a:t>
            </a:r>
            <a:r>
              <a:rPr lang="zh-CN" altLang="en-US" sz="1400" dirty="0">
                <a:solidFill>
                  <a:schemeClr val="bg1"/>
                </a:solidFill>
              </a:rPr>
              <a:t>，高湿环境下不适用。</a:t>
            </a:r>
            <a:endParaRPr lang="en-US" altLang="zh-CN" sz="1400" dirty="0">
              <a:solidFill>
                <a:schemeClr val="bg1"/>
              </a:solidFill>
            </a:endParaRPr>
          </a:p>
          <a:p>
            <a:pPr marL="719138"/>
            <a:r>
              <a:rPr lang="en-US" altLang="zh-CN" sz="1400" dirty="0">
                <a:solidFill>
                  <a:schemeClr val="bg1"/>
                </a:solidFill>
              </a:rPr>
              <a:t>When water pressure is high, it forms water mist, which can reduce the microenvironment temperature and </a:t>
            </a:r>
            <a:r>
              <a:rPr lang="en-US" altLang="zh-CN" sz="1400" dirty="0">
                <a:solidFill>
                  <a:schemeClr val="bg1"/>
                </a:solidFill>
                <a:highlight>
                  <a:srgbClr val="C0C0C0"/>
                </a:highlight>
              </a:rPr>
              <a:t>indirectly cool the cows</a:t>
            </a:r>
            <a:r>
              <a:rPr lang="en-US" altLang="zh-CN" sz="1400" dirty="0">
                <a:solidFill>
                  <a:schemeClr val="bg1"/>
                </a:solidFill>
              </a:rPr>
              <a:t>. However, this method is not suitable for high humidity environments.</a:t>
            </a:r>
          </a:p>
        </p:txBody>
      </p:sp>
      <p:sp>
        <p:nvSpPr>
          <p:cNvPr id="2" name="文本框 1">
            <a:extLst>
              <a:ext uri="{FF2B5EF4-FFF2-40B4-BE49-F238E27FC236}">
                <a16:creationId xmlns:a16="http://schemas.microsoft.com/office/drawing/2014/main" id="{2357FA78-CB75-D64E-F25C-A2B756A7E309}"/>
              </a:ext>
            </a:extLst>
          </p:cNvPr>
          <p:cNvSpPr txBox="1"/>
          <p:nvPr/>
        </p:nvSpPr>
        <p:spPr>
          <a:xfrm>
            <a:off x="0" y="0"/>
            <a:ext cx="3638940" cy="523220"/>
          </a:xfrm>
          <a:prstGeom prst="rect">
            <a:avLst/>
          </a:prstGeom>
          <a:solidFill>
            <a:srgbClr val="00B050"/>
          </a:solidFill>
        </p:spPr>
        <p:txBody>
          <a:bodyPr wrap="square">
            <a:spAutoFit/>
          </a:bodyPr>
          <a:lstStyle/>
          <a:p>
            <a:pPr lvl="0"/>
            <a:r>
              <a:rPr lang="zh-CN" altLang="en-US" sz="1400" b="1" dirty="0">
                <a:solidFill>
                  <a:prstClr val="white"/>
                </a:solidFill>
                <a:latin typeface="微软雅黑" panose="020B0503020204020204" pitchFamily="34" charset="-122"/>
                <a:ea typeface="微软雅黑" panose="020B0503020204020204" pitchFamily="34" charset="-122"/>
              </a:rPr>
              <a:t>如何缓解热应激</a:t>
            </a:r>
            <a:r>
              <a:rPr lang="en-US" altLang="zh-CN" sz="1400" b="1" dirty="0">
                <a:solidFill>
                  <a:prstClr val="white"/>
                </a:solidFill>
                <a:latin typeface="微软雅黑" panose="020B0503020204020204" pitchFamily="34" charset="-122"/>
                <a:ea typeface="微软雅黑" panose="020B0503020204020204" pitchFamily="34" charset="-122"/>
              </a:rPr>
              <a:t>—</a:t>
            </a:r>
            <a:r>
              <a:rPr lang="zh-CN" altLang="en-US" sz="1400" b="1" dirty="0">
                <a:solidFill>
                  <a:prstClr val="white"/>
                </a:solidFill>
                <a:latin typeface="微软雅黑" panose="020B0503020204020204" pitchFamily="34" charset="-122"/>
                <a:ea typeface="微软雅黑" panose="020B0503020204020204" pitchFamily="34" charset="-122"/>
              </a:rPr>
              <a:t>措施</a:t>
            </a:r>
            <a:endParaRPr lang="en-US" altLang="zh-CN" sz="14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How to release heat stress-Measures</a:t>
            </a:r>
          </a:p>
        </p:txBody>
      </p:sp>
    </p:spTree>
    <p:extLst>
      <p:ext uri="{BB962C8B-B14F-4D97-AF65-F5344CB8AC3E}">
        <p14:creationId xmlns:p14="http://schemas.microsoft.com/office/powerpoint/2010/main" val="103402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FB98A706-FCBC-CB81-F9C7-D16D1BAE8C83}"/>
              </a:ext>
            </a:extLst>
          </p:cNvPr>
          <p:cNvGrpSpPr/>
          <p:nvPr/>
        </p:nvGrpSpPr>
        <p:grpSpPr>
          <a:xfrm>
            <a:off x="249152" y="707666"/>
            <a:ext cx="5674570" cy="5529314"/>
            <a:chOff x="1001525" y="320624"/>
            <a:chExt cx="5942200" cy="6409765"/>
          </a:xfrm>
        </p:grpSpPr>
        <p:pic>
          <p:nvPicPr>
            <p:cNvPr id="5" name="图片 4" descr="图表, 折线图&#10;&#10;描述已自动生成">
              <a:extLst>
                <a:ext uri="{FF2B5EF4-FFF2-40B4-BE49-F238E27FC236}">
                  <a16:creationId xmlns:a16="http://schemas.microsoft.com/office/drawing/2014/main" id="{E434C8D8-87D4-4853-9D6A-FB972E69D6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525" y="320624"/>
              <a:ext cx="5942200" cy="6409765"/>
            </a:xfrm>
            <a:prstGeom prst="rect">
              <a:avLst/>
            </a:prstGeom>
          </p:spPr>
        </p:pic>
        <p:sp>
          <p:nvSpPr>
            <p:cNvPr id="19" name="文本框 18">
              <a:extLst>
                <a:ext uri="{FF2B5EF4-FFF2-40B4-BE49-F238E27FC236}">
                  <a16:creationId xmlns:a16="http://schemas.microsoft.com/office/drawing/2014/main" id="{B3E7E4F0-CAB0-4836-A376-CDDCFF6BA16A}"/>
                </a:ext>
              </a:extLst>
            </p:cNvPr>
            <p:cNvSpPr txBox="1"/>
            <p:nvPr/>
          </p:nvSpPr>
          <p:spPr>
            <a:xfrm>
              <a:off x="1518438" y="2558736"/>
              <a:ext cx="647099" cy="307777"/>
            </a:xfrm>
            <a:prstGeom prst="rect">
              <a:avLst/>
            </a:prstGeom>
            <a:noFill/>
          </p:spPr>
          <p:txBody>
            <a:bodyPr wrap="square" rtlCol="0">
              <a:spAutoFit/>
            </a:bodyPr>
            <a:lstStyle/>
            <a:p>
              <a:r>
                <a:rPr lang="en-US" altLang="zh-CN" sz="1200" b="1">
                  <a:solidFill>
                    <a:srgbClr val="FF0000"/>
                  </a:solidFill>
                </a:rPr>
                <a:t>38.3</a:t>
              </a:r>
              <a:r>
                <a:rPr lang="en-US" altLang="zh-CN" sz="1400" b="1">
                  <a:solidFill>
                    <a:srgbClr val="FF0000"/>
                  </a:solidFill>
                </a:rPr>
                <a:t>°</a:t>
              </a:r>
              <a:endParaRPr lang="zh-CN" altLang="en-US" sz="1400" b="1">
                <a:solidFill>
                  <a:srgbClr val="FF0000"/>
                </a:solidFill>
              </a:endParaRPr>
            </a:p>
          </p:txBody>
        </p:sp>
        <p:sp>
          <p:nvSpPr>
            <p:cNvPr id="21" name="文本框 20">
              <a:extLst>
                <a:ext uri="{FF2B5EF4-FFF2-40B4-BE49-F238E27FC236}">
                  <a16:creationId xmlns:a16="http://schemas.microsoft.com/office/drawing/2014/main" id="{71FB1398-FBFF-4186-BE5D-92D127B703F2}"/>
                </a:ext>
              </a:extLst>
            </p:cNvPr>
            <p:cNvSpPr txBox="1"/>
            <p:nvPr/>
          </p:nvSpPr>
          <p:spPr>
            <a:xfrm>
              <a:off x="1518438" y="2142250"/>
              <a:ext cx="647099" cy="307777"/>
            </a:xfrm>
            <a:prstGeom prst="rect">
              <a:avLst/>
            </a:prstGeom>
            <a:noFill/>
          </p:spPr>
          <p:txBody>
            <a:bodyPr wrap="square" rtlCol="0">
              <a:spAutoFit/>
            </a:bodyPr>
            <a:lstStyle/>
            <a:p>
              <a:r>
                <a:rPr lang="en-US" altLang="zh-CN" sz="1200" b="1">
                  <a:solidFill>
                    <a:srgbClr val="FF0000"/>
                  </a:solidFill>
                </a:rPr>
                <a:t>38.9</a:t>
              </a:r>
              <a:r>
                <a:rPr lang="en-US" altLang="zh-CN" sz="1400" b="1">
                  <a:solidFill>
                    <a:srgbClr val="FF0000"/>
                  </a:solidFill>
                </a:rPr>
                <a:t>°</a:t>
              </a:r>
              <a:endParaRPr lang="zh-CN" altLang="en-US" sz="1400" b="1">
                <a:solidFill>
                  <a:srgbClr val="FF0000"/>
                </a:solidFill>
              </a:endParaRPr>
            </a:p>
          </p:txBody>
        </p:sp>
        <p:sp>
          <p:nvSpPr>
            <p:cNvPr id="23" name="文本框 22">
              <a:extLst>
                <a:ext uri="{FF2B5EF4-FFF2-40B4-BE49-F238E27FC236}">
                  <a16:creationId xmlns:a16="http://schemas.microsoft.com/office/drawing/2014/main" id="{9C591B7F-7BEF-47F1-AF18-814FAD6A58AD}"/>
                </a:ext>
              </a:extLst>
            </p:cNvPr>
            <p:cNvSpPr txBox="1"/>
            <p:nvPr/>
          </p:nvSpPr>
          <p:spPr>
            <a:xfrm>
              <a:off x="1518438" y="1725764"/>
              <a:ext cx="647099" cy="307777"/>
            </a:xfrm>
            <a:prstGeom prst="rect">
              <a:avLst/>
            </a:prstGeom>
            <a:noFill/>
          </p:spPr>
          <p:txBody>
            <a:bodyPr wrap="square" rtlCol="0">
              <a:spAutoFit/>
            </a:bodyPr>
            <a:lstStyle/>
            <a:p>
              <a:r>
                <a:rPr lang="en-US" altLang="zh-CN" sz="1200" b="1">
                  <a:solidFill>
                    <a:srgbClr val="FF0000"/>
                  </a:solidFill>
                </a:rPr>
                <a:t>39.4</a:t>
              </a:r>
              <a:r>
                <a:rPr lang="en-US" altLang="zh-CN" sz="1400" b="1">
                  <a:solidFill>
                    <a:srgbClr val="FF0000"/>
                  </a:solidFill>
                </a:rPr>
                <a:t>°</a:t>
              </a:r>
              <a:endParaRPr lang="zh-CN" altLang="en-US" sz="1400" b="1">
                <a:solidFill>
                  <a:srgbClr val="FF0000"/>
                </a:solidFill>
              </a:endParaRPr>
            </a:p>
          </p:txBody>
        </p:sp>
        <p:sp>
          <p:nvSpPr>
            <p:cNvPr id="25" name="文本框 24">
              <a:extLst>
                <a:ext uri="{FF2B5EF4-FFF2-40B4-BE49-F238E27FC236}">
                  <a16:creationId xmlns:a16="http://schemas.microsoft.com/office/drawing/2014/main" id="{2AC14BB6-E1D2-42EC-AEB9-99562067B1E5}"/>
                </a:ext>
              </a:extLst>
            </p:cNvPr>
            <p:cNvSpPr txBox="1"/>
            <p:nvPr/>
          </p:nvSpPr>
          <p:spPr>
            <a:xfrm>
              <a:off x="1518438" y="1312637"/>
              <a:ext cx="647099" cy="307777"/>
            </a:xfrm>
            <a:prstGeom prst="rect">
              <a:avLst/>
            </a:prstGeom>
            <a:noFill/>
          </p:spPr>
          <p:txBody>
            <a:bodyPr wrap="square" rtlCol="0">
              <a:spAutoFit/>
            </a:bodyPr>
            <a:lstStyle/>
            <a:p>
              <a:r>
                <a:rPr lang="en-US" altLang="zh-CN" sz="1200" b="1">
                  <a:solidFill>
                    <a:srgbClr val="FF0000"/>
                  </a:solidFill>
                </a:rPr>
                <a:t>40.0</a:t>
              </a:r>
              <a:r>
                <a:rPr lang="en-US" altLang="zh-CN" sz="1400" b="1">
                  <a:solidFill>
                    <a:srgbClr val="FF0000"/>
                  </a:solidFill>
                </a:rPr>
                <a:t>°</a:t>
              </a:r>
              <a:endParaRPr lang="zh-CN" altLang="en-US" sz="1400" b="1">
                <a:solidFill>
                  <a:srgbClr val="FF0000"/>
                </a:solidFill>
              </a:endParaRPr>
            </a:p>
          </p:txBody>
        </p:sp>
        <p:sp>
          <p:nvSpPr>
            <p:cNvPr id="27" name="文本框 26">
              <a:extLst>
                <a:ext uri="{FF2B5EF4-FFF2-40B4-BE49-F238E27FC236}">
                  <a16:creationId xmlns:a16="http://schemas.microsoft.com/office/drawing/2014/main" id="{A47F651B-B829-4F72-A09A-17187BC5B384}"/>
                </a:ext>
              </a:extLst>
            </p:cNvPr>
            <p:cNvSpPr txBox="1"/>
            <p:nvPr/>
          </p:nvSpPr>
          <p:spPr>
            <a:xfrm>
              <a:off x="1518438" y="900021"/>
              <a:ext cx="647099" cy="307777"/>
            </a:xfrm>
            <a:prstGeom prst="rect">
              <a:avLst/>
            </a:prstGeom>
            <a:noFill/>
          </p:spPr>
          <p:txBody>
            <a:bodyPr wrap="square" rtlCol="0">
              <a:spAutoFit/>
            </a:bodyPr>
            <a:lstStyle/>
            <a:p>
              <a:r>
                <a:rPr lang="en-US" altLang="zh-CN" sz="1200" b="1">
                  <a:solidFill>
                    <a:srgbClr val="FF0000"/>
                  </a:solidFill>
                </a:rPr>
                <a:t>40.6</a:t>
              </a:r>
              <a:r>
                <a:rPr lang="en-US" altLang="zh-CN" sz="1400" b="1">
                  <a:solidFill>
                    <a:srgbClr val="FF0000"/>
                  </a:solidFill>
                </a:rPr>
                <a:t>°</a:t>
              </a:r>
              <a:endParaRPr lang="zh-CN" altLang="en-US" sz="1400" b="1">
                <a:solidFill>
                  <a:srgbClr val="FF0000"/>
                </a:solidFill>
              </a:endParaRPr>
            </a:p>
          </p:txBody>
        </p:sp>
        <p:cxnSp>
          <p:nvCxnSpPr>
            <p:cNvPr id="12" name="直接连接符 11">
              <a:extLst>
                <a:ext uri="{FF2B5EF4-FFF2-40B4-BE49-F238E27FC236}">
                  <a16:creationId xmlns:a16="http://schemas.microsoft.com/office/drawing/2014/main" id="{7A4B6147-D392-45D3-90DC-DCF348B76920}"/>
                </a:ext>
              </a:extLst>
            </p:cNvPr>
            <p:cNvCxnSpPr/>
            <p:nvPr/>
          </p:nvCxnSpPr>
          <p:spPr>
            <a:xfrm flipV="1">
              <a:off x="3286125" y="1672276"/>
              <a:ext cx="0" cy="1039128"/>
            </a:xfrm>
            <a:prstGeom prst="line">
              <a:avLst/>
            </a:prstGeom>
          </p:spPr>
          <p:style>
            <a:lnRef idx="3">
              <a:schemeClr val="accent5"/>
            </a:lnRef>
            <a:fillRef idx="0">
              <a:schemeClr val="accent5"/>
            </a:fillRef>
            <a:effectRef idx="2">
              <a:schemeClr val="accent5"/>
            </a:effectRef>
            <a:fontRef idx="minor">
              <a:schemeClr val="tx1"/>
            </a:fontRef>
          </p:style>
        </p:cxnSp>
        <p:cxnSp>
          <p:nvCxnSpPr>
            <p:cNvPr id="43" name="直接连接符 42">
              <a:extLst>
                <a:ext uri="{FF2B5EF4-FFF2-40B4-BE49-F238E27FC236}">
                  <a16:creationId xmlns:a16="http://schemas.microsoft.com/office/drawing/2014/main" id="{A43C49CA-3D77-4AA0-8664-5A87186A3145}"/>
                </a:ext>
              </a:extLst>
            </p:cNvPr>
            <p:cNvCxnSpPr>
              <a:cxnSpLocks/>
            </p:cNvCxnSpPr>
            <p:nvPr/>
          </p:nvCxnSpPr>
          <p:spPr>
            <a:xfrm flipV="1">
              <a:off x="3752850" y="1826637"/>
              <a:ext cx="0" cy="884767"/>
            </a:xfrm>
            <a:prstGeom prst="line">
              <a:avLst/>
            </a:prstGeom>
          </p:spPr>
          <p:style>
            <a:lnRef idx="3">
              <a:schemeClr val="accent5"/>
            </a:lnRef>
            <a:fillRef idx="0">
              <a:schemeClr val="accent5"/>
            </a:fillRef>
            <a:effectRef idx="2">
              <a:schemeClr val="accent5"/>
            </a:effectRef>
            <a:fontRef idx="minor">
              <a:schemeClr val="tx1"/>
            </a:fontRef>
          </p:style>
        </p:cxnSp>
        <p:cxnSp>
          <p:nvCxnSpPr>
            <p:cNvPr id="45" name="直接连接符 44">
              <a:extLst>
                <a:ext uri="{FF2B5EF4-FFF2-40B4-BE49-F238E27FC236}">
                  <a16:creationId xmlns:a16="http://schemas.microsoft.com/office/drawing/2014/main" id="{95345B07-A51F-4EC2-9A83-1A3D126BF30A}"/>
                </a:ext>
              </a:extLst>
            </p:cNvPr>
            <p:cNvCxnSpPr>
              <a:cxnSpLocks/>
            </p:cNvCxnSpPr>
            <p:nvPr/>
          </p:nvCxnSpPr>
          <p:spPr>
            <a:xfrm flipV="1">
              <a:off x="5772150" y="2507667"/>
              <a:ext cx="0" cy="237742"/>
            </a:xfrm>
            <a:prstGeom prst="line">
              <a:avLst/>
            </a:prstGeom>
          </p:spPr>
          <p:style>
            <a:lnRef idx="3">
              <a:schemeClr val="accent5"/>
            </a:lnRef>
            <a:fillRef idx="0">
              <a:schemeClr val="accent5"/>
            </a:fillRef>
            <a:effectRef idx="2">
              <a:schemeClr val="accent5"/>
            </a:effectRef>
            <a:fontRef idx="minor">
              <a:schemeClr val="tx1"/>
            </a:fontRef>
          </p:style>
        </p:cxnSp>
        <p:sp>
          <p:nvSpPr>
            <p:cNvPr id="49" name="文本框 48">
              <a:extLst>
                <a:ext uri="{FF2B5EF4-FFF2-40B4-BE49-F238E27FC236}">
                  <a16:creationId xmlns:a16="http://schemas.microsoft.com/office/drawing/2014/main" id="{CBEE6097-3A91-4F0E-9EB0-EDDACB3DE0C5}"/>
                </a:ext>
              </a:extLst>
            </p:cNvPr>
            <p:cNvSpPr txBox="1"/>
            <p:nvPr/>
          </p:nvSpPr>
          <p:spPr>
            <a:xfrm>
              <a:off x="5484934" y="2953158"/>
              <a:ext cx="711556" cy="512627"/>
            </a:xfrm>
            <a:prstGeom prst="rect">
              <a:avLst/>
            </a:prstGeom>
            <a:noFill/>
          </p:spPr>
          <p:txBody>
            <a:bodyPr wrap="none" rtlCol="0">
              <a:spAutoFit/>
            </a:bodyPr>
            <a:lstStyle/>
            <a:p>
              <a:r>
                <a:rPr lang="en-US" altLang="zh-CN" sz="1100" b="1" dirty="0">
                  <a:solidFill>
                    <a:srgbClr val="FF0000"/>
                  </a:solidFill>
                </a:rPr>
                <a:t>90</a:t>
              </a:r>
              <a:r>
                <a:rPr lang="zh-CN" altLang="en-US" sz="1100" b="1" dirty="0">
                  <a:solidFill>
                    <a:srgbClr val="FF0000"/>
                  </a:solidFill>
                </a:rPr>
                <a:t>分钟</a:t>
              </a:r>
              <a:endParaRPr lang="en-US" altLang="zh-CN" sz="1100" b="1" dirty="0">
                <a:solidFill>
                  <a:srgbClr val="FF0000"/>
                </a:solidFill>
              </a:endParaRPr>
            </a:p>
            <a:p>
              <a:r>
                <a:rPr lang="en-US" altLang="zh-CN" sz="1100" b="1" dirty="0">
                  <a:solidFill>
                    <a:srgbClr val="FF0000"/>
                  </a:solidFill>
                </a:rPr>
                <a:t>90 mins</a:t>
              </a:r>
              <a:endParaRPr lang="zh-CN" altLang="en-US" sz="1100" b="1" dirty="0">
                <a:solidFill>
                  <a:srgbClr val="FF0000"/>
                </a:solidFill>
              </a:endParaRPr>
            </a:p>
          </p:txBody>
        </p:sp>
        <p:sp>
          <p:nvSpPr>
            <p:cNvPr id="51" name="文本框 50">
              <a:extLst>
                <a:ext uri="{FF2B5EF4-FFF2-40B4-BE49-F238E27FC236}">
                  <a16:creationId xmlns:a16="http://schemas.microsoft.com/office/drawing/2014/main" id="{34E5E2C6-CA7A-409E-9748-FC4089B12AF8}"/>
                </a:ext>
              </a:extLst>
            </p:cNvPr>
            <p:cNvSpPr txBox="1"/>
            <p:nvPr/>
          </p:nvSpPr>
          <p:spPr>
            <a:xfrm>
              <a:off x="3049780" y="1995476"/>
              <a:ext cx="919064" cy="512627"/>
            </a:xfrm>
            <a:prstGeom prst="rect">
              <a:avLst/>
            </a:prstGeom>
            <a:noFill/>
          </p:spPr>
          <p:txBody>
            <a:bodyPr wrap="none" rtlCol="0">
              <a:spAutoFit/>
            </a:bodyPr>
            <a:lstStyle/>
            <a:p>
              <a:r>
                <a:rPr lang="en-US" altLang="zh-CN" sz="1100" b="1" dirty="0">
                  <a:solidFill>
                    <a:srgbClr val="FF0000"/>
                  </a:solidFill>
                </a:rPr>
                <a:t>30-45</a:t>
              </a:r>
              <a:r>
                <a:rPr lang="zh-CN" altLang="en-US" sz="1100" b="1" dirty="0">
                  <a:solidFill>
                    <a:srgbClr val="FF0000"/>
                  </a:solidFill>
                </a:rPr>
                <a:t>分钟</a:t>
              </a:r>
              <a:endParaRPr lang="en-US" altLang="zh-CN" sz="1100" b="1" dirty="0">
                <a:solidFill>
                  <a:srgbClr val="FF0000"/>
                </a:solidFill>
              </a:endParaRPr>
            </a:p>
            <a:p>
              <a:r>
                <a:rPr lang="en-US" altLang="zh-CN" sz="1100" b="1" dirty="0">
                  <a:solidFill>
                    <a:srgbClr val="FF0000"/>
                  </a:solidFill>
                </a:rPr>
                <a:t>30-45 mins</a:t>
              </a:r>
              <a:endParaRPr lang="zh-CN" altLang="en-US" sz="1100" b="1" dirty="0">
                <a:solidFill>
                  <a:srgbClr val="FF0000"/>
                </a:solidFill>
              </a:endParaRPr>
            </a:p>
          </p:txBody>
        </p:sp>
        <p:sp>
          <p:nvSpPr>
            <p:cNvPr id="2" name="文本框 1">
              <a:extLst>
                <a:ext uri="{FF2B5EF4-FFF2-40B4-BE49-F238E27FC236}">
                  <a16:creationId xmlns:a16="http://schemas.microsoft.com/office/drawing/2014/main" id="{35A59465-509D-469B-A4B4-DCF630DC9853}"/>
                </a:ext>
              </a:extLst>
            </p:cNvPr>
            <p:cNvSpPr txBox="1"/>
            <p:nvPr/>
          </p:nvSpPr>
          <p:spPr>
            <a:xfrm>
              <a:off x="2383144" y="524163"/>
              <a:ext cx="3950090" cy="329546"/>
            </a:xfrm>
            <a:prstGeom prst="rect">
              <a:avLst/>
            </a:prstGeom>
            <a:noFill/>
          </p:spPr>
          <p:txBody>
            <a:bodyPr wrap="none" rtlCol="0">
              <a:spAutoFit/>
            </a:bodyPr>
            <a:lstStyle/>
            <a:p>
              <a:r>
                <a:rPr lang="zh-CN" altLang="en-US" sz="1200" dirty="0">
                  <a:solidFill>
                    <a:schemeClr val="bg1"/>
                  </a:solidFill>
                </a:rPr>
                <a:t>喷淋频次和喷淋、风机不同组合对直肠温度的影响</a:t>
              </a:r>
            </a:p>
          </p:txBody>
        </p:sp>
      </p:grpSp>
      <p:sp>
        <p:nvSpPr>
          <p:cNvPr id="4" name="文本框 3">
            <a:extLst>
              <a:ext uri="{FF2B5EF4-FFF2-40B4-BE49-F238E27FC236}">
                <a16:creationId xmlns:a16="http://schemas.microsoft.com/office/drawing/2014/main" id="{84F618E1-BC75-AE73-7646-033ABB37381C}"/>
              </a:ext>
            </a:extLst>
          </p:cNvPr>
          <p:cNvSpPr txBox="1"/>
          <p:nvPr/>
        </p:nvSpPr>
        <p:spPr>
          <a:xfrm>
            <a:off x="0" y="0"/>
            <a:ext cx="3638940"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如何缓解热应激</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措施</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How to release heat stress-Measures</a:t>
            </a:r>
          </a:p>
        </p:txBody>
      </p:sp>
      <p:sp>
        <p:nvSpPr>
          <p:cNvPr id="10" name="文本框 9">
            <a:extLst>
              <a:ext uri="{FF2B5EF4-FFF2-40B4-BE49-F238E27FC236}">
                <a16:creationId xmlns:a16="http://schemas.microsoft.com/office/drawing/2014/main" id="{FE1EA353-256E-639E-BEAF-AA96F7E6F6C8}"/>
              </a:ext>
            </a:extLst>
          </p:cNvPr>
          <p:cNvSpPr txBox="1"/>
          <p:nvPr/>
        </p:nvSpPr>
        <p:spPr>
          <a:xfrm>
            <a:off x="6041727" y="1297353"/>
            <a:ext cx="5478122" cy="3731791"/>
          </a:xfrm>
          <a:prstGeom prst="rect">
            <a:avLst/>
          </a:prstGeom>
          <a:solidFill>
            <a:schemeClr val="bg1">
              <a:lumMod val="95000"/>
            </a:schemeClr>
          </a:solidFill>
        </p:spPr>
        <p:txBody>
          <a:bodyPr wrap="square">
            <a:spAutoFit/>
          </a:bodyPr>
          <a:lstStyle/>
          <a:p>
            <a:pPr>
              <a:lnSpc>
                <a:spcPct val="150000"/>
              </a:lnSpc>
            </a:pPr>
            <a:r>
              <a:rPr lang="en-US" altLang="zh-CN" sz="900" dirty="0"/>
              <a:t> </a:t>
            </a:r>
            <a:r>
              <a:rPr lang="zh-CN" altLang="en-US" sz="1100" dirty="0"/>
              <a:t>结论 </a:t>
            </a:r>
            <a:r>
              <a:rPr lang="en-US" altLang="zh-CN" sz="1100" dirty="0"/>
              <a:t>Conclusion</a:t>
            </a:r>
            <a:r>
              <a:rPr lang="zh-CN" altLang="en-US" sz="1100" dirty="0"/>
              <a:t>：</a:t>
            </a:r>
            <a:endParaRPr lang="en-US" altLang="zh-CN" sz="1100" dirty="0"/>
          </a:p>
          <a:p>
            <a:r>
              <a:rPr lang="en-US" altLang="zh-CN" sz="1100" dirty="0"/>
              <a:t>1</a:t>
            </a:r>
            <a:r>
              <a:rPr lang="zh-CN" altLang="en-US" sz="1100" dirty="0"/>
              <a:t>、在适当风机和喷淋的结合下，</a:t>
            </a:r>
            <a:r>
              <a:rPr lang="en-US" altLang="zh-CN" sz="1100" dirty="0"/>
              <a:t>30-45</a:t>
            </a:r>
            <a:r>
              <a:rPr lang="zh-CN" altLang="en-US" sz="1100" dirty="0"/>
              <a:t>分钟后体温开始下降，仅靠风扇无法降低体温。</a:t>
            </a:r>
            <a:endParaRPr lang="en-US" altLang="zh-CN" sz="1100" dirty="0"/>
          </a:p>
          <a:p>
            <a:pPr marL="177800"/>
            <a:r>
              <a:rPr lang="en-US" altLang="zh-CN" sz="1100" b="0" i="0" dirty="0">
                <a:solidFill>
                  <a:srgbClr val="202124"/>
                </a:solidFill>
                <a:effectLst/>
                <a:latin typeface="-apple-system"/>
              </a:rPr>
              <a:t>Under the combination of appropriate fan and sprinkler, body temperature begins to drop after 30-45 minutes, if only depends on fans cannot reduce body temperature.</a:t>
            </a:r>
          </a:p>
          <a:p>
            <a:pPr marL="177800"/>
            <a:endParaRPr lang="en-US" altLang="zh-CN" sz="1100" dirty="0"/>
          </a:p>
          <a:p>
            <a:r>
              <a:rPr lang="en-US" altLang="zh-CN" sz="1100" dirty="0"/>
              <a:t>2</a:t>
            </a:r>
            <a:r>
              <a:rPr lang="zh-CN" altLang="en-US" sz="1100" dirty="0"/>
              <a:t>、</a:t>
            </a:r>
            <a:r>
              <a:rPr lang="en-US" altLang="zh-CN" sz="1100" dirty="0"/>
              <a:t>5</a:t>
            </a:r>
            <a:r>
              <a:rPr lang="zh-CN" altLang="en-US" sz="1100" dirty="0"/>
              <a:t>分钟风机</a:t>
            </a:r>
            <a:r>
              <a:rPr lang="en-US" altLang="zh-CN" sz="1100" dirty="0"/>
              <a:t>+</a:t>
            </a:r>
            <a:r>
              <a:rPr lang="zh-CN" altLang="en-US" sz="1100" dirty="0"/>
              <a:t>喷淋（</a:t>
            </a:r>
            <a:r>
              <a:rPr lang="en-US" altLang="zh-CN" sz="1100" dirty="0"/>
              <a:t>1</a:t>
            </a:r>
            <a:r>
              <a:rPr lang="zh-CN" altLang="en-US" sz="1100" dirty="0"/>
              <a:t>分开）效果最好，在</a:t>
            </a:r>
            <a:r>
              <a:rPr lang="en-US" altLang="zh-CN" sz="1100" dirty="0"/>
              <a:t>90</a:t>
            </a:r>
            <a:r>
              <a:rPr lang="zh-CN" altLang="en-US" sz="1100" dirty="0"/>
              <a:t>分钟内体温下降到正常体温；</a:t>
            </a:r>
            <a:r>
              <a:rPr lang="en-US" altLang="zh-CN" sz="1100" b="0" i="0" dirty="0">
                <a:solidFill>
                  <a:srgbClr val="202124"/>
                </a:solidFill>
                <a:effectLst/>
                <a:latin typeface="-apple-system"/>
              </a:rPr>
              <a:t> </a:t>
            </a:r>
          </a:p>
          <a:p>
            <a:pPr marL="177800" indent="-177800"/>
            <a:r>
              <a:rPr lang="en-US" altLang="zh-CN" sz="1100" b="0" i="0" dirty="0">
                <a:solidFill>
                  <a:srgbClr val="202124"/>
                </a:solidFill>
                <a:effectLst/>
                <a:latin typeface="-apple-system"/>
              </a:rPr>
              <a:t>      5 mins fan + </a:t>
            </a:r>
            <a:r>
              <a:rPr lang="en-US" altLang="zh-CN" sz="1100" dirty="0">
                <a:solidFill>
                  <a:srgbClr val="202124"/>
                </a:solidFill>
                <a:latin typeface="-apple-system"/>
              </a:rPr>
              <a:t>sprinkler (1</a:t>
            </a:r>
            <a:r>
              <a:rPr lang="zh-CN" altLang="en-US" sz="1100" dirty="0">
                <a:solidFill>
                  <a:srgbClr val="202124"/>
                </a:solidFill>
                <a:latin typeface="-apple-system"/>
              </a:rPr>
              <a:t> </a:t>
            </a:r>
            <a:r>
              <a:rPr lang="en-US" altLang="zh-CN" sz="1100" dirty="0">
                <a:solidFill>
                  <a:srgbClr val="202124"/>
                </a:solidFill>
                <a:latin typeface="-apple-system"/>
              </a:rPr>
              <a:t>min ON) has the best effect</a:t>
            </a:r>
            <a:r>
              <a:rPr lang="en-US" altLang="zh-CN" sz="1100" b="0" i="0" dirty="0">
                <a:solidFill>
                  <a:srgbClr val="202124"/>
                </a:solidFill>
                <a:effectLst/>
                <a:latin typeface="-apple-system"/>
              </a:rPr>
              <a:t>, body temperature drops to normal within 90 mins;</a:t>
            </a:r>
          </a:p>
          <a:p>
            <a:endParaRPr lang="en-US" altLang="zh-CN" sz="1100" dirty="0"/>
          </a:p>
          <a:p>
            <a:r>
              <a:rPr lang="en-US" altLang="zh-CN" sz="1100" dirty="0"/>
              <a:t>3</a:t>
            </a:r>
            <a:r>
              <a:rPr lang="zh-CN" altLang="en-US" sz="1100" dirty="0"/>
              <a:t>、单独使用风机降温效果有下降，但不明显；</a:t>
            </a:r>
            <a:r>
              <a:rPr lang="en-US" altLang="zh-CN" sz="1100" b="0" i="0" dirty="0">
                <a:solidFill>
                  <a:srgbClr val="202124"/>
                </a:solidFill>
                <a:effectLst/>
                <a:latin typeface="-apple-system"/>
              </a:rPr>
              <a:t> </a:t>
            </a:r>
          </a:p>
          <a:p>
            <a:r>
              <a:rPr lang="en-US" altLang="zh-CN" sz="1100" b="0" i="0" dirty="0">
                <a:solidFill>
                  <a:srgbClr val="202124"/>
                </a:solidFill>
                <a:effectLst/>
                <a:latin typeface="-apple-system"/>
              </a:rPr>
              <a:t>      Onl</a:t>
            </a:r>
            <a:r>
              <a:rPr lang="en-US" altLang="zh-CN" sz="1100" dirty="0">
                <a:solidFill>
                  <a:srgbClr val="202124"/>
                </a:solidFill>
                <a:latin typeface="-apple-system"/>
              </a:rPr>
              <a:t>y</a:t>
            </a:r>
            <a:r>
              <a:rPr lang="zh-CN" altLang="en-US" sz="1100" dirty="0">
                <a:solidFill>
                  <a:srgbClr val="202124"/>
                </a:solidFill>
                <a:latin typeface="-apple-system"/>
              </a:rPr>
              <a:t> </a:t>
            </a:r>
            <a:r>
              <a:rPr lang="en-US" altLang="zh-CN" sz="1100" b="0" i="0" dirty="0">
                <a:solidFill>
                  <a:srgbClr val="202124"/>
                </a:solidFill>
                <a:effectLst/>
                <a:latin typeface="-apple-system"/>
              </a:rPr>
              <a:t>using fans has cooling effects but not obviously;</a:t>
            </a:r>
          </a:p>
          <a:p>
            <a:endParaRPr lang="en-US" altLang="zh-CN" sz="1100" dirty="0"/>
          </a:p>
          <a:p>
            <a:r>
              <a:rPr lang="en-US" altLang="zh-CN" sz="1100" dirty="0"/>
              <a:t>4</a:t>
            </a:r>
            <a:r>
              <a:rPr lang="zh-CN" altLang="en-US" sz="1100" dirty="0"/>
              <a:t>、如果不能同时安装风机和喷淋，喷淋优先于风机；</a:t>
            </a:r>
            <a:endParaRPr lang="en-US" altLang="zh-CN" sz="1100" dirty="0"/>
          </a:p>
          <a:p>
            <a:pPr marL="177800"/>
            <a:r>
              <a:rPr lang="en-US" altLang="zh-CN" sz="1100" b="0" i="0" dirty="0">
                <a:solidFill>
                  <a:srgbClr val="202124"/>
                </a:solidFill>
                <a:effectLst/>
                <a:latin typeface="-apple-system"/>
              </a:rPr>
              <a:t>If the fan and the sprinkler cannot be installed at the same time, the sprinkler takes  precedence over the fan;</a:t>
            </a:r>
          </a:p>
          <a:p>
            <a:endParaRPr lang="en-US" altLang="zh-CN" sz="1100" dirty="0"/>
          </a:p>
          <a:p>
            <a:r>
              <a:rPr lang="en-US" altLang="zh-CN" sz="1100" dirty="0"/>
              <a:t>5</a:t>
            </a:r>
            <a:r>
              <a:rPr lang="zh-CN" altLang="en-US" sz="1100" dirty="0"/>
              <a:t>、低压喷淋相对于单独使用风机更加有效；</a:t>
            </a:r>
            <a:endParaRPr lang="en-US" altLang="zh-CN" sz="1100" dirty="0"/>
          </a:p>
          <a:p>
            <a:r>
              <a:rPr lang="en-US" altLang="zh-CN" sz="1100" b="0" i="0" dirty="0">
                <a:solidFill>
                  <a:srgbClr val="202124"/>
                </a:solidFill>
                <a:effectLst/>
                <a:latin typeface="-apple-system"/>
              </a:rPr>
              <a:t>       Low-pressure sprinkler is more effective than using fans only;</a:t>
            </a:r>
          </a:p>
          <a:p>
            <a:endParaRPr lang="en-US" altLang="zh-CN" sz="1100" dirty="0"/>
          </a:p>
          <a:p>
            <a:r>
              <a:rPr lang="en-US" altLang="zh-CN" sz="1100" dirty="0"/>
              <a:t>6</a:t>
            </a:r>
            <a:r>
              <a:rPr lang="zh-CN" altLang="en-US" sz="1100" dirty="0"/>
              <a:t>、增加喷淋的频率，更有利于快速的给牛降温；</a:t>
            </a:r>
            <a:r>
              <a:rPr lang="en-US" altLang="zh-CN" sz="1100" b="0" i="0" dirty="0">
                <a:solidFill>
                  <a:srgbClr val="202124"/>
                </a:solidFill>
                <a:effectLst/>
                <a:latin typeface="-apple-system"/>
              </a:rPr>
              <a:t> </a:t>
            </a:r>
          </a:p>
          <a:p>
            <a:r>
              <a:rPr lang="en-US" altLang="zh-CN" sz="1100" b="0" i="0" dirty="0">
                <a:solidFill>
                  <a:srgbClr val="202124"/>
                </a:solidFill>
                <a:effectLst/>
                <a:latin typeface="-apple-system"/>
              </a:rPr>
              <a:t>       Increase the frequency of spraying, which is more conducive to rapid cooling of cattle;</a:t>
            </a:r>
            <a:endParaRPr lang="en-US" altLang="zh-CN" sz="1100" dirty="0"/>
          </a:p>
        </p:txBody>
      </p:sp>
    </p:spTree>
    <p:extLst>
      <p:ext uri="{BB962C8B-B14F-4D97-AF65-F5344CB8AC3E}">
        <p14:creationId xmlns:p14="http://schemas.microsoft.com/office/powerpoint/2010/main" val="3745765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9CBABC2F-3E2A-4711-A713-5A31D140FDD0}"/>
              </a:ext>
            </a:extLst>
          </p:cNvPr>
          <p:cNvSpPr txBox="1"/>
          <p:nvPr/>
        </p:nvSpPr>
        <p:spPr>
          <a:xfrm>
            <a:off x="6495062" y="2259965"/>
            <a:ext cx="5373002" cy="2031325"/>
          </a:xfrm>
          <a:prstGeom prst="rect">
            <a:avLst/>
          </a:prstGeom>
          <a:solidFill>
            <a:schemeClr val="bg1">
              <a:lumMod val="95000"/>
            </a:schemeClr>
          </a:solidFill>
        </p:spPr>
        <p:txBody>
          <a:bodyPr wrap="square" rtlCol="0">
            <a:spAutoFit/>
          </a:bodyPr>
          <a:lstStyle/>
          <a:p>
            <a:r>
              <a:rPr lang="zh-CN" altLang="en-US" sz="1400" b="1" dirty="0"/>
              <a:t>每</a:t>
            </a:r>
            <a:r>
              <a:rPr lang="en-US" altLang="zh-CN" sz="1400" b="1" dirty="0"/>
              <a:t>10</a:t>
            </a:r>
            <a:r>
              <a:rPr lang="zh-CN" altLang="en-US" sz="1400" b="1" dirty="0"/>
              <a:t>分钟喷淋一次，在三种不同的风速下，测量直肠温度。</a:t>
            </a:r>
            <a:endParaRPr lang="en-US" altLang="zh-CN" sz="1400" b="1" dirty="0"/>
          </a:p>
          <a:p>
            <a:r>
              <a:rPr lang="en-US" altLang="zh-CN" sz="1400" b="1" dirty="0"/>
              <a:t>Spray every 10 minutes and measure rectal temperature at three different wind speeds.</a:t>
            </a:r>
          </a:p>
          <a:p>
            <a:endParaRPr lang="en-US" altLang="zh-CN" sz="1400" b="1" dirty="0"/>
          </a:p>
          <a:p>
            <a:r>
              <a:rPr lang="zh-CN" altLang="en-US" sz="1400" b="1" dirty="0"/>
              <a:t>结论 </a:t>
            </a:r>
            <a:r>
              <a:rPr lang="en-US" altLang="zh-CN" sz="1400" b="1" dirty="0"/>
              <a:t>Conclusion</a:t>
            </a:r>
            <a:r>
              <a:rPr lang="zh-CN" altLang="en-US" sz="1400" b="1" dirty="0"/>
              <a:t>：</a:t>
            </a:r>
            <a:endParaRPr lang="en-US" altLang="zh-CN" sz="1400" b="1" dirty="0"/>
          </a:p>
          <a:p>
            <a:pPr marL="285750" indent="-285750">
              <a:buFont typeface="Wingdings" panose="05000000000000000000" pitchFamily="2" charset="2"/>
              <a:buChar char="Ø"/>
            </a:pPr>
            <a:r>
              <a:rPr lang="en-US" altLang="zh-CN" sz="1400" b="1" dirty="0"/>
              <a:t>4.5mph-6.75mph(</a:t>
            </a:r>
            <a:r>
              <a:rPr lang="en-US" altLang="zh-CN" sz="1400" b="1" dirty="0">
                <a:solidFill>
                  <a:srgbClr val="FF0000"/>
                </a:solidFill>
              </a:rPr>
              <a:t>2 m/s-3 m/s</a:t>
            </a:r>
            <a:r>
              <a:rPr lang="en-US" altLang="zh-CN" sz="1400" b="1" dirty="0"/>
              <a:t>)</a:t>
            </a:r>
            <a:r>
              <a:rPr lang="zh-CN" altLang="en-US" sz="1400" b="1" dirty="0"/>
              <a:t>持续风速结合喷淋获得最佳的降温效果</a:t>
            </a:r>
            <a:endParaRPr lang="en-US" altLang="zh-CN" sz="1400" b="1" dirty="0"/>
          </a:p>
          <a:p>
            <a:pPr marL="269875"/>
            <a:r>
              <a:rPr lang="en-US" altLang="zh-CN" sz="1400" b="1" dirty="0"/>
              <a:t>A sustained wind speed of 4.5mph-6.75mph (2 m/s-3 m/s) combined with sprinkler spraying achieves optimal cooling effects.</a:t>
            </a:r>
          </a:p>
        </p:txBody>
      </p:sp>
      <p:grpSp>
        <p:nvGrpSpPr>
          <p:cNvPr id="3" name="组合 2">
            <a:extLst>
              <a:ext uri="{FF2B5EF4-FFF2-40B4-BE49-F238E27FC236}">
                <a16:creationId xmlns:a16="http://schemas.microsoft.com/office/drawing/2014/main" id="{C3EB5C74-E4C8-A495-44F4-4E4F5559F150}"/>
              </a:ext>
            </a:extLst>
          </p:cNvPr>
          <p:cNvGrpSpPr/>
          <p:nvPr/>
        </p:nvGrpSpPr>
        <p:grpSpPr>
          <a:xfrm>
            <a:off x="160053" y="865553"/>
            <a:ext cx="6335009" cy="5668615"/>
            <a:chOff x="204589" y="436345"/>
            <a:chExt cx="6335009" cy="5668615"/>
          </a:xfrm>
        </p:grpSpPr>
        <p:pic>
          <p:nvPicPr>
            <p:cNvPr id="6" name="图片 5">
              <a:extLst>
                <a:ext uri="{FF2B5EF4-FFF2-40B4-BE49-F238E27FC236}">
                  <a16:creationId xmlns:a16="http://schemas.microsoft.com/office/drawing/2014/main" id="{EC962D6A-64FE-4212-B9AA-48AC9EB6DE51}"/>
                </a:ext>
              </a:extLst>
            </p:cNvPr>
            <p:cNvPicPr>
              <a:picLocks noChangeAspect="1"/>
            </p:cNvPicPr>
            <p:nvPr/>
          </p:nvPicPr>
          <p:blipFill>
            <a:blip r:embed="rId2"/>
            <a:stretch>
              <a:fillRect/>
            </a:stretch>
          </p:blipFill>
          <p:spPr>
            <a:xfrm>
              <a:off x="204589" y="436345"/>
              <a:ext cx="6335009" cy="5020376"/>
            </a:xfrm>
            <a:prstGeom prst="rect">
              <a:avLst/>
            </a:prstGeom>
          </p:spPr>
        </p:pic>
        <p:pic>
          <p:nvPicPr>
            <p:cNvPr id="8" name="图片 7">
              <a:extLst>
                <a:ext uri="{FF2B5EF4-FFF2-40B4-BE49-F238E27FC236}">
                  <a16:creationId xmlns:a16="http://schemas.microsoft.com/office/drawing/2014/main" id="{EBDEB110-4467-4CDC-9BD7-8A4B089F1617}"/>
                </a:ext>
              </a:extLst>
            </p:cNvPr>
            <p:cNvPicPr>
              <a:picLocks noChangeAspect="1"/>
            </p:cNvPicPr>
            <p:nvPr/>
          </p:nvPicPr>
          <p:blipFill>
            <a:blip r:embed="rId3"/>
            <a:stretch>
              <a:fillRect/>
            </a:stretch>
          </p:blipFill>
          <p:spPr>
            <a:xfrm>
              <a:off x="204589" y="5400012"/>
              <a:ext cx="6249997" cy="704948"/>
            </a:xfrm>
            <a:prstGeom prst="rect">
              <a:avLst/>
            </a:prstGeom>
          </p:spPr>
        </p:pic>
        <p:sp>
          <p:nvSpPr>
            <p:cNvPr id="11" name="文本框 10">
              <a:extLst>
                <a:ext uri="{FF2B5EF4-FFF2-40B4-BE49-F238E27FC236}">
                  <a16:creationId xmlns:a16="http://schemas.microsoft.com/office/drawing/2014/main" id="{910D54F5-FF1B-48BC-819B-3F5C6B4FDA8B}"/>
                </a:ext>
              </a:extLst>
            </p:cNvPr>
            <p:cNvSpPr txBox="1"/>
            <p:nvPr/>
          </p:nvSpPr>
          <p:spPr>
            <a:xfrm>
              <a:off x="5513705" y="5095853"/>
              <a:ext cx="666464" cy="338554"/>
            </a:xfrm>
            <a:prstGeom prst="rect">
              <a:avLst/>
            </a:prstGeom>
            <a:noFill/>
          </p:spPr>
          <p:txBody>
            <a:bodyPr wrap="none" rtlCol="0">
              <a:spAutoFit/>
            </a:bodyPr>
            <a:lstStyle/>
            <a:p>
              <a:r>
                <a:rPr lang="en-US" altLang="zh-CN" sz="1600" b="1">
                  <a:solidFill>
                    <a:srgbClr val="FF0000"/>
                  </a:solidFill>
                </a:rPr>
                <a:t>3 m/s</a:t>
              </a:r>
              <a:endParaRPr lang="zh-CN" altLang="en-US" sz="1600" b="1">
                <a:solidFill>
                  <a:srgbClr val="FF0000"/>
                </a:solidFill>
              </a:endParaRPr>
            </a:p>
          </p:txBody>
        </p:sp>
        <p:sp>
          <p:nvSpPr>
            <p:cNvPr id="21" name="文本框 20">
              <a:extLst>
                <a:ext uri="{FF2B5EF4-FFF2-40B4-BE49-F238E27FC236}">
                  <a16:creationId xmlns:a16="http://schemas.microsoft.com/office/drawing/2014/main" id="{F30D7D8D-9922-4B93-B7C1-8A6D44DCBC8F}"/>
                </a:ext>
              </a:extLst>
            </p:cNvPr>
            <p:cNvSpPr txBox="1"/>
            <p:nvPr/>
          </p:nvSpPr>
          <p:spPr>
            <a:xfrm>
              <a:off x="4176981" y="5103787"/>
              <a:ext cx="666464" cy="338554"/>
            </a:xfrm>
            <a:prstGeom prst="rect">
              <a:avLst/>
            </a:prstGeom>
            <a:noFill/>
          </p:spPr>
          <p:txBody>
            <a:bodyPr wrap="none" rtlCol="0">
              <a:spAutoFit/>
            </a:bodyPr>
            <a:lstStyle/>
            <a:p>
              <a:r>
                <a:rPr lang="en-US" altLang="zh-CN" sz="1600" b="1">
                  <a:solidFill>
                    <a:srgbClr val="FF0000"/>
                  </a:solidFill>
                </a:rPr>
                <a:t>2 m/s</a:t>
              </a:r>
              <a:endParaRPr lang="zh-CN" altLang="en-US" sz="1600" b="1">
                <a:solidFill>
                  <a:srgbClr val="FF0000"/>
                </a:solidFill>
              </a:endParaRPr>
            </a:p>
          </p:txBody>
        </p:sp>
        <p:sp>
          <p:nvSpPr>
            <p:cNvPr id="23" name="文本框 22">
              <a:extLst>
                <a:ext uri="{FF2B5EF4-FFF2-40B4-BE49-F238E27FC236}">
                  <a16:creationId xmlns:a16="http://schemas.microsoft.com/office/drawing/2014/main" id="{8C5A5BFA-F3E7-44BB-88A8-C46D6EC97184}"/>
                </a:ext>
              </a:extLst>
            </p:cNvPr>
            <p:cNvSpPr txBox="1"/>
            <p:nvPr/>
          </p:nvSpPr>
          <p:spPr>
            <a:xfrm>
              <a:off x="2671480" y="5103787"/>
              <a:ext cx="666464" cy="338554"/>
            </a:xfrm>
            <a:prstGeom prst="rect">
              <a:avLst/>
            </a:prstGeom>
            <a:noFill/>
          </p:spPr>
          <p:txBody>
            <a:bodyPr wrap="none" rtlCol="0">
              <a:spAutoFit/>
            </a:bodyPr>
            <a:lstStyle/>
            <a:p>
              <a:r>
                <a:rPr lang="en-US" altLang="zh-CN" sz="1600" b="1">
                  <a:solidFill>
                    <a:srgbClr val="FF0000"/>
                  </a:solidFill>
                </a:rPr>
                <a:t>1 m/s</a:t>
              </a:r>
              <a:endParaRPr lang="zh-CN" altLang="en-US" sz="1600" b="1">
                <a:solidFill>
                  <a:srgbClr val="FF0000"/>
                </a:solidFill>
              </a:endParaRPr>
            </a:p>
          </p:txBody>
        </p:sp>
        <p:sp>
          <p:nvSpPr>
            <p:cNvPr id="12" name="文本框 11">
              <a:extLst>
                <a:ext uri="{FF2B5EF4-FFF2-40B4-BE49-F238E27FC236}">
                  <a16:creationId xmlns:a16="http://schemas.microsoft.com/office/drawing/2014/main" id="{EF75105D-8312-497D-B0DD-8C6C1E79CF17}"/>
                </a:ext>
              </a:extLst>
            </p:cNvPr>
            <p:cNvSpPr txBox="1"/>
            <p:nvPr/>
          </p:nvSpPr>
          <p:spPr>
            <a:xfrm>
              <a:off x="713244" y="3978177"/>
              <a:ext cx="683200" cy="307777"/>
            </a:xfrm>
            <a:prstGeom prst="rect">
              <a:avLst/>
            </a:prstGeom>
            <a:noFill/>
          </p:spPr>
          <p:txBody>
            <a:bodyPr wrap="none" rtlCol="0">
              <a:spAutoFit/>
            </a:bodyPr>
            <a:lstStyle/>
            <a:p>
              <a:r>
                <a:rPr lang="en-US" altLang="zh-CN" sz="1400" b="1">
                  <a:solidFill>
                    <a:srgbClr val="FF0000"/>
                  </a:solidFill>
                </a:rPr>
                <a:t>38.9°</a:t>
              </a:r>
              <a:endParaRPr lang="zh-CN" altLang="en-US" sz="1400" b="1">
                <a:solidFill>
                  <a:srgbClr val="FF0000"/>
                </a:solidFill>
              </a:endParaRPr>
            </a:p>
          </p:txBody>
        </p:sp>
        <p:sp>
          <p:nvSpPr>
            <p:cNvPr id="25" name="文本框 24">
              <a:extLst>
                <a:ext uri="{FF2B5EF4-FFF2-40B4-BE49-F238E27FC236}">
                  <a16:creationId xmlns:a16="http://schemas.microsoft.com/office/drawing/2014/main" id="{92F95A1E-3015-434F-9E43-EB4CB41A3007}"/>
                </a:ext>
              </a:extLst>
            </p:cNvPr>
            <p:cNvSpPr txBox="1"/>
            <p:nvPr/>
          </p:nvSpPr>
          <p:spPr>
            <a:xfrm>
              <a:off x="713244" y="3026258"/>
              <a:ext cx="686406" cy="307777"/>
            </a:xfrm>
            <a:prstGeom prst="rect">
              <a:avLst/>
            </a:prstGeom>
            <a:noFill/>
          </p:spPr>
          <p:txBody>
            <a:bodyPr wrap="none" rtlCol="0">
              <a:spAutoFit/>
            </a:bodyPr>
            <a:lstStyle/>
            <a:p>
              <a:r>
                <a:rPr lang="en-US" altLang="zh-CN" sz="1400" b="1">
                  <a:solidFill>
                    <a:srgbClr val="FF0000"/>
                  </a:solidFill>
                </a:rPr>
                <a:t>39.4°</a:t>
              </a:r>
              <a:endParaRPr lang="zh-CN" altLang="en-US" sz="1400" b="1">
                <a:solidFill>
                  <a:srgbClr val="FF0000"/>
                </a:solidFill>
              </a:endParaRPr>
            </a:p>
          </p:txBody>
        </p:sp>
        <p:sp>
          <p:nvSpPr>
            <p:cNvPr id="27" name="文本框 26">
              <a:extLst>
                <a:ext uri="{FF2B5EF4-FFF2-40B4-BE49-F238E27FC236}">
                  <a16:creationId xmlns:a16="http://schemas.microsoft.com/office/drawing/2014/main" id="{1B1FB536-C468-444D-AD9E-6BB6EDEB7FCC}"/>
                </a:ext>
              </a:extLst>
            </p:cNvPr>
            <p:cNvSpPr txBox="1"/>
            <p:nvPr/>
          </p:nvSpPr>
          <p:spPr>
            <a:xfrm>
              <a:off x="699026" y="2122172"/>
              <a:ext cx="686406" cy="307777"/>
            </a:xfrm>
            <a:prstGeom prst="rect">
              <a:avLst/>
            </a:prstGeom>
            <a:noFill/>
          </p:spPr>
          <p:txBody>
            <a:bodyPr wrap="none" rtlCol="0">
              <a:spAutoFit/>
            </a:bodyPr>
            <a:lstStyle/>
            <a:p>
              <a:r>
                <a:rPr lang="en-US" altLang="zh-CN" sz="1400" b="1">
                  <a:solidFill>
                    <a:srgbClr val="FF0000"/>
                  </a:solidFill>
                </a:rPr>
                <a:t>40.0°</a:t>
              </a:r>
              <a:endParaRPr lang="zh-CN" altLang="en-US" sz="1400" b="1">
                <a:solidFill>
                  <a:srgbClr val="FF0000"/>
                </a:solidFill>
              </a:endParaRPr>
            </a:p>
          </p:txBody>
        </p:sp>
        <p:sp>
          <p:nvSpPr>
            <p:cNvPr id="28" name="文本框 27">
              <a:extLst>
                <a:ext uri="{FF2B5EF4-FFF2-40B4-BE49-F238E27FC236}">
                  <a16:creationId xmlns:a16="http://schemas.microsoft.com/office/drawing/2014/main" id="{75CA27DA-1EA2-4410-87DA-36BA06D51D1D}"/>
                </a:ext>
              </a:extLst>
            </p:cNvPr>
            <p:cNvSpPr txBox="1"/>
            <p:nvPr/>
          </p:nvSpPr>
          <p:spPr>
            <a:xfrm>
              <a:off x="699026" y="1288055"/>
              <a:ext cx="686406" cy="307777"/>
            </a:xfrm>
            <a:prstGeom prst="rect">
              <a:avLst/>
            </a:prstGeom>
            <a:noFill/>
          </p:spPr>
          <p:txBody>
            <a:bodyPr wrap="none" rtlCol="0">
              <a:spAutoFit/>
            </a:bodyPr>
            <a:lstStyle/>
            <a:p>
              <a:r>
                <a:rPr lang="en-US" altLang="zh-CN" sz="1400" b="1">
                  <a:solidFill>
                    <a:srgbClr val="FF0000"/>
                  </a:solidFill>
                </a:rPr>
                <a:t>40.6°</a:t>
              </a:r>
              <a:endParaRPr lang="zh-CN" altLang="en-US" sz="1400" b="1">
                <a:solidFill>
                  <a:srgbClr val="FF0000"/>
                </a:solidFill>
              </a:endParaRPr>
            </a:p>
          </p:txBody>
        </p:sp>
        <p:sp>
          <p:nvSpPr>
            <p:cNvPr id="14" name="文本框 13">
              <a:extLst>
                <a:ext uri="{FF2B5EF4-FFF2-40B4-BE49-F238E27FC236}">
                  <a16:creationId xmlns:a16="http://schemas.microsoft.com/office/drawing/2014/main" id="{95A3F575-2DA6-4C2B-9A0E-0C6EB9893E8F}"/>
                </a:ext>
              </a:extLst>
            </p:cNvPr>
            <p:cNvSpPr txBox="1"/>
            <p:nvPr/>
          </p:nvSpPr>
          <p:spPr>
            <a:xfrm>
              <a:off x="5474072" y="2663381"/>
              <a:ext cx="666464" cy="338554"/>
            </a:xfrm>
            <a:prstGeom prst="rect">
              <a:avLst/>
            </a:prstGeom>
            <a:noFill/>
          </p:spPr>
          <p:txBody>
            <a:bodyPr wrap="none" rtlCol="0">
              <a:spAutoFit/>
            </a:bodyPr>
            <a:lstStyle/>
            <a:p>
              <a:r>
                <a:rPr lang="en-US" altLang="zh-CN" sz="1600" b="1" dirty="0">
                  <a:solidFill>
                    <a:srgbClr val="FF0000"/>
                  </a:solidFill>
                </a:rPr>
                <a:t>1 m/s</a:t>
              </a:r>
              <a:endParaRPr lang="zh-CN" altLang="en-US" sz="1600" b="1" dirty="0">
                <a:solidFill>
                  <a:srgbClr val="FF0000"/>
                </a:solidFill>
              </a:endParaRPr>
            </a:p>
          </p:txBody>
        </p:sp>
        <p:sp>
          <p:nvSpPr>
            <p:cNvPr id="15" name="文本框 14">
              <a:extLst>
                <a:ext uri="{FF2B5EF4-FFF2-40B4-BE49-F238E27FC236}">
                  <a16:creationId xmlns:a16="http://schemas.microsoft.com/office/drawing/2014/main" id="{5BDC58DB-14ED-4060-9D96-714E05CD6BA4}"/>
                </a:ext>
              </a:extLst>
            </p:cNvPr>
            <p:cNvSpPr txBox="1"/>
            <p:nvPr/>
          </p:nvSpPr>
          <p:spPr>
            <a:xfrm>
              <a:off x="5473991" y="3180146"/>
              <a:ext cx="666464" cy="338554"/>
            </a:xfrm>
            <a:prstGeom prst="rect">
              <a:avLst/>
            </a:prstGeom>
            <a:noFill/>
          </p:spPr>
          <p:txBody>
            <a:bodyPr wrap="none" rtlCol="0">
              <a:spAutoFit/>
            </a:bodyPr>
            <a:lstStyle/>
            <a:p>
              <a:r>
                <a:rPr lang="en-US" altLang="zh-CN" sz="1600" b="1" dirty="0">
                  <a:solidFill>
                    <a:srgbClr val="FF0000"/>
                  </a:solidFill>
                </a:rPr>
                <a:t>2 m/s</a:t>
              </a:r>
              <a:endParaRPr lang="zh-CN" altLang="en-US" sz="1600" b="1" dirty="0">
                <a:solidFill>
                  <a:srgbClr val="FF0000"/>
                </a:solidFill>
              </a:endParaRPr>
            </a:p>
          </p:txBody>
        </p:sp>
        <p:sp>
          <p:nvSpPr>
            <p:cNvPr id="16" name="文本框 15">
              <a:extLst>
                <a:ext uri="{FF2B5EF4-FFF2-40B4-BE49-F238E27FC236}">
                  <a16:creationId xmlns:a16="http://schemas.microsoft.com/office/drawing/2014/main" id="{21CC05E7-E995-4A6D-9C4B-A3AE1882C05E}"/>
                </a:ext>
              </a:extLst>
            </p:cNvPr>
            <p:cNvSpPr txBox="1"/>
            <p:nvPr/>
          </p:nvSpPr>
          <p:spPr>
            <a:xfrm>
              <a:off x="5473991" y="3639623"/>
              <a:ext cx="666464" cy="338554"/>
            </a:xfrm>
            <a:prstGeom prst="rect">
              <a:avLst/>
            </a:prstGeom>
            <a:noFill/>
          </p:spPr>
          <p:txBody>
            <a:bodyPr wrap="none" rtlCol="0">
              <a:spAutoFit/>
            </a:bodyPr>
            <a:lstStyle/>
            <a:p>
              <a:r>
                <a:rPr lang="en-US" altLang="zh-CN" sz="1600" b="1" dirty="0">
                  <a:solidFill>
                    <a:srgbClr val="FF0000"/>
                  </a:solidFill>
                </a:rPr>
                <a:t>3 m/s</a:t>
              </a:r>
              <a:endParaRPr lang="zh-CN" altLang="en-US" sz="1600" b="1" dirty="0">
                <a:solidFill>
                  <a:srgbClr val="FF0000"/>
                </a:solidFill>
              </a:endParaRPr>
            </a:p>
          </p:txBody>
        </p:sp>
      </p:grpSp>
      <p:sp>
        <p:nvSpPr>
          <p:cNvPr id="2" name="文本框 1">
            <a:extLst>
              <a:ext uri="{FF2B5EF4-FFF2-40B4-BE49-F238E27FC236}">
                <a16:creationId xmlns:a16="http://schemas.microsoft.com/office/drawing/2014/main" id="{89F0CC34-69EB-1C95-D580-7806B26E8066}"/>
              </a:ext>
            </a:extLst>
          </p:cNvPr>
          <p:cNvSpPr txBox="1"/>
          <p:nvPr/>
        </p:nvSpPr>
        <p:spPr>
          <a:xfrm>
            <a:off x="0" y="0"/>
            <a:ext cx="3638940"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如何缓解热应激</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措施</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How to release heat stress-Measures</a:t>
            </a:r>
          </a:p>
        </p:txBody>
      </p:sp>
    </p:spTree>
    <p:extLst>
      <p:ext uri="{BB962C8B-B14F-4D97-AF65-F5344CB8AC3E}">
        <p14:creationId xmlns:p14="http://schemas.microsoft.com/office/powerpoint/2010/main" val="2012889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741C3-0B5D-A5E6-F1DF-5371AE6DFD8A}"/>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41D10748-5751-A6AB-7EE8-A60742BFDECF}"/>
              </a:ext>
            </a:extLst>
          </p:cNvPr>
          <p:cNvSpPr txBox="1"/>
          <p:nvPr/>
        </p:nvSpPr>
        <p:spPr>
          <a:xfrm>
            <a:off x="4332628" y="364201"/>
            <a:ext cx="3849105" cy="830868"/>
          </a:xfrm>
          <a:prstGeom prst="rect">
            <a:avLst/>
          </a:prstGeom>
          <a:noFill/>
        </p:spPr>
        <p:txBody>
          <a:bodyPr wrap="square" rtlCol="0">
            <a:spAutoFit/>
            <a:scene3d>
              <a:camera prst="orthographicFront"/>
              <a:lightRig rig="threePt" dir="t"/>
            </a:scene3d>
            <a:sp3d contourW="12700"/>
          </a:bodyPr>
          <a:lstStyle/>
          <a:p>
            <a:pPr marL="0" marR="0" lvl="0" indent="0" algn="ctr" defTabSz="898968" rtl="0" eaLnBrk="1" fontAlgn="auto" latinLnBrk="0" hangingPunct="1">
              <a:lnSpc>
                <a:spcPct val="100000"/>
              </a:lnSpc>
              <a:spcBef>
                <a:spcPts val="0"/>
              </a:spcBef>
              <a:spcAft>
                <a:spcPts val="0"/>
              </a:spcAft>
              <a:buClrTx/>
              <a:buSzTx/>
              <a:buFontTx/>
              <a:buNone/>
              <a:tabLst/>
              <a:defRPr/>
            </a:pPr>
            <a:r>
              <a:rPr kumimoji="0" lang="zh-CN" altLang="en-US" sz="2799" b="1" i="0" u="none" strike="noStrike" kern="1200" cap="none" spc="0" normalizeH="0" baseline="0" noProof="0" dirty="0">
                <a:ln>
                  <a:noFill/>
                </a:ln>
                <a:solidFill>
                  <a:srgbClr val="0053A9">
                    <a:lumMod val="75000"/>
                  </a:srgbClr>
                </a:solidFill>
                <a:effectLst/>
                <a:uLnTx/>
                <a:uFillTx/>
                <a:latin typeface="思源黑体" panose="020B0500000000000000" pitchFamily="34" charset="-122"/>
                <a:ea typeface="思源黑体" panose="020B0500000000000000" pitchFamily="34" charset="-122"/>
                <a:cs typeface="+mn-cs"/>
              </a:rPr>
              <a:t>澳亚集团存栏规模</a:t>
            </a:r>
            <a:endParaRPr kumimoji="0" lang="en-US" altLang="zh-CN" sz="2799" b="1" i="0" u="none" strike="noStrike" kern="1200" cap="none" spc="0" normalizeH="0" baseline="0" noProof="0" dirty="0">
              <a:ln>
                <a:noFill/>
              </a:ln>
              <a:solidFill>
                <a:srgbClr val="0053A9">
                  <a:lumMod val="75000"/>
                </a:srgbClr>
              </a:solidFill>
              <a:effectLst/>
              <a:uLnTx/>
              <a:uFillTx/>
              <a:latin typeface="思源黑体" panose="020B0500000000000000" pitchFamily="34" charset="-122"/>
              <a:ea typeface="思源黑体" panose="020B0500000000000000" pitchFamily="34" charset="-122"/>
              <a:cs typeface="+mn-cs"/>
            </a:endParaRPr>
          </a:p>
          <a:p>
            <a:pPr marL="0" marR="0" lvl="0" indent="0" algn="ctr" defTabSz="898968"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53A9">
                    <a:lumMod val="75000"/>
                  </a:srgbClr>
                </a:solidFill>
                <a:effectLst/>
                <a:uLnTx/>
                <a:uFillTx/>
                <a:latin typeface="思源黑体" panose="020B0500000000000000" pitchFamily="34" charset="-122"/>
                <a:ea typeface="思源黑体" panose="020B0500000000000000" pitchFamily="34" charset="-122"/>
                <a:cs typeface="+mn-cs"/>
              </a:rPr>
              <a:t>AustAsia Group Herd Size </a:t>
            </a:r>
            <a:endParaRPr kumimoji="0" lang="zh-CN" altLang="en-US" sz="2000" b="1" i="0" u="none" strike="noStrike" kern="1200" cap="none" spc="0" normalizeH="0" baseline="0" noProof="0" dirty="0">
              <a:ln>
                <a:noFill/>
              </a:ln>
              <a:solidFill>
                <a:srgbClr val="0053A9">
                  <a:lumMod val="75000"/>
                </a:srgbClr>
              </a:solidFill>
              <a:effectLst/>
              <a:uLnTx/>
              <a:uFillTx/>
              <a:latin typeface="思源黑体" panose="020B0500000000000000" pitchFamily="34" charset="-122"/>
              <a:ea typeface="思源黑体" panose="020B0500000000000000" pitchFamily="34" charset="-122"/>
              <a:cs typeface="+mn-cs"/>
            </a:endParaRPr>
          </a:p>
        </p:txBody>
      </p:sp>
      <p:grpSp>
        <p:nvGrpSpPr>
          <p:cNvPr id="6" name="组合 5">
            <a:extLst>
              <a:ext uri="{FF2B5EF4-FFF2-40B4-BE49-F238E27FC236}">
                <a16:creationId xmlns:a16="http://schemas.microsoft.com/office/drawing/2014/main" id="{1F886678-D952-3046-EAA4-B8638B3FB371}"/>
              </a:ext>
            </a:extLst>
          </p:cNvPr>
          <p:cNvGrpSpPr/>
          <p:nvPr/>
        </p:nvGrpSpPr>
        <p:grpSpPr>
          <a:xfrm>
            <a:off x="3949091" y="1216313"/>
            <a:ext cx="4114744" cy="3024894"/>
            <a:chOff x="4143339" y="2068372"/>
            <a:chExt cx="4664329" cy="3428913"/>
          </a:xfrm>
        </p:grpSpPr>
        <p:sp>
          <p:nvSpPr>
            <p:cNvPr id="10" name="Freeform 530">
              <a:extLst>
                <a:ext uri="{FF2B5EF4-FFF2-40B4-BE49-F238E27FC236}">
                  <a16:creationId xmlns:a16="http://schemas.microsoft.com/office/drawing/2014/main" id="{4AB946A7-77A5-CF29-0218-8D406915EE2C}"/>
                </a:ext>
              </a:extLst>
            </p:cNvPr>
            <p:cNvSpPr>
              <a:spLocks noEditPoints="1"/>
            </p:cNvSpPr>
            <p:nvPr/>
          </p:nvSpPr>
          <p:spPr bwMode="auto">
            <a:xfrm>
              <a:off x="4143339" y="2068372"/>
              <a:ext cx="4664329" cy="3428913"/>
            </a:xfrm>
            <a:custGeom>
              <a:avLst/>
              <a:gdLst/>
              <a:ahLst/>
              <a:cxnLst>
                <a:cxn ang="0">
                  <a:pos x="475" y="565"/>
                </a:cxn>
                <a:cxn ang="0">
                  <a:pos x="365" y="530"/>
                </a:cxn>
                <a:cxn ang="0">
                  <a:pos x="348" y="543"/>
                </a:cxn>
                <a:cxn ang="0">
                  <a:pos x="327" y="506"/>
                </a:cxn>
                <a:cxn ang="0">
                  <a:pos x="322" y="484"/>
                </a:cxn>
                <a:cxn ang="0">
                  <a:pos x="309" y="447"/>
                </a:cxn>
                <a:cxn ang="0">
                  <a:pos x="273" y="432"/>
                </a:cxn>
                <a:cxn ang="0">
                  <a:pos x="218" y="448"/>
                </a:cxn>
                <a:cxn ang="0">
                  <a:pos x="185" y="450"/>
                </a:cxn>
                <a:cxn ang="0">
                  <a:pos x="155" y="445"/>
                </a:cxn>
                <a:cxn ang="0">
                  <a:pos x="123" y="425"/>
                </a:cxn>
                <a:cxn ang="0">
                  <a:pos x="85" y="411"/>
                </a:cxn>
                <a:cxn ang="0">
                  <a:pos x="66" y="379"/>
                </a:cxn>
                <a:cxn ang="0">
                  <a:pos x="63" y="357"/>
                </a:cxn>
                <a:cxn ang="0">
                  <a:pos x="36" y="329"/>
                </a:cxn>
                <a:cxn ang="0">
                  <a:pos x="17" y="310"/>
                </a:cxn>
                <a:cxn ang="0">
                  <a:pos x="17" y="298"/>
                </a:cxn>
                <a:cxn ang="0">
                  <a:pos x="0" y="279"/>
                </a:cxn>
                <a:cxn ang="0">
                  <a:pos x="36" y="252"/>
                </a:cxn>
                <a:cxn ang="0">
                  <a:pos x="86" y="223"/>
                </a:cxn>
                <a:cxn ang="0">
                  <a:pos x="81" y="174"/>
                </a:cxn>
                <a:cxn ang="0">
                  <a:pos x="115" y="154"/>
                </a:cxn>
                <a:cxn ang="0">
                  <a:pos x="155" y="112"/>
                </a:cxn>
                <a:cxn ang="0">
                  <a:pos x="185" y="91"/>
                </a:cxn>
                <a:cxn ang="0">
                  <a:pos x="225" y="152"/>
                </a:cxn>
                <a:cxn ang="0">
                  <a:pos x="277" y="183"/>
                </a:cxn>
                <a:cxn ang="0">
                  <a:pos x="369" y="217"/>
                </a:cxn>
                <a:cxn ang="0">
                  <a:pos x="432" y="220"/>
                </a:cxn>
                <a:cxn ang="0">
                  <a:pos x="495" y="186"/>
                </a:cxn>
                <a:cxn ang="0">
                  <a:pos x="536" y="162"/>
                </a:cxn>
                <a:cxn ang="0">
                  <a:pos x="577" y="140"/>
                </a:cxn>
                <a:cxn ang="0">
                  <a:pos x="578" y="113"/>
                </a:cxn>
                <a:cxn ang="0">
                  <a:pos x="563" y="75"/>
                </a:cxn>
                <a:cxn ang="0">
                  <a:pos x="599" y="51"/>
                </a:cxn>
                <a:cxn ang="0">
                  <a:pos x="631" y="3"/>
                </a:cxn>
                <a:cxn ang="0">
                  <a:pos x="705" y="80"/>
                </a:cxn>
                <a:cxn ang="0">
                  <a:pos x="782" y="111"/>
                </a:cxn>
                <a:cxn ang="0">
                  <a:pos x="774" y="168"/>
                </a:cxn>
                <a:cxn ang="0">
                  <a:pos x="749" y="206"/>
                </a:cxn>
                <a:cxn ang="0">
                  <a:pos x="709" y="223"/>
                </a:cxn>
                <a:cxn ang="0">
                  <a:pos x="675" y="247"/>
                </a:cxn>
                <a:cxn ang="0">
                  <a:pos x="620" y="279"/>
                </a:cxn>
                <a:cxn ang="0">
                  <a:pos x="623" y="244"/>
                </a:cxn>
                <a:cxn ang="0">
                  <a:pos x="586" y="274"/>
                </a:cxn>
                <a:cxn ang="0">
                  <a:pos x="590" y="298"/>
                </a:cxn>
                <a:cxn ang="0">
                  <a:pos x="632" y="304"/>
                </a:cxn>
                <a:cxn ang="0">
                  <a:pos x="606" y="323"/>
                </a:cxn>
                <a:cxn ang="0">
                  <a:pos x="614" y="376"/>
                </a:cxn>
                <a:cxn ang="0">
                  <a:pos x="625" y="409"/>
                </a:cxn>
                <a:cxn ang="0">
                  <a:pos x="628" y="423"/>
                </a:cxn>
                <a:cxn ang="0">
                  <a:pos x="617" y="446"/>
                </a:cxn>
                <a:cxn ang="0">
                  <a:pos x="596" y="486"/>
                </a:cxn>
                <a:cxn ang="0">
                  <a:pos x="569" y="513"/>
                </a:cxn>
                <a:cxn ang="0">
                  <a:pos x="537" y="529"/>
                </a:cxn>
                <a:cxn ang="0">
                  <a:pos x="515" y="536"/>
                </a:cxn>
                <a:cxn ang="0">
                  <a:pos x="482" y="547"/>
                </a:cxn>
                <a:cxn ang="0">
                  <a:pos x="469" y="549"/>
                </a:cxn>
                <a:cxn ang="0">
                  <a:pos x="447" y="543"/>
                </a:cxn>
                <a:cxn ang="0">
                  <a:pos x="413" y="517"/>
                </a:cxn>
              </a:cxnLst>
              <a:rect l="0" t="0" r="r" b="b"/>
              <a:pathLst>
                <a:path w="797" h="590">
                  <a:moveTo>
                    <a:pt x="467" y="590"/>
                  </a:moveTo>
                  <a:lnTo>
                    <a:pt x="460" y="587"/>
                  </a:lnTo>
                  <a:lnTo>
                    <a:pt x="456" y="585"/>
                  </a:lnTo>
                  <a:lnTo>
                    <a:pt x="455" y="577"/>
                  </a:lnTo>
                  <a:lnTo>
                    <a:pt x="456" y="575"/>
                  </a:lnTo>
                  <a:lnTo>
                    <a:pt x="457" y="574"/>
                  </a:lnTo>
                  <a:lnTo>
                    <a:pt x="459" y="572"/>
                  </a:lnTo>
                  <a:lnTo>
                    <a:pt x="464" y="568"/>
                  </a:lnTo>
                  <a:lnTo>
                    <a:pt x="467" y="568"/>
                  </a:lnTo>
                  <a:lnTo>
                    <a:pt x="467" y="568"/>
                  </a:lnTo>
                  <a:lnTo>
                    <a:pt x="468" y="565"/>
                  </a:lnTo>
                  <a:lnTo>
                    <a:pt x="470" y="565"/>
                  </a:lnTo>
                  <a:lnTo>
                    <a:pt x="473" y="567"/>
                  </a:lnTo>
                  <a:lnTo>
                    <a:pt x="475" y="565"/>
                  </a:lnTo>
                  <a:lnTo>
                    <a:pt x="477" y="565"/>
                  </a:lnTo>
                  <a:lnTo>
                    <a:pt x="482" y="564"/>
                  </a:lnTo>
                  <a:lnTo>
                    <a:pt x="486" y="568"/>
                  </a:lnTo>
                  <a:lnTo>
                    <a:pt x="485" y="569"/>
                  </a:lnTo>
                  <a:lnTo>
                    <a:pt x="482" y="571"/>
                  </a:lnTo>
                  <a:lnTo>
                    <a:pt x="480" y="574"/>
                  </a:lnTo>
                  <a:lnTo>
                    <a:pt x="478" y="579"/>
                  </a:lnTo>
                  <a:lnTo>
                    <a:pt x="479" y="581"/>
                  </a:lnTo>
                  <a:lnTo>
                    <a:pt x="477" y="583"/>
                  </a:lnTo>
                  <a:lnTo>
                    <a:pt x="476" y="583"/>
                  </a:lnTo>
                  <a:lnTo>
                    <a:pt x="470" y="586"/>
                  </a:lnTo>
                  <a:lnTo>
                    <a:pt x="467" y="590"/>
                  </a:lnTo>
                  <a:close/>
                  <a:moveTo>
                    <a:pt x="369" y="528"/>
                  </a:moveTo>
                  <a:lnTo>
                    <a:pt x="365" y="530"/>
                  </a:lnTo>
                  <a:lnTo>
                    <a:pt x="364" y="532"/>
                  </a:lnTo>
                  <a:lnTo>
                    <a:pt x="363" y="534"/>
                  </a:lnTo>
                  <a:lnTo>
                    <a:pt x="364" y="538"/>
                  </a:lnTo>
                  <a:lnTo>
                    <a:pt x="366" y="540"/>
                  </a:lnTo>
                  <a:lnTo>
                    <a:pt x="366" y="543"/>
                  </a:lnTo>
                  <a:lnTo>
                    <a:pt x="366" y="546"/>
                  </a:lnTo>
                  <a:lnTo>
                    <a:pt x="364" y="547"/>
                  </a:lnTo>
                  <a:lnTo>
                    <a:pt x="360" y="546"/>
                  </a:lnTo>
                  <a:lnTo>
                    <a:pt x="358" y="545"/>
                  </a:lnTo>
                  <a:lnTo>
                    <a:pt x="357" y="544"/>
                  </a:lnTo>
                  <a:lnTo>
                    <a:pt x="356" y="542"/>
                  </a:lnTo>
                  <a:lnTo>
                    <a:pt x="355" y="540"/>
                  </a:lnTo>
                  <a:lnTo>
                    <a:pt x="351" y="543"/>
                  </a:lnTo>
                  <a:lnTo>
                    <a:pt x="348" y="543"/>
                  </a:lnTo>
                  <a:lnTo>
                    <a:pt x="346" y="543"/>
                  </a:lnTo>
                  <a:lnTo>
                    <a:pt x="344" y="541"/>
                  </a:lnTo>
                  <a:lnTo>
                    <a:pt x="342" y="537"/>
                  </a:lnTo>
                  <a:lnTo>
                    <a:pt x="340" y="534"/>
                  </a:lnTo>
                  <a:lnTo>
                    <a:pt x="338" y="534"/>
                  </a:lnTo>
                  <a:lnTo>
                    <a:pt x="335" y="534"/>
                  </a:lnTo>
                  <a:lnTo>
                    <a:pt x="333" y="534"/>
                  </a:lnTo>
                  <a:lnTo>
                    <a:pt x="332" y="532"/>
                  </a:lnTo>
                  <a:lnTo>
                    <a:pt x="337" y="522"/>
                  </a:lnTo>
                  <a:lnTo>
                    <a:pt x="336" y="520"/>
                  </a:lnTo>
                  <a:lnTo>
                    <a:pt x="333" y="519"/>
                  </a:lnTo>
                  <a:lnTo>
                    <a:pt x="330" y="520"/>
                  </a:lnTo>
                  <a:lnTo>
                    <a:pt x="329" y="517"/>
                  </a:lnTo>
                  <a:lnTo>
                    <a:pt x="327" y="506"/>
                  </a:lnTo>
                  <a:lnTo>
                    <a:pt x="326" y="505"/>
                  </a:lnTo>
                  <a:lnTo>
                    <a:pt x="324" y="505"/>
                  </a:lnTo>
                  <a:lnTo>
                    <a:pt x="319" y="506"/>
                  </a:lnTo>
                  <a:lnTo>
                    <a:pt x="314" y="509"/>
                  </a:lnTo>
                  <a:lnTo>
                    <a:pt x="312" y="510"/>
                  </a:lnTo>
                  <a:lnTo>
                    <a:pt x="311" y="509"/>
                  </a:lnTo>
                  <a:lnTo>
                    <a:pt x="311" y="507"/>
                  </a:lnTo>
                  <a:lnTo>
                    <a:pt x="312" y="504"/>
                  </a:lnTo>
                  <a:lnTo>
                    <a:pt x="312" y="499"/>
                  </a:lnTo>
                  <a:lnTo>
                    <a:pt x="311" y="496"/>
                  </a:lnTo>
                  <a:lnTo>
                    <a:pt x="315" y="490"/>
                  </a:lnTo>
                  <a:lnTo>
                    <a:pt x="316" y="489"/>
                  </a:lnTo>
                  <a:lnTo>
                    <a:pt x="319" y="487"/>
                  </a:lnTo>
                  <a:lnTo>
                    <a:pt x="322" y="484"/>
                  </a:lnTo>
                  <a:lnTo>
                    <a:pt x="325" y="479"/>
                  </a:lnTo>
                  <a:lnTo>
                    <a:pt x="327" y="474"/>
                  </a:lnTo>
                  <a:lnTo>
                    <a:pt x="327" y="468"/>
                  </a:lnTo>
                  <a:lnTo>
                    <a:pt x="326" y="457"/>
                  </a:lnTo>
                  <a:lnTo>
                    <a:pt x="325" y="456"/>
                  </a:lnTo>
                  <a:lnTo>
                    <a:pt x="322" y="456"/>
                  </a:lnTo>
                  <a:lnTo>
                    <a:pt x="320" y="456"/>
                  </a:lnTo>
                  <a:lnTo>
                    <a:pt x="319" y="454"/>
                  </a:lnTo>
                  <a:lnTo>
                    <a:pt x="317" y="448"/>
                  </a:lnTo>
                  <a:lnTo>
                    <a:pt x="315" y="445"/>
                  </a:lnTo>
                  <a:lnTo>
                    <a:pt x="312" y="443"/>
                  </a:lnTo>
                  <a:lnTo>
                    <a:pt x="311" y="444"/>
                  </a:lnTo>
                  <a:lnTo>
                    <a:pt x="309" y="446"/>
                  </a:lnTo>
                  <a:lnTo>
                    <a:pt x="309" y="447"/>
                  </a:lnTo>
                  <a:lnTo>
                    <a:pt x="305" y="446"/>
                  </a:lnTo>
                  <a:lnTo>
                    <a:pt x="301" y="445"/>
                  </a:lnTo>
                  <a:lnTo>
                    <a:pt x="297" y="444"/>
                  </a:lnTo>
                  <a:lnTo>
                    <a:pt x="295" y="444"/>
                  </a:lnTo>
                  <a:lnTo>
                    <a:pt x="294" y="444"/>
                  </a:lnTo>
                  <a:lnTo>
                    <a:pt x="295" y="442"/>
                  </a:lnTo>
                  <a:lnTo>
                    <a:pt x="297" y="439"/>
                  </a:lnTo>
                  <a:lnTo>
                    <a:pt x="297" y="436"/>
                  </a:lnTo>
                  <a:lnTo>
                    <a:pt x="293" y="432"/>
                  </a:lnTo>
                  <a:lnTo>
                    <a:pt x="290" y="429"/>
                  </a:lnTo>
                  <a:lnTo>
                    <a:pt x="282" y="435"/>
                  </a:lnTo>
                  <a:lnTo>
                    <a:pt x="280" y="435"/>
                  </a:lnTo>
                  <a:lnTo>
                    <a:pt x="274" y="433"/>
                  </a:lnTo>
                  <a:lnTo>
                    <a:pt x="273" y="432"/>
                  </a:lnTo>
                  <a:lnTo>
                    <a:pt x="270" y="432"/>
                  </a:lnTo>
                  <a:lnTo>
                    <a:pt x="267" y="434"/>
                  </a:lnTo>
                  <a:lnTo>
                    <a:pt x="261" y="439"/>
                  </a:lnTo>
                  <a:lnTo>
                    <a:pt x="256" y="441"/>
                  </a:lnTo>
                  <a:lnTo>
                    <a:pt x="253" y="443"/>
                  </a:lnTo>
                  <a:lnTo>
                    <a:pt x="246" y="450"/>
                  </a:lnTo>
                  <a:lnTo>
                    <a:pt x="244" y="452"/>
                  </a:lnTo>
                  <a:lnTo>
                    <a:pt x="240" y="454"/>
                  </a:lnTo>
                  <a:lnTo>
                    <a:pt x="235" y="454"/>
                  </a:lnTo>
                  <a:lnTo>
                    <a:pt x="234" y="454"/>
                  </a:lnTo>
                  <a:lnTo>
                    <a:pt x="232" y="450"/>
                  </a:lnTo>
                  <a:lnTo>
                    <a:pt x="230" y="449"/>
                  </a:lnTo>
                  <a:lnTo>
                    <a:pt x="228" y="449"/>
                  </a:lnTo>
                  <a:lnTo>
                    <a:pt x="218" y="448"/>
                  </a:lnTo>
                  <a:lnTo>
                    <a:pt x="215" y="447"/>
                  </a:lnTo>
                  <a:lnTo>
                    <a:pt x="213" y="445"/>
                  </a:lnTo>
                  <a:lnTo>
                    <a:pt x="211" y="445"/>
                  </a:lnTo>
                  <a:lnTo>
                    <a:pt x="210" y="446"/>
                  </a:lnTo>
                  <a:lnTo>
                    <a:pt x="208" y="448"/>
                  </a:lnTo>
                  <a:lnTo>
                    <a:pt x="204" y="451"/>
                  </a:lnTo>
                  <a:lnTo>
                    <a:pt x="197" y="462"/>
                  </a:lnTo>
                  <a:lnTo>
                    <a:pt x="196" y="457"/>
                  </a:lnTo>
                  <a:lnTo>
                    <a:pt x="196" y="451"/>
                  </a:lnTo>
                  <a:lnTo>
                    <a:pt x="195" y="450"/>
                  </a:lnTo>
                  <a:lnTo>
                    <a:pt x="194" y="450"/>
                  </a:lnTo>
                  <a:lnTo>
                    <a:pt x="191" y="450"/>
                  </a:lnTo>
                  <a:lnTo>
                    <a:pt x="189" y="451"/>
                  </a:lnTo>
                  <a:lnTo>
                    <a:pt x="185" y="450"/>
                  </a:lnTo>
                  <a:lnTo>
                    <a:pt x="183" y="452"/>
                  </a:lnTo>
                  <a:lnTo>
                    <a:pt x="182" y="451"/>
                  </a:lnTo>
                  <a:lnTo>
                    <a:pt x="176" y="451"/>
                  </a:lnTo>
                  <a:lnTo>
                    <a:pt x="174" y="449"/>
                  </a:lnTo>
                  <a:lnTo>
                    <a:pt x="171" y="447"/>
                  </a:lnTo>
                  <a:lnTo>
                    <a:pt x="168" y="447"/>
                  </a:lnTo>
                  <a:lnTo>
                    <a:pt x="168" y="450"/>
                  </a:lnTo>
                  <a:lnTo>
                    <a:pt x="166" y="450"/>
                  </a:lnTo>
                  <a:lnTo>
                    <a:pt x="162" y="448"/>
                  </a:lnTo>
                  <a:lnTo>
                    <a:pt x="162" y="450"/>
                  </a:lnTo>
                  <a:lnTo>
                    <a:pt x="161" y="451"/>
                  </a:lnTo>
                  <a:lnTo>
                    <a:pt x="160" y="448"/>
                  </a:lnTo>
                  <a:lnTo>
                    <a:pt x="157" y="444"/>
                  </a:lnTo>
                  <a:lnTo>
                    <a:pt x="155" y="445"/>
                  </a:lnTo>
                  <a:lnTo>
                    <a:pt x="149" y="444"/>
                  </a:lnTo>
                  <a:lnTo>
                    <a:pt x="149" y="442"/>
                  </a:lnTo>
                  <a:lnTo>
                    <a:pt x="150" y="440"/>
                  </a:lnTo>
                  <a:lnTo>
                    <a:pt x="149" y="440"/>
                  </a:lnTo>
                  <a:lnTo>
                    <a:pt x="146" y="441"/>
                  </a:lnTo>
                  <a:lnTo>
                    <a:pt x="138" y="435"/>
                  </a:lnTo>
                  <a:lnTo>
                    <a:pt x="138" y="433"/>
                  </a:lnTo>
                  <a:lnTo>
                    <a:pt x="137" y="431"/>
                  </a:lnTo>
                  <a:lnTo>
                    <a:pt x="135" y="430"/>
                  </a:lnTo>
                  <a:lnTo>
                    <a:pt x="131" y="430"/>
                  </a:lnTo>
                  <a:lnTo>
                    <a:pt x="131" y="432"/>
                  </a:lnTo>
                  <a:lnTo>
                    <a:pt x="126" y="426"/>
                  </a:lnTo>
                  <a:lnTo>
                    <a:pt x="124" y="424"/>
                  </a:lnTo>
                  <a:lnTo>
                    <a:pt x="123" y="425"/>
                  </a:lnTo>
                  <a:lnTo>
                    <a:pt x="120" y="424"/>
                  </a:lnTo>
                  <a:lnTo>
                    <a:pt x="116" y="420"/>
                  </a:lnTo>
                  <a:lnTo>
                    <a:pt x="111" y="418"/>
                  </a:lnTo>
                  <a:lnTo>
                    <a:pt x="110" y="414"/>
                  </a:lnTo>
                  <a:lnTo>
                    <a:pt x="104" y="412"/>
                  </a:lnTo>
                  <a:lnTo>
                    <a:pt x="103" y="414"/>
                  </a:lnTo>
                  <a:lnTo>
                    <a:pt x="101" y="413"/>
                  </a:lnTo>
                  <a:lnTo>
                    <a:pt x="100" y="417"/>
                  </a:lnTo>
                  <a:lnTo>
                    <a:pt x="99" y="419"/>
                  </a:lnTo>
                  <a:lnTo>
                    <a:pt x="97" y="418"/>
                  </a:lnTo>
                  <a:lnTo>
                    <a:pt x="95" y="416"/>
                  </a:lnTo>
                  <a:lnTo>
                    <a:pt x="90" y="412"/>
                  </a:lnTo>
                  <a:lnTo>
                    <a:pt x="90" y="412"/>
                  </a:lnTo>
                  <a:lnTo>
                    <a:pt x="85" y="411"/>
                  </a:lnTo>
                  <a:lnTo>
                    <a:pt x="86" y="408"/>
                  </a:lnTo>
                  <a:lnTo>
                    <a:pt x="80" y="404"/>
                  </a:lnTo>
                  <a:lnTo>
                    <a:pt x="77" y="405"/>
                  </a:lnTo>
                  <a:lnTo>
                    <a:pt x="73" y="399"/>
                  </a:lnTo>
                  <a:lnTo>
                    <a:pt x="71" y="397"/>
                  </a:lnTo>
                  <a:lnTo>
                    <a:pt x="68" y="399"/>
                  </a:lnTo>
                  <a:lnTo>
                    <a:pt x="66" y="399"/>
                  </a:lnTo>
                  <a:lnTo>
                    <a:pt x="66" y="396"/>
                  </a:lnTo>
                  <a:lnTo>
                    <a:pt x="67" y="394"/>
                  </a:lnTo>
                  <a:lnTo>
                    <a:pt x="66" y="392"/>
                  </a:lnTo>
                  <a:lnTo>
                    <a:pt x="66" y="389"/>
                  </a:lnTo>
                  <a:lnTo>
                    <a:pt x="63" y="385"/>
                  </a:lnTo>
                  <a:lnTo>
                    <a:pt x="62" y="380"/>
                  </a:lnTo>
                  <a:lnTo>
                    <a:pt x="66" y="379"/>
                  </a:lnTo>
                  <a:lnTo>
                    <a:pt x="67" y="381"/>
                  </a:lnTo>
                  <a:lnTo>
                    <a:pt x="69" y="383"/>
                  </a:lnTo>
                  <a:lnTo>
                    <a:pt x="71" y="382"/>
                  </a:lnTo>
                  <a:lnTo>
                    <a:pt x="73" y="381"/>
                  </a:lnTo>
                  <a:lnTo>
                    <a:pt x="77" y="378"/>
                  </a:lnTo>
                  <a:lnTo>
                    <a:pt x="74" y="373"/>
                  </a:lnTo>
                  <a:lnTo>
                    <a:pt x="75" y="370"/>
                  </a:lnTo>
                  <a:lnTo>
                    <a:pt x="71" y="370"/>
                  </a:lnTo>
                  <a:lnTo>
                    <a:pt x="71" y="368"/>
                  </a:lnTo>
                  <a:lnTo>
                    <a:pt x="70" y="368"/>
                  </a:lnTo>
                  <a:lnTo>
                    <a:pt x="66" y="367"/>
                  </a:lnTo>
                  <a:lnTo>
                    <a:pt x="64" y="366"/>
                  </a:lnTo>
                  <a:lnTo>
                    <a:pt x="64" y="362"/>
                  </a:lnTo>
                  <a:lnTo>
                    <a:pt x="63" y="357"/>
                  </a:lnTo>
                  <a:lnTo>
                    <a:pt x="65" y="356"/>
                  </a:lnTo>
                  <a:lnTo>
                    <a:pt x="66" y="355"/>
                  </a:lnTo>
                  <a:lnTo>
                    <a:pt x="65" y="353"/>
                  </a:lnTo>
                  <a:lnTo>
                    <a:pt x="63" y="350"/>
                  </a:lnTo>
                  <a:lnTo>
                    <a:pt x="58" y="349"/>
                  </a:lnTo>
                  <a:lnTo>
                    <a:pt x="57" y="345"/>
                  </a:lnTo>
                  <a:lnTo>
                    <a:pt x="54" y="338"/>
                  </a:lnTo>
                  <a:lnTo>
                    <a:pt x="54" y="334"/>
                  </a:lnTo>
                  <a:lnTo>
                    <a:pt x="51" y="336"/>
                  </a:lnTo>
                  <a:lnTo>
                    <a:pt x="50" y="334"/>
                  </a:lnTo>
                  <a:lnTo>
                    <a:pt x="48" y="334"/>
                  </a:lnTo>
                  <a:lnTo>
                    <a:pt x="41" y="333"/>
                  </a:lnTo>
                  <a:lnTo>
                    <a:pt x="37" y="330"/>
                  </a:lnTo>
                  <a:lnTo>
                    <a:pt x="36" y="329"/>
                  </a:lnTo>
                  <a:lnTo>
                    <a:pt x="36" y="328"/>
                  </a:lnTo>
                  <a:lnTo>
                    <a:pt x="34" y="328"/>
                  </a:lnTo>
                  <a:lnTo>
                    <a:pt x="31" y="329"/>
                  </a:lnTo>
                  <a:lnTo>
                    <a:pt x="30" y="327"/>
                  </a:lnTo>
                  <a:lnTo>
                    <a:pt x="29" y="325"/>
                  </a:lnTo>
                  <a:lnTo>
                    <a:pt x="27" y="325"/>
                  </a:lnTo>
                  <a:lnTo>
                    <a:pt x="29" y="321"/>
                  </a:lnTo>
                  <a:lnTo>
                    <a:pt x="29" y="318"/>
                  </a:lnTo>
                  <a:lnTo>
                    <a:pt x="27" y="316"/>
                  </a:lnTo>
                  <a:lnTo>
                    <a:pt x="25" y="313"/>
                  </a:lnTo>
                  <a:lnTo>
                    <a:pt x="21" y="313"/>
                  </a:lnTo>
                  <a:lnTo>
                    <a:pt x="20" y="314"/>
                  </a:lnTo>
                  <a:lnTo>
                    <a:pt x="20" y="311"/>
                  </a:lnTo>
                  <a:lnTo>
                    <a:pt x="17" y="310"/>
                  </a:lnTo>
                  <a:lnTo>
                    <a:pt x="15" y="310"/>
                  </a:lnTo>
                  <a:lnTo>
                    <a:pt x="13" y="311"/>
                  </a:lnTo>
                  <a:lnTo>
                    <a:pt x="12" y="310"/>
                  </a:lnTo>
                  <a:lnTo>
                    <a:pt x="11" y="310"/>
                  </a:lnTo>
                  <a:lnTo>
                    <a:pt x="10" y="309"/>
                  </a:lnTo>
                  <a:lnTo>
                    <a:pt x="9" y="309"/>
                  </a:lnTo>
                  <a:lnTo>
                    <a:pt x="9" y="307"/>
                  </a:lnTo>
                  <a:lnTo>
                    <a:pt x="12" y="307"/>
                  </a:lnTo>
                  <a:lnTo>
                    <a:pt x="13" y="306"/>
                  </a:lnTo>
                  <a:lnTo>
                    <a:pt x="15" y="305"/>
                  </a:lnTo>
                  <a:lnTo>
                    <a:pt x="16" y="303"/>
                  </a:lnTo>
                  <a:lnTo>
                    <a:pt x="17" y="302"/>
                  </a:lnTo>
                  <a:lnTo>
                    <a:pt x="16" y="301"/>
                  </a:lnTo>
                  <a:lnTo>
                    <a:pt x="17" y="298"/>
                  </a:lnTo>
                  <a:lnTo>
                    <a:pt x="15" y="296"/>
                  </a:lnTo>
                  <a:lnTo>
                    <a:pt x="16" y="293"/>
                  </a:lnTo>
                  <a:lnTo>
                    <a:pt x="16" y="292"/>
                  </a:lnTo>
                  <a:lnTo>
                    <a:pt x="15" y="292"/>
                  </a:lnTo>
                  <a:lnTo>
                    <a:pt x="15" y="290"/>
                  </a:lnTo>
                  <a:lnTo>
                    <a:pt x="15" y="288"/>
                  </a:lnTo>
                  <a:lnTo>
                    <a:pt x="13" y="285"/>
                  </a:lnTo>
                  <a:lnTo>
                    <a:pt x="11" y="283"/>
                  </a:lnTo>
                  <a:lnTo>
                    <a:pt x="7" y="283"/>
                  </a:lnTo>
                  <a:lnTo>
                    <a:pt x="6" y="283"/>
                  </a:lnTo>
                  <a:lnTo>
                    <a:pt x="5" y="284"/>
                  </a:lnTo>
                  <a:lnTo>
                    <a:pt x="2" y="284"/>
                  </a:lnTo>
                  <a:lnTo>
                    <a:pt x="0" y="281"/>
                  </a:lnTo>
                  <a:lnTo>
                    <a:pt x="0" y="279"/>
                  </a:lnTo>
                  <a:lnTo>
                    <a:pt x="1" y="277"/>
                  </a:lnTo>
                  <a:lnTo>
                    <a:pt x="0" y="269"/>
                  </a:lnTo>
                  <a:lnTo>
                    <a:pt x="1" y="269"/>
                  </a:lnTo>
                  <a:lnTo>
                    <a:pt x="2" y="263"/>
                  </a:lnTo>
                  <a:lnTo>
                    <a:pt x="2" y="262"/>
                  </a:lnTo>
                  <a:lnTo>
                    <a:pt x="4" y="260"/>
                  </a:lnTo>
                  <a:lnTo>
                    <a:pt x="12" y="255"/>
                  </a:lnTo>
                  <a:lnTo>
                    <a:pt x="23" y="249"/>
                  </a:lnTo>
                  <a:lnTo>
                    <a:pt x="24" y="249"/>
                  </a:lnTo>
                  <a:lnTo>
                    <a:pt x="25" y="249"/>
                  </a:lnTo>
                  <a:lnTo>
                    <a:pt x="26" y="254"/>
                  </a:lnTo>
                  <a:lnTo>
                    <a:pt x="28" y="254"/>
                  </a:lnTo>
                  <a:lnTo>
                    <a:pt x="31" y="253"/>
                  </a:lnTo>
                  <a:lnTo>
                    <a:pt x="36" y="252"/>
                  </a:lnTo>
                  <a:lnTo>
                    <a:pt x="38" y="250"/>
                  </a:lnTo>
                  <a:lnTo>
                    <a:pt x="41" y="244"/>
                  </a:lnTo>
                  <a:lnTo>
                    <a:pt x="43" y="240"/>
                  </a:lnTo>
                  <a:lnTo>
                    <a:pt x="45" y="240"/>
                  </a:lnTo>
                  <a:lnTo>
                    <a:pt x="52" y="242"/>
                  </a:lnTo>
                  <a:lnTo>
                    <a:pt x="55" y="242"/>
                  </a:lnTo>
                  <a:lnTo>
                    <a:pt x="57" y="241"/>
                  </a:lnTo>
                  <a:lnTo>
                    <a:pt x="61" y="238"/>
                  </a:lnTo>
                  <a:lnTo>
                    <a:pt x="65" y="233"/>
                  </a:lnTo>
                  <a:lnTo>
                    <a:pt x="68" y="231"/>
                  </a:lnTo>
                  <a:lnTo>
                    <a:pt x="70" y="229"/>
                  </a:lnTo>
                  <a:lnTo>
                    <a:pt x="78" y="226"/>
                  </a:lnTo>
                  <a:lnTo>
                    <a:pt x="84" y="225"/>
                  </a:lnTo>
                  <a:lnTo>
                    <a:pt x="86" y="223"/>
                  </a:lnTo>
                  <a:lnTo>
                    <a:pt x="86" y="222"/>
                  </a:lnTo>
                  <a:lnTo>
                    <a:pt x="86" y="220"/>
                  </a:lnTo>
                  <a:lnTo>
                    <a:pt x="85" y="214"/>
                  </a:lnTo>
                  <a:lnTo>
                    <a:pt x="85" y="211"/>
                  </a:lnTo>
                  <a:lnTo>
                    <a:pt x="87" y="207"/>
                  </a:lnTo>
                  <a:lnTo>
                    <a:pt x="91" y="203"/>
                  </a:lnTo>
                  <a:lnTo>
                    <a:pt x="92" y="200"/>
                  </a:lnTo>
                  <a:lnTo>
                    <a:pt x="92" y="196"/>
                  </a:lnTo>
                  <a:lnTo>
                    <a:pt x="90" y="193"/>
                  </a:lnTo>
                  <a:lnTo>
                    <a:pt x="88" y="188"/>
                  </a:lnTo>
                  <a:lnTo>
                    <a:pt x="88" y="177"/>
                  </a:lnTo>
                  <a:lnTo>
                    <a:pt x="85" y="175"/>
                  </a:lnTo>
                  <a:lnTo>
                    <a:pt x="83" y="176"/>
                  </a:lnTo>
                  <a:lnTo>
                    <a:pt x="81" y="174"/>
                  </a:lnTo>
                  <a:lnTo>
                    <a:pt x="82" y="172"/>
                  </a:lnTo>
                  <a:lnTo>
                    <a:pt x="83" y="170"/>
                  </a:lnTo>
                  <a:lnTo>
                    <a:pt x="85" y="168"/>
                  </a:lnTo>
                  <a:lnTo>
                    <a:pt x="96" y="166"/>
                  </a:lnTo>
                  <a:lnTo>
                    <a:pt x="102" y="165"/>
                  </a:lnTo>
                  <a:lnTo>
                    <a:pt x="104" y="164"/>
                  </a:lnTo>
                  <a:lnTo>
                    <a:pt x="107" y="166"/>
                  </a:lnTo>
                  <a:lnTo>
                    <a:pt x="114" y="168"/>
                  </a:lnTo>
                  <a:lnTo>
                    <a:pt x="116" y="167"/>
                  </a:lnTo>
                  <a:lnTo>
                    <a:pt x="117" y="166"/>
                  </a:lnTo>
                  <a:lnTo>
                    <a:pt x="119" y="164"/>
                  </a:lnTo>
                  <a:lnTo>
                    <a:pt x="118" y="162"/>
                  </a:lnTo>
                  <a:lnTo>
                    <a:pt x="114" y="157"/>
                  </a:lnTo>
                  <a:lnTo>
                    <a:pt x="115" y="154"/>
                  </a:lnTo>
                  <a:lnTo>
                    <a:pt x="117" y="148"/>
                  </a:lnTo>
                  <a:lnTo>
                    <a:pt x="119" y="142"/>
                  </a:lnTo>
                  <a:lnTo>
                    <a:pt x="122" y="132"/>
                  </a:lnTo>
                  <a:lnTo>
                    <a:pt x="125" y="127"/>
                  </a:lnTo>
                  <a:lnTo>
                    <a:pt x="131" y="130"/>
                  </a:lnTo>
                  <a:lnTo>
                    <a:pt x="135" y="131"/>
                  </a:lnTo>
                  <a:lnTo>
                    <a:pt x="139" y="132"/>
                  </a:lnTo>
                  <a:lnTo>
                    <a:pt x="147" y="133"/>
                  </a:lnTo>
                  <a:lnTo>
                    <a:pt x="151" y="132"/>
                  </a:lnTo>
                  <a:lnTo>
                    <a:pt x="154" y="131"/>
                  </a:lnTo>
                  <a:lnTo>
                    <a:pt x="156" y="128"/>
                  </a:lnTo>
                  <a:lnTo>
                    <a:pt x="157" y="124"/>
                  </a:lnTo>
                  <a:lnTo>
                    <a:pt x="156" y="118"/>
                  </a:lnTo>
                  <a:lnTo>
                    <a:pt x="155" y="112"/>
                  </a:lnTo>
                  <a:lnTo>
                    <a:pt x="158" y="107"/>
                  </a:lnTo>
                  <a:lnTo>
                    <a:pt x="160" y="104"/>
                  </a:lnTo>
                  <a:lnTo>
                    <a:pt x="167" y="103"/>
                  </a:lnTo>
                  <a:lnTo>
                    <a:pt x="169" y="103"/>
                  </a:lnTo>
                  <a:lnTo>
                    <a:pt x="171" y="101"/>
                  </a:lnTo>
                  <a:lnTo>
                    <a:pt x="171" y="97"/>
                  </a:lnTo>
                  <a:lnTo>
                    <a:pt x="171" y="94"/>
                  </a:lnTo>
                  <a:lnTo>
                    <a:pt x="173" y="92"/>
                  </a:lnTo>
                  <a:lnTo>
                    <a:pt x="176" y="91"/>
                  </a:lnTo>
                  <a:lnTo>
                    <a:pt x="179" y="90"/>
                  </a:lnTo>
                  <a:lnTo>
                    <a:pt x="180" y="90"/>
                  </a:lnTo>
                  <a:lnTo>
                    <a:pt x="183" y="90"/>
                  </a:lnTo>
                  <a:lnTo>
                    <a:pt x="185" y="90"/>
                  </a:lnTo>
                  <a:lnTo>
                    <a:pt x="185" y="91"/>
                  </a:lnTo>
                  <a:lnTo>
                    <a:pt x="186" y="94"/>
                  </a:lnTo>
                  <a:lnTo>
                    <a:pt x="188" y="99"/>
                  </a:lnTo>
                  <a:lnTo>
                    <a:pt x="190" y="103"/>
                  </a:lnTo>
                  <a:lnTo>
                    <a:pt x="197" y="110"/>
                  </a:lnTo>
                  <a:lnTo>
                    <a:pt x="202" y="114"/>
                  </a:lnTo>
                  <a:lnTo>
                    <a:pt x="206" y="114"/>
                  </a:lnTo>
                  <a:lnTo>
                    <a:pt x="210" y="115"/>
                  </a:lnTo>
                  <a:lnTo>
                    <a:pt x="214" y="117"/>
                  </a:lnTo>
                  <a:lnTo>
                    <a:pt x="216" y="118"/>
                  </a:lnTo>
                  <a:lnTo>
                    <a:pt x="219" y="123"/>
                  </a:lnTo>
                  <a:lnTo>
                    <a:pt x="225" y="136"/>
                  </a:lnTo>
                  <a:lnTo>
                    <a:pt x="228" y="142"/>
                  </a:lnTo>
                  <a:lnTo>
                    <a:pt x="227" y="145"/>
                  </a:lnTo>
                  <a:lnTo>
                    <a:pt x="225" y="152"/>
                  </a:lnTo>
                  <a:lnTo>
                    <a:pt x="224" y="155"/>
                  </a:lnTo>
                  <a:lnTo>
                    <a:pt x="222" y="158"/>
                  </a:lnTo>
                  <a:lnTo>
                    <a:pt x="222" y="159"/>
                  </a:lnTo>
                  <a:lnTo>
                    <a:pt x="222" y="163"/>
                  </a:lnTo>
                  <a:lnTo>
                    <a:pt x="224" y="165"/>
                  </a:lnTo>
                  <a:lnTo>
                    <a:pt x="228" y="167"/>
                  </a:lnTo>
                  <a:lnTo>
                    <a:pt x="234" y="169"/>
                  </a:lnTo>
                  <a:lnTo>
                    <a:pt x="243" y="169"/>
                  </a:lnTo>
                  <a:lnTo>
                    <a:pt x="249" y="169"/>
                  </a:lnTo>
                  <a:lnTo>
                    <a:pt x="253" y="170"/>
                  </a:lnTo>
                  <a:lnTo>
                    <a:pt x="259" y="172"/>
                  </a:lnTo>
                  <a:lnTo>
                    <a:pt x="262" y="174"/>
                  </a:lnTo>
                  <a:lnTo>
                    <a:pt x="272" y="181"/>
                  </a:lnTo>
                  <a:lnTo>
                    <a:pt x="277" y="183"/>
                  </a:lnTo>
                  <a:lnTo>
                    <a:pt x="281" y="184"/>
                  </a:lnTo>
                  <a:lnTo>
                    <a:pt x="282" y="189"/>
                  </a:lnTo>
                  <a:lnTo>
                    <a:pt x="291" y="206"/>
                  </a:lnTo>
                  <a:lnTo>
                    <a:pt x="294" y="210"/>
                  </a:lnTo>
                  <a:lnTo>
                    <a:pt x="297" y="211"/>
                  </a:lnTo>
                  <a:lnTo>
                    <a:pt x="308" y="212"/>
                  </a:lnTo>
                  <a:lnTo>
                    <a:pt x="315" y="213"/>
                  </a:lnTo>
                  <a:lnTo>
                    <a:pt x="320" y="214"/>
                  </a:lnTo>
                  <a:lnTo>
                    <a:pt x="327" y="214"/>
                  </a:lnTo>
                  <a:lnTo>
                    <a:pt x="344" y="214"/>
                  </a:lnTo>
                  <a:lnTo>
                    <a:pt x="349" y="214"/>
                  </a:lnTo>
                  <a:lnTo>
                    <a:pt x="356" y="214"/>
                  </a:lnTo>
                  <a:lnTo>
                    <a:pt x="366" y="215"/>
                  </a:lnTo>
                  <a:lnTo>
                    <a:pt x="369" y="217"/>
                  </a:lnTo>
                  <a:lnTo>
                    <a:pt x="374" y="221"/>
                  </a:lnTo>
                  <a:lnTo>
                    <a:pt x="380" y="224"/>
                  </a:lnTo>
                  <a:lnTo>
                    <a:pt x="389" y="227"/>
                  </a:lnTo>
                  <a:lnTo>
                    <a:pt x="395" y="228"/>
                  </a:lnTo>
                  <a:lnTo>
                    <a:pt x="399" y="228"/>
                  </a:lnTo>
                  <a:lnTo>
                    <a:pt x="402" y="228"/>
                  </a:lnTo>
                  <a:lnTo>
                    <a:pt x="404" y="231"/>
                  </a:lnTo>
                  <a:lnTo>
                    <a:pt x="406" y="232"/>
                  </a:lnTo>
                  <a:lnTo>
                    <a:pt x="409" y="232"/>
                  </a:lnTo>
                  <a:lnTo>
                    <a:pt x="413" y="230"/>
                  </a:lnTo>
                  <a:lnTo>
                    <a:pt x="422" y="226"/>
                  </a:lnTo>
                  <a:lnTo>
                    <a:pt x="423" y="225"/>
                  </a:lnTo>
                  <a:lnTo>
                    <a:pt x="428" y="223"/>
                  </a:lnTo>
                  <a:lnTo>
                    <a:pt x="432" y="220"/>
                  </a:lnTo>
                  <a:lnTo>
                    <a:pt x="440" y="217"/>
                  </a:lnTo>
                  <a:lnTo>
                    <a:pt x="447" y="217"/>
                  </a:lnTo>
                  <a:lnTo>
                    <a:pt x="456" y="217"/>
                  </a:lnTo>
                  <a:lnTo>
                    <a:pt x="462" y="218"/>
                  </a:lnTo>
                  <a:lnTo>
                    <a:pt x="466" y="217"/>
                  </a:lnTo>
                  <a:lnTo>
                    <a:pt x="477" y="211"/>
                  </a:lnTo>
                  <a:lnTo>
                    <a:pt x="479" y="210"/>
                  </a:lnTo>
                  <a:lnTo>
                    <a:pt x="486" y="201"/>
                  </a:lnTo>
                  <a:lnTo>
                    <a:pt x="489" y="198"/>
                  </a:lnTo>
                  <a:lnTo>
                    <a:pt x="497" y="196"/>
                  </a:lnTo>
                  <a:lnTo>
                    <a:pt x="499" y="194"/>
                  </a:lnTo>
                  <a:lnTo>
                    <a:pt x="500" y="192"/>
                  </a:lnTo>
                  <a:lnTo>
                    <a:pt x="498" y="190"/>
                  </a:lnTo>
                  <a:lnTo>
                    <a:pt x="495" y="186"/>
                  </a:lnTo>
                  <a:lnTo>
                    <a:pt x="493" y="182"/>
                  </a:lnTo>
                  <a:lnTo>
                    <a:pt x="492" y="179"/>
                  </a:lnTo>
                  <a:lnTo>
                    <a:pt x="494" y="175"/>
                  </a:lnTo>
                  <a:lnTo>
                    <a:pt x="497" y="171"/>
                  </a:lnTo>
                  <a:lnTo>
                    <a:pt x="500" y="169"/>
                  </a:lnTo>
                  <a:lnTo>
                    <a:pt x="501" y="168"/>
                  </a:lnTo>
                  <a:lnTo>
                    <a:pt x="506" y="169"/>
                  </a:lnTo>
                  <a:lnTo>
                    <a:pt x="510" y="172"/>
                  </a:lnTo>
                  <a:lnTo>
                    <a:pt x="513" y="174"/>
                  </a:lnTo>
                  <a:lnTo>
                    <a:pt x="519" y="174"/>
                  </a:lnTo>
                  <a:lnTo>
                    <a:pt x="524" y="173"/>
                  </a:lnTo>
                  <a:lnTo>
                    <a:pt x="528" y="170"/>
                  </a:lnTo>
                  <a:lnTo>
                    <a:pt x="535" y="162"/>
                  </a:lnTo>
                  <a:lnTo>
                    <a:pt x="536" y="162"/>
                  </a:lnTo>
                  <a:lnTo>
                    <a:pt x="539" y="162"/>
                  </a:lnTo>
                  <a:lnTo>
                    <a:pt x="542" y="163"/>
                  </a:lnTo>
                  <a:lnTo>
                    <a:pt x="548" y="162"/>
                  </a:lnTo>
                  <a:lnTo>
                    <a:pt x="551" y="159"/>
                  </a:lnTo>
                  <a:lnTo>
                    <a:pt x="554" y="158"/>
                  </a:lnTo>
                  <a:lnTo>
                    <a:pt x="555" y="156"/>
                  </a:lnTo>
                  <a:lnTo>
                    <a:pt x="557" y="149"/>
                  </a:lnTo>
                  <a:lnTo>
                    <a:pt x="559" y="146"/>
                  </a:lnTo>
                  <a:lnTo>
                    <a:pt x="561" y="145"/>
                  </a:lnTo>
                  <a:lnTo>
                    <a:pt x="564" y="144"/>
                  </a:lnTo>
                  <a:lnTo>
                    <a:pt x="567" y="145"/>
                  </a:lnTo>
                  <a:lnTo>
                    <a:pt x="569" y="144"/>
                  </a:lnTo>
                  <a:lnTo>
                    <a:pt x="574" y="141"/>
                  </a:lnTo>
                  <a:lnTo>
                    <a:pt x="577" y="140"/>
                  </a:lnTo>
                  <a:lnTo>
                    <a:pt x="583" y="138"/>
                  </a:lnTo>
                  <a:lnTo>
                    <a:pt x="588" y="138"/>
                  </a:lnTo>
                  <a:lnTo>
                    <a:pt x="590" y="139"/>
                  </a:lnTo>
                  <a:lnTo>
                    <a:pt x="597" y="139"/>
                  </a:lnTo>
                  <a:lnTo>
                    <a:pt x="599" y="140"/>
                  </a:lnTo>
                  <a:lnTo>
                    <a:pt x="602" y="138"/>
                  </a:lnTo>
                  <a:lnTo>
                    <a:pt x="602" y="136"/>
                  </a:lnTo>
                  <a:lnTo>
                    <a:pt x="602" y="134"/>
                  </a:lnTo>
                  <a:lnTo>
                    <a:pt x="599" y="129"/>
                  </a:lnTo>
                  <a:lnTo>
                    <a:pt x="593" y="121"/>
                  </a:lnTo>
                  <a:lnTo>
                    <a:pt x="589" y="117"/>
                  </a:lnTo>
                  <a:lnTo>
                    <a:pt x="585" y="115"/>
                  </a:lnTo>
                  <a:lnTo>
                    <a:pt x="580" y="113"/>
                  </a:lnTo>
                  <a:lnTo>
                    <a:pt x="578" y="113"/>
                  </a:lnTo>
                  <a:lnTo>
                    <a:pt x="570" y="120"/>
                  </a:lnTo>
                  <a:lnTo>
                    <a:pt x="569" y="119"/>
                  </a:lnTo>
                  <a:lnTo>
                    <a:pt x="566" y="115"/>
                  </a:lnTo>
                  <a:lnTo>
                    <a:pt x="564" y="115"/>
                  </a:lnTo>
                  <a:lnTo>
                    <a:pt x="561" y="115"/>
                  </a:lnTo>
                  <a:lnTo>
                    <a:pt x="557" y="115"/>
                  </a:lnTo>
                  <a:lnTo>
                    <a:pt x="551" y="119"/>
                  </a:lnTo>
                  <a:lnTo>
                    <a:pt x="549" y="119"/>
                  </a:lnTo>
                  <a:lnTo>
                    <a:pt x="549" y="119"/>
                  </a:lnTo>
                  <a:lnTo>
                    <a:pt x="547" y="112"/>
                  </a:lnTo>
                  <a:lnTo>
                    <a:pt x="549" y="106"/>
                  </a:lnTo>
                  <a:lnTo>
                    <a:pt x="557" y="89"/>
                  </a:lnTo>
                  <a:lnTo>
                    <a:pt x="561" y="78"/>
                  </a:lnTo>
                  <a:lnTo>
                    <a:pt x="563" y="75"/>
                  </a:lnTo>
                  <a:lnTo>
                    <a:pt x="563" y="76"/>
                  </a:lnTo>
                  <a:lnTo>
                    <a:pt x="566" y="77"/>
                  </a:lnTo>
                  <a:lnTo>
                    <a:pt x="572" y="82"/>
                  </a:lnTo>
                  <a:lnTo>
                    <a:pt x="574" y="82"/>
                  </a:lnTo>
                  <a:lnTo>
                    <a:pt x="576" y="81"/>
                  </a:lnTo>
                  <a:lnTo>
                    <a:pt x="591" y="75"/>
                  </a:lnTo>
                  <a:lnTo>
                    <a:pt x="596" y="71"/>
                  </a:lnTo>
                  <a:lnTo>
                    <a:pt x="596" y="69"/>
                  </a:lnTo>
                  <a:lnTo>
                    <a:pt x="596" y="66"/>
                  </a:lnTo>
                  <a:lnTo>
                    <a:pt x="594" y="63"/>
                  </a:lnTo>
                  <a:lnTo>
                    <a:pt x="594" y="62"/>
                  </a:lnTo>
                  <a:lnTo>
                    <a:pt x="594" y="60"/>
                  </a:lnTo>
                  <a:lnTo>
                    <a:pt x="597" y="55"/>
                  </a:lnTo>
                  <a:lnTo>
                    <a:pt x="599" y="51"/>
                  </a:lnTo>
                  <a:lnTo>
                    <a:pt x="603" y="43"/>
                  </a:lnTo>
                  <a:lnTo>
                    <a:pt x="606" y="38"/>
                  </a:lnTo>
                  <a:lnTo>
                    <a:pt x="615" y="32"/>
                  </a:lnTo>
                  <a:lnTo>
                    <a:pt x="615" y="25"/>
                  </a:lnTo>
                  <a:lnTo>
                    <a:pt x="615" y="22"/>
                  </a:lnTo>
                  <a:lnTo>
                    <a:pt x="612" y="19"/>
                  </a:lnTo>
                  <a:lnTo>
                    <a:pt x="609" y="19"/>
                  </a:lnTo>
                  <a:lnTo>
                    <a:pt x="604" y="20"/>
                  </a:lnTo>
                  <a:lnTo>
                    <a:pt x="605" y="17"/>
                  </a:lnTo>
                  <a:lnTo>
                    <a:pt x="607" y="15"/>
                  </a:lnTo>
                  <a:lnTo>
                    <a:pt x="614" y="7"/>
                  </a:lnTo>
                  <a:lnTo>
                    <a:pt x="617" y="5"/>
                  </a:lnTo>
                  <a:lnTo>
                    <a:pt x="620" y="4"/>
                  </a:lnTo>
                  <a:lnTo>
                    <a:pt x="631" y="3"/>
                  </a:lnTo>
                  <a:lnTo>
                    <a:pt x="636" y="1"/>
                  </a:lnTo>
                  <a:lnTo>
                    <a:pt x="643" y="0"/>
                  </a:lnTo>
                  <a:lnTo>
                    <a:pt x="648" y="0"/>
                  </a:lnTo>
                  <a:lnTo>
                    <a:pt x="655" y="2"/>
                  </a:lnTo>
                  <a:lnTo>
                    <a:pt x="662" y="7"/>
                  </a:lnTo>
                  <a:lnTo>
                    <a:pt x="665" y="9"/>
                  </a:lnTo>
                  <a:lnTo>
                    <a:pt x="674" y="7"/>
                  </a:lnTo>
                  <a:lnTo>
                    <a:pt x="677" y="7"/>
                  </a:lnTo>
                  <a:lnTo>
                    <a:pt x="681" y="12"/>
                  </a:lnTo>
                  <a:lnTo>
                    <a:pt x="686" y="21"/>
                  </a:lnTo>
                  <a:lnTo>
                    <a:pt x="692" y="44"/>
                  </a:lnTo>
                  <a:lnTo>
                    <a:pt x="698" y="59"/>
                  </a:lnTo>
                  <a:lnTo>
                    <a:pt x="703" y="76"/>
                  </a:lnTo>
                  <a:lnTo>
                    <a:pt x="705" y="80"/>
                  </a:lnTo>
                  <a:lnTo>
                    <a:pt x="708" y="82"/>
                  </a:lnTo>
                  <a:lnTo>
                    <a:pt x="716" y="85"/>
                  </a:lnTo>
                  <a:lnTo>
                    <a:pt x="725" y="87"/>
                  </a:lnTo>
                  <a:lnTo>
                    <a:pt x="740" y="95"/>
                  </a:lnTo>
                  <a:lnTo>
                    <a:pt x="742" y="96"/>
                  </a:lnTo>
                  <a:lnTo>
                    <a:pt x="743" y="104"/>
                  </a:lnTo>
                  <a:lnTo>
                    <a:pt x="746" y="115"/>
                  </a:lnTo>
                  <a:lnTo>
                    <a:pt x="747" y="119"/>
                  </a:lnTo>
                  <a:lnTo>
                    <a:pt x="752" y="119"/>
                  </a:lnTo>
                  <a:lnTo>
                    <a:pt x="755" y="118"/>
                  </a:lnTo>
                  <a:lnTo>
                    <a:pt x="765" y="118"/>
                  </a:lnTo>
                  <a:lnTo>
                    <a:pt x="769" y="116"/>
                  </a:lnTo>
                  <a:lnTo>
                    <a:pt x="774" y="114"/>
                  </a:lnTo>
                  <a:lnTo>
                    <a:pt x="782" y="111"/>
                  </a:lnTo>
                  <a:lnTo>
                    <a:pt x="789" y="109"/>
                  </a:lnTo>
                  <a:lnTo>
                    <a:pt x="794" y="109"/>
                  </a:lnTo>
                  <a:lnTo>
                    <a:pt x="796" y="109"/>
                  </a:lnTo>
                  <a:lnTo>
                    <a:pt x="796" y="112"/>
                  </a:lnTo>
                  <a:lnTo>
                    <a:pt x="797" y="115"/>
                  </a:lnTo>
                  <a:lnTo>
                    <a:pt x="797" y="120"/>
                  </a:lnTo>
                  <a:lnTo>
                    <a:pt x="794" y="123"/>
                  </a:lnTo>
                  <a:lnTo>
                    <a:pt x="790" y="127"/>
                  </a:lnTo>
                  <a:lnTo>
                    <a:pt x="788" y="133"/>
                  </a:lnTo>
                  <a:lnTo>
                    <a:pt x="786" y="141"/>
                  </a:lnTo>
                  <a:lnTo>
                    <a:pt x="783" y="150"/>
                  </a:lnTo>
                  <a:lnTo>
                    <a:pt x="780" y="159"/>
                  </a:lnTo>
                  <a:lnTo>
                    <a:pt x="778" y="162"/>
                  </a:lnTo>
                  <a:lnTo>
                    <a:pt x="774" y="168"/>
                  </a:lnTo>
                  <a:lnTo>
                    <a:pt x="772" y="171"/>
                  </a:lnTo>
                  <a:lnTo>
                    <a:pt x="768" y="170"/>
                  </a:lnTo>
                  <a:lnTo>
                    <a:pt x="765" y="168"/>
                  </a:lnTo>
                  <a:lnTo>
                    <a:pt x="761" y="166"/>
                  </a:lnTo>
                  <a:lnTo>
                    <a:pt x="758" y="166"/>
                  </a:lnTo>
                  <a:lnTo>
                    <a:pt x="749" y="174"/>
                  </a:lnTo>
                  <a:lnTo>
                    <a:pt x="748" y="179"/>
                  </a:lnTo>
                  <a:lnTo>
                    <a:pt x="750" y="186"/>
                  </a:lnTo>
                  <a:lnTo>
                    <a:pt x="750" y="192"/>
                  </a:lnTo>
                  <a:lnTo>
                    <a:pt x="750" y="196"/>
                  </a:lnTo>
                  <a:lnTo>
                    <a:pt x="750" y="199"/>
                  </a:lnTo>
                  <a:lnTo>
                    <a:pt x="750" y="201"/>
                  </a:lnTo>
                  <a:lnTo>
                    <a:pt x="750" y="203"/>
                  </a:lnTo>
                  <a:lnTo>
                    <a:pt x="749" y="206"/>
                  </a:lnTo>
                  <a:lnTo>
                    <a:pt x="746" y="209"/>
                  </a:lnTo>
                  <a:lnTo>
                    <a:pt x="739" y="213"/>
                  </a:lnTo>
                  <a:lnTo>
                    <a:pt x="738" y="213"/>
                  </a:lnTo>
                  <a:lnTo>
                    <a:pt x="735" y="208"/>
                  </a:lnTo>
                  <a:lnTo>
                    <a:pt x="734" y="208"/>
                  </a:lnTo>
                  <a:lnTo>
                    <a:pt x="732" y="209"/>
                  </a:lnTo>
                  <a:lnTo>
                    <a:pt x="730" y="212"/>
                  </a:lnTo>
                  <a:lnTo>
                    <a:pt x="728" y="217"/>
                  </a:lnTo>
                  <a:lnTo>
                    <a:pt x="723" y="222"/>
                  </a:lnTo>
                  <a:lnTo>
                    <a:pt x="719" y="224"/>
                  </a:lnTo>
                  <a:lnTo>
                    <a:pt x="716" y="224"/>
                  </a:lnTo>
                  <a:lnTo>
                    <a:pt x="713" y="223"/>
                  </a:lnTo>
                  <a:lnTo>
                    <a:pt x="711" y="222"/>
                  </a:lnTo>
                  <a:lnTo>
                    <a:pt x="709" y="223"/>
                  </a:lnTo>
                  <a:lnTo>
                    <a:pt x="708" y="225"/>
                  </a:lnTo>
                  <a:lnTo>
                    <a:pt x="707" y="228"/>
                  </a:lnTo>
                  <a:lnTo>
                    <a:pt x="710" y="234"/>
                  </a:lnTo>
                  <a:lnTo>
                    <a:pt x="711" y="234"/>
                  </a:lnTo>
                  <a:lnTo>
                    <a:pt x="708" y="236"/>
                  </a:lnTo>
                  <a:lnTo>
                    <a:pt x="702" y="236"/>
                  </a:lnTo>
                  <a:lnTo>
                    <a:pt x="699" y="235"/>
                  </a:lnTo>
                  <a:lnTo>
                    <a:pt x="696" y="233"/>
                  </a:lnTo>
                  <a:lnTo>
                    <a:pt x="694" y="230"/>
                  </a:lnTo>
                  <a:lnTo>
                    <a:pt x="692" y="230"/>
                  </a:lnTo>
                  <a:lnTo>
                    <a:pt x="689" y="231"/>
                  </a:lnTo>
                  <a:lnTo>
                    <a:pt x="685" y="239"/>
                  </a:lnTo>
                  <a:lnTo>
                    <a:pt x="682" y="243"/>
                  </a:lnTo>
                  <a:lnTo>
                    <a:pt x="675" y="247"/>
                  </a:lnTo>
                  <a:lnTo>
                    <a:pt x="666" y="252"/>
                  </a:lnTo>
                  <a:lnTo>
                    <a:pt x="663" y="255"/>
                  </a:lnTo>
                  <a:lnTo>
                    <a:pt x="661" y="258"/>
                  </a:lnTo>
                  <a:lnTo>
                    <a:pt x="659" y="262"/>
                  </a:lnTo>
                  <a:lnTo>
                    <a:pt x="659" y="261"/>
                  </a:lnTo>
                  <a:lnTo>
                    <a:pt x="656" y="263"/>
                  </a:lnTo>
                  <a:lnTo>
                    <a:pt x="649" y="264"/>
                  </a:lnTo>
                  <a:lnTo>
                    <a:pt x="645" y="265"/>
                  </a:lnTo>
                  <a:lnTo>
                    <a:pt x="631" y="272"/>
                  </a:lnTo>
                  <a:lnTo>
                    <a:pt x="627" y="275"/>
                  </a:lnTo>
                  <a:lnTo>
                    <a:pt x="624" y="279"/>
                  </a:lnTo>
                  <a:lnTo>
                    <a:pt x="621" y="280"/>
                  </a:lnTo>
                  <a:lnTo>
                    <a:pt x="619" y="280"/>
                  </a:lnTo>
                  <a:lnTo>
                    <a:pt x="620" y="279"/>
                  </a:lnTo>
                  <a:lnTo>
                    <a:pt x="624" y="274"/>
                  </a:lnTo>
                  <a:lnTo>
                    <a:pt x="626" y="271"/>
                  </a:lnTo>
                  <a:lnTo>
                    <a:pt x="624" y="270"/>
                  </a:lnTo>
                  <a:lnTo>
                    <a:pt x="621" y="271"/>
                  </a:lnTo>
                  <a:lnTo>
                    <a:pt x="621" y="268"/>
                  </a:lnTo>
                  <a:lnTo>
                    <a:pt x="621" y="267"/>
                  </a:lnTo>
                  <a:lnTo>
                    <a:pt x="627" y="261"/>
                  </a:lnTo>
                  <a:lnTo>
                    <a:pt x="628" y="258"/>
                  </a:lnTo>
                  <a:lnTo>
                    <a:pt x="632" y="255"/>
                  </a:lnTo>
                  <a:lnTo>
                    <a:pt x="632" y="253"/>
                  </a:lnTo>
                  <a:lnTo>
                    <a:pt x="632" y="251"/>
                  </a:lnTo>
                  <a:lnTo>
                    <a:pt x="628" y="247"/>
                  </a:lnTo>
                  <a:lnTo>
                    <a:pt x="623" y="245"/>
                  </a:lnTo>
                  <a:lnTo>
                    <a:pt x="623" y="244"/>
                  </a:lnTo>
                  <a:lnTo>
                    <a:pt x="619" y="245"/>
                  </a:lnTo>
                  <a:lnTo>
                    <a:pt x="618" y="245"/>
                  </a:lnTo>
                  <a:lnTo>
                    <a:pt x="615" y="248"/>
                  </a:lnTo>
                  <a:lnTo>
                    <a:pt x="608" y="257"/>
                  </a:lnTo>
                  <a:lnTo>
                    <a:pt x="606" y="258"/>
                  </a:lnTo>
                  <a:lnTo>
                    <a:pt x="603" y="259"/>
                  </a:lnTo>
                  <a:lnTo>
                    <a:pt x="599" y="261"/>
                  </a:lnTo>
                  <a:lnTo>
                    <a:pt x="597" y="262"/>
                  </a:lnTo>
                  <a:lnTo>
                    <a:pt x="594" y="265"/>
                  </a:lnTo>
                  <a:lnTo>
                    <a:pt x="594" y="269"/>
                  </a:lnTo>
                  <a:lnTo>
                    <a:pt x="593" y="271"/>
                  </a:lnTo>
                  <a:lnTo>
                    <a:pt x="591" y="273"/>
                  </a:lnTo>
                  <a:lnTo>
                    <a:pt x="589" y="274"/>
                  </a:lnTo>
                  <a:lnTo>
                    <a:pt x="586" y="274"/>
                  </a:lnTo>
                  <a:lnTo>
                    <a:pt x="584" y="276"/>
                  </a:lnTo>
                  <a:lnTo>
                    <a:pt x="582" y="276"/>
                  </a:lnTo>
                  <a:lnTo>
                    <a:pt x="579" y="272"/>
                  </a:lnTo>
                  <a:lnTo>
                    <a:pt x="578" y="272"/>
                  </a:lnTo>
                  <a:lnTo>
                    <a:pt x="575" y="273"/>
                  </a:lnTo>
                  <a:lnTo>
                    <a:pt x="573" y="278"/>
                  </a:lnTo>
                  <a:lnTo>
                    <a:pt x="571" y="283"/>
                  </a:lnTo>
                  <a:lnTo>
                    <a:pt x="572" y="286"/>
                  </a:lnTo>
                  <a:lnTo>
                    <a:pt x="573" y="288"/>
                  </a:lnTo>
                  <a:lnTo>
                    <a:pt x="576" y="291"/>
                  </a:lnTo>
                  <a:lnTo>
                    <a:pt x="581" y="292"/>
                  </a:lnTo>
                  <a:lnTo>
                    <a:pt x="588" y="292"/>
                  </a:lnTo>
                  <a:lnTo>
                    <a:pt x="590" y="294"/>
                  </a:lnTo>
                  <a:lnTo>
                    <a:pt x="590" y="298"/>
                  </a:lnTo>
                  <a:lnTo>
                    <a:pt x="589" y="302"/>
                  </a:lnTo>
                  <a:lnTo>
                    <a:pt x="590" y="306"/>
                  </a:lnTo>
                  <a:lnTo>
                    <a:pt x="591" y="308"/>
                  </a:lnTo>
                  <a:lnTo>
                    <a:pt x="596" y="309"/>
                  </a:lnTo>
                  <a:lnTo>
                    <a:pt x="600" y="308"/>
                  </a:lnTo>
                  <a:lnTo>
                    <a:pt x="604" y="304"/>
                  </a:lnTo>
                  <a:lnTo>
                    <a:pt x="607" y="300"/>
                  </a:lnTo>
                  <a:lnTo>
                    <a:pt x="610" y="298"/>
                  </a:lnTo>
                  <a:lnTo>
                    <a:pt x="614" y="297"/>
                  </a:lnTo>
                  <a:lnTo>
                    <a:pt x="615" y="298"/>
                  </a:lnTo>
                  <a:lnTo>
                    <a:pt x="620" y="303"/>
                  </a:lnTo>
                  <a:lnTo>
                    <a:pt x="624" y="304"/>
                  </a:lnTo>
                  <a:lnTo>
                    <a:pt x="630" y="303"/>
                  </a:lnTo>
                  <a:lnTo>
                    <a:pt x="632" y="304"/>
                  </a:lnTo>
                  <a:lnTo>
                    <a:pt x="635" y="305"/>
                  </a:lnTo>
                  <a:lnTo>
                    <a:pt x="636" y="305"/>
                  </a:lnTo>
                  <a:lnTo>
                    <a:pt x="635" y="310"/>
                  </a:lnTo>
                  <a:lnTo>
                    <a:pt x="634" y="314"/>
                  </a:lnTo>
                  <a:lnTo>
                    <a:pt x="631" y="312"/>
                  </a:lnTo>
                  <a:lnTo>
                    <a:pt x="629" y="312"/>
                  </a:lnTo>
                  <a:lnTo>
                    <a:pt x="626" y="312"/>
                  </a:lnTo>
                  <a:lnTo>
                    <a:pt x="616" y="316"/>
                  </a:lnTo>
                  <a:lnTo>
                    <a:pt x="612" y="319"/>
                  </a:lnTo>
                  <a:lnTo>
                    <a:pt x="611" y="325"/>
                  </a:lnTo>
                  <a:lnTo>
                    <a:pt x="608" y="326"/>
                  </a:lnTo>
                  <a:lnTo>
                    <a:pt x="608" y="325"/>
                  </a:lnTo>
                  <a:lnTo>
                    <a:pt x="607" y="323"/>
                  </a:lnTo>
                  <a:lnTo>
                    <a:pt x="606" y="323"/>
                  </a:lnTo>
                  <a:lnTo>
                    <a:pt x="604" y="324"/>
                  </a:lnTo>
                  <a:lnTo>
                    <a:pt x="605" y="327"/>
                  </a:lnTo>
                  <a:lnTo>
                    <a:pt x="603" y="330"/>
                  </a:lnTo>
                  <a:lnTo>
                    <a:pt x="601" y="333"/>
                  </a:lnTo>
                  <a:lnTo>
                    <a:pt x="593" y="341"/>
                  </a:lnTo>
                  <a:lnTo>
                    <a:pt x="592" y="343"/>
                  </a:lnTo>
                  <a:lnTo>
                    <a:pt x="592" y="347"/>
                  </a:lnTo>
                  <a:lnTo>
                    <a:pt x="596" y="348"/>
                  </a:lnTo>
                  <a:lnTo>
                    <a:pt x="600" y="352"/>
                  </a:lnTo>
                  <a:lnTo>
                    <a:pt x="605" y="355"/>
                  </a:lnTo>
                  <a:lnTo>
                    <a:pt x="607" y="360"/>
                  </a:lnTo>
                  <a:lnTo>
                    <a:pt x="609" y="368"/>
                  </a:lnTo>
                  <a:lnTo>
                    <a:pt x="613" y="373"/>
                  </a:lnTo>
                  <a:lnTo>
                    <a:pt x="614" y="376"/>
                  </a:lnTo>
                  <a:lnTo>
                    <a:pt x="614" y="381"/>
                  </a:lnTo>
                  <a:lnTo>
                    <a:pt x="614" y="382"/>
                  </a:lnTo>
                  <a:lnTo>
                    <a:pt x="618" y="384"/>
                  </a:lnTo>
                  <a:lnTo>
                    <a:pt x="621" y="388"/>
                  </a:lnTo>
                  <a:lnTo>
                    <a:pt x="624" y="390"/>
                  </a:lnTo>
                  <a:lnTo>
                    <a:pt x="626" y="391"/>
                  </a:lnTo>
                  <a:lnTo>
                    <a:pt x="626" y="394"/>
                  </a:lnTo>
                  <a:lnTo>
                    <a:pt x="626" y="395"/>
                  </a:lnTo>
                  <a:lnTo>
                    <a:pt x="621" y="397"/>
                  </a:lnTo>
                  <a:lnTo>
                    <a:pt x="622" y="398"/>
                  </a:lnTo>
                  <a:lnTo>
                    <a:pt x="624" y="400"/>
                  </a:lnTo>
                  <a:lnTo>
                    <a:pt x="626" y="405"/>
                  </a:lnTo>
                  <a:lnTo>
                    <a:pt x="626" y="408"/>
                  </a:lnTo>
                  <a:lnTo>
                    <a:pt x="625" y="409"/>
                  </a:lnTo>
                  <a:lnTo>
                    <a:pt x="622" y="409"/>
                  </a:lnTo>
                  <a:lnTo>
                    <a:pt x="618" y="411"/>
                  </a:lnTo>
                  <a:lnTo>
                    <a:pt x="613" y="414"/>
                  </a:lnTo>
                  <a:lnTo>
                    <a:pt x="608" y="416"/>
                  </a:lnTo>
                  <a:lnTo>
                    <a:pt x="604" y="418"/>
                  </a:lnTo>
                  <a:lnTo>
                    <a:pt x="608" y="419"/>
                  </a:lnTo>
                  <a:lnTo>
                    <a:pt x="611" y="420"/>
                  </a:lnTo>
                  <a:lnTo>
                    <a:pt x="616" y="417"/>
                  </a:lnTo>
                  <a:lnTo>
                    <a:pt x="619" y="416"/>
                  </a:lnTo>
                  <a:lnTo>
                    <a:pt x="620" y="417"/>
                  </a:lnTo>
                  <a:lnTo>
                    <a:pt x="623" y="421"/>
                  </a:lnTo>
                  <a:lnTo>
                    <a:pt x="625" y="422"/>
                  </a:lnTo>
                  <a:lnTo>
                    <a:pt x="628" y="422"/>
                  </a:lnTo>
                  <a:lnTo>
                    <a:pt x="628" y="423"/>
                  </a:lnTo>
                  <a:lnTo>
                    <a:pt x="627" y="425"/>
                  </a:lnTo>
                  <a:lnTo>
                    <a:pt x="624" y="427"/>
                  </a:lnTo>
                  <a:lnTo>
                    <a:pt x="623" y="428"/>
                  </a:lnTo>
                  <a:lnTo>
                    <a:pt x="623" y="429"/>
                  </a:lnTo>
                  <a:lnTo>
                    <a:pt x="625" y="429"/>
                  </a:lnTo>
                  <a:lnTo>
                    <a:pt x="626" y="430"/>
                  </a:lnTo>
                  <a:lnTo>
                    <a:pt x="625" y="432"/>
                  </a:lnTo>
                  <a:lnTo>
                    <a:pt x="624" y="437"/>
                  </a:lnTo>
                  <a:lnTo>
                    <a:pt x="623" y="441"/>
                  </a:lnTo>
                  <a:lnTo>
                    <a:pt x="623" y="444"/>
                  </a:lnTo>
                  <a:lnTo>
                    <a:pt x="621" y="447"/>
                  </a:lnTo>
                  <a:lnTo>
                    <a:pt x="620" y="447"/>
                  </a:lnTo>
                  <a:lnTo>
                    <a:pt x="618" y="445"/>
                  </a:lnTo>
                  <a:lnTo>
                    <a:pt x="617" y="446"/>
                  </a:lnTo>
                  <a:lnTo>
                    <a:pt x="614" y="451"/>
                  </a:lnTo>
                  <a:lnTo>
                    <a:pt x="611" y="455"/>
                  </a:lnTo>
                  <a:lnTo>
                    <a:pt x="610" y="459"/>
                  </a:lnTo>
                  <a:lnTo>
                    <a:pt x="609" y="462"/>
                  </a:lnTo>
                  <a:lnTo>
                    <a:pt x="606" y="464"/>
                  </a:lnTo>
                  <a:lnTo>
                    <a:pt x="605" y="467"/>
                  </a:lnTo>
                  <a:lnTo>
                    <a:pt x="603" y="468"/>
                  </a:lnTo>
                  <a:lnTo>
                    <a:pt x="600" y="469"/>
                  </a:lnTo>
                  <a:lnTo>
                    <a:pt x="597" y="470"/>
                  </a:lnTo>
                  <a:lnTo>
                    <a:pt x="599" y="475"/>
                  </a:lnTo>
                  <a:lnTo>
                    <a:pt x="597" y="478"/>
                  </a:lnTo>
                  <a:lnTo>
                    <a:pt x="598" y="482"/>
                  </a:lnTo>
                  <a:lnTo>
                    <a:pt x="597" y="484"/>
                  </a:lnTo>
                  <a:lnTo>
                    <a:pt x="596" y="486"/>
                  </a:lnTo>
                  <a:lnTo>
                    <a:pt x="593" y="487"/>
                  </a:lnTo>
                  <a:lnTo>
                    <a:pt x="592" y="489"/>
                  </a:lnTo>
                  <a:lnTo>
                    <a:pt x="591" y="491"/>
                  </a:lnTo>
                  <a:lnTo>
                    <a:pt x="589" y="495"/>
                  </a:lnTo>
                  <a:lnTo>
                    <a:pt x="585" y="498"/>
                  </a:lnTo>
                  <a:lnTo>
                    <a:pt x="583" y="501"/>
                  </a:lnTo>
                  <a:lnTo>
                    <a:pt x="580" y="500"/>
                  </a:lnTo>
                  <a:lnTo>
                    <a:pt x="578" y="499"/>
                  </a:lnTo>
                  <a:lnTo>
                    <a:pt x="577" y="500"/>
                  </a:lnTo>
                  <a:lnTo>
                    <a:pt x="576" y="501"/>
                  </a:lnTo>
                  <a:lnTo>
                    <a:pt x="577" y="507"/>
                  </a:lnTo>
                  <a:lnTo>
                    <a:pt x="575" y="508"/>
                  </a:lnTo>
                  <a:lnTo>
                    <a:pt x="571" y="512"/>
                  </a:lnTo>
                  <a:lnTo>
                    <a:pt x="569" y="513"/>
                  </a:lnTo>
                  <a:lnTo>
                    <a:pt x="565" y="514"/>
                  </a:lnTo>
                  <a:lnTo>
                    <a:pt x="562" y="517"/>
                  </a:lnTo>
                  <a:lnTo>
                    <a:pt x="558" y="518"/>
                  </a:lnTo>
                  <a:lnTo>
                    <a:pt x="558" y="519"/>
                  </a:lnTo>
                  <a:lnTo>
                    <a:pt x="558" y="522"/>
                  </a:lnTo>
                  <a:lnTo>
                    <a:pt x="557" y="523"/>
                  </a:lnTo>
                  <a:lnTo>
                    <a:pt x="554" y="523"/>
                  </a:lnTo>
                  <a:lnTo>
                    <a:pt x="551" y="524"/>
                  </a:lnTo>
                  <a:lnTo>
                    <a:pt x="549" y="527"/>
                  </a:lnTo>
                  <a:lnTo>
                    <a:pt x="546" y="526"/>
                  </a:lnTo>
                  <a:lnTo>
                    <a:pt x="543" y="525"/>
                  </a:lnTo>
                  <a:lnTo>
                    <a:pt x="542" y="525"/>
                  </a:lnTo>
                  <a:lnTo>
                    <a:pt x="540" y="528"/>
                  </a:lnTo>
                  <a:lnTo>
                    <a:pt x="537" y="529"/>
                  </a:lnTo>
                  <a:lnTo>
                    <a:pt x="534" y="529"/>
                  </a:lnTo>
                  <a:lnTo>
                    <a:pt x="533" y="526"/>
                  </a:lnTo>
                  <a:lnTo>
                    <a:pt x="530" y="527"/>
                  </a:lnTo>
                  <a:lnTo>
                    <a:pt x="526" y="528"/>
                  </a:lnTo>
                  <a:lnTo>
                    <a:pt x="524" y="529"/>
                  </a:lnTo>
                  <a:lnTo>
                    <a:pt x="523" y="529"/>
                  </a:lnTo>
                  <a:lnTo>
                    <a:pt x="520" y="526"/>
                  </a:lnTo>
                  <a:lnTo>
                    <a:pt x="519" y="525"/>
                  </a:lnTo>
                  <a:lnTo>
                    <a:pt x="518" y="527"/>
                  </a:lnTo>
                  <a:lnTo>
                    <a:pt x="519" y="528"/>
                  </a:lnTo>
                  <a:lnTo>
                    <a:pt x="519" y="529"/>
                  </a:lnTo>
                  <a:lnTo>
                    <a:pt x="518" y="534"/>
                  </a:lnTo>
                  <a:lnTo>
                    <a:pt x="517" y="535"/>
                  </a:lnTo>
                  <a:lnTo>
                    <a:pt x="515" y="536"/>
                  </a:lnTo>
                  <a:lnTo>
                    <a:pt x="512" y="535"/>
                  </a:lnTo>
                  <a:lnTo>
                    <a:pt x="511" y="537"/>
                  </a:lnTo>
                  <a:lnTo>
                    <a:pt x="511" y="538"/>
                  </a:lnTo>
                  <a:lnTo>
                    <a:pt x="510" y="539"/>
                  </a:lnTo>
                  <a:lnTo>
                    <a:pt x="506" y="540"/>
                  </a:lnTo>
                  <a:lnTo>
                    <a:pt x="504" y="540"/>
                  </a:lnTo>
                  <a:lnTo>
                    <a:pt x="501" y="541"/>
                  </a:lnTo>
                  <a:lnTo>
                    <a:pt x="498" y="539"/>
                  </a:lnTo>
                  <a:lnTo>
                    <a:pt x="497" y="540"/>
                  </a:lnTo>
                  <a:lnTo>
                    <a:pt x="494" y="543"/>
                  </a:lnTo>
                  <a:lnTo>
                    <a:pt x="493" y="543"/>
                  </a:lnTo>
                  <a:lnTo>
                    <a:pt x="488" y="543"/>
                  </a:lnTo>
                  <a:lnTo>
                    <a:pt x="484" y="545"/>
                  </a:lnTo>
                  <a:lnTo>
                    <a:pt x="482" y="547"/>
                  </a:lnTo>
                  <a:lnTo>
                    <a:pt x="479" y="547"/>
                  </a:lnTo>
                  <a:lnTo>
                    <a:pt x="477" y="546"/>
                  </a:lnTo>
                  <a:lnTo>
                    <a:pt x="477" y="546"/>
                  </a:lnTo>
                  <a:lnTo>
                    <a:pt x="477" y="549"/>
                  </a:lnTo>
                  <a:lnTo>
                    <a:pt x="475" y="551"/>
                  </a:lnTo>
                  <a:lnTo>
                    <a:pt x="475" y="552"/>
                  </a:lnTo>
                  <a:lnTo>
                    <a:pt x="478" y="556"/>
                  </a:lnTo>
                  <a:lnTo>
                    <a:pt x="480" y="556"/>
                  </a:lnTo>
                  <a:lnTo>
                    <a:pt x="480" y="558"/>
                  </a:lnTo>
                  <a:lnTo>
                    <a:pt x="478" y="559"/>
                  </a:lnTo>
                  <a:lnTo>
                    <a:pt x="473" y="561"/>
                  </a:lnTo>
                  <a:lnTo>
                    <a:pt x="470" y="556"/>
                  </a:lnTo>
                  <a:lnTo>
                    <a:pt x="469" y="552"/>
                  </a:lnTo>
                  <a:lnTo>
                    <a:pt x="469" y="549"/>
                  </a:lnTo>
                  <a:lnTo>
                    <a:pt x="471" y="544"/>
                  </a:lnTo>
                  <a:lnTo>
                    <a:pt x="471" y="543"/>
                  </a:lnTo>
                  <a:lnTo>
                    <a:pt x="468" y="541"/>
                  </a:lnTo>
                  <a:lnTo>
                    <a:pt x="467" y="542"/>
                  </a:lnTo>
                  <a:lnTo>
                    <a:pt x="465" y="544"/>
                  </a:lnTo>
                  <a:lnTo>
                    <a:pt x="462" y="544"/>
                  </a:lnTo>
                  <a:lnTo>
                    <a:pt x="459" y="543"/>
                  </a:lnTo>
                  <a:lnTo>
                    <a:pt x="455" y="538"/>
                  </a:lnTo>
                  <a:lnTo>
                    <a:pt x="454" y="539"/>
                  </a:lnTo>
                  <a:lnTo>
                    <a:pt x="454" y="540"/>
                  </a:lnTo>
                  <a:lnTo>
                    <a:pt x="453" y="543"/>
                  </a:lnTo>
                  <a:lnTo>
                    <a:pt x="452" y="543"/>
                  </a:lnTo>
                  <a:lnTo>
                    <a:pt x="450" y="543"/>
                  </a:lnTo>
                  <a:lnTo>
                    <a:pt x="447" y="543"/>
                  </a:lnTo>
                  <a:lnTo>
                    <a:pt x="446" y="543"/>
                  </a:lnTo>
                  <a:lnTo>
                    <a:pt x="445" y="543"/>
                  </a:lnTo>
                  <a:lnTo>
                    <a:pt x="440" y="542"/>
                  </a:lnTo>
                  <a:lnTo>
                    <a:pt x="436" y="541"/>
                  </a:lnTo>
                  <a:lnTo>
                    <a:pt x="431" y="537"/>
                  </a:lnTo>
                  <a:lnTo>
                    <a:pt x="429" y="535"/>
                  </a:lnTo>
                  <a:lnTo>
                    <a:pt x="429" y="531"/>
                  </a:lnTo>
                  <a:lnTo>
                    <a:pt x="431" y="526"/>
                  </a:lnTo>
                  <a:lnTo>
                    <a:pt x="431" y="524"/>
                  </a:lnTo>
                  <a:lnTo>
                    <a:pt x="429" y="523"/>
                  </a:lnTo>
                  <a:lnTo>
                    <a:pt x="425" y="523"/>
                  </a:lnTo>
                  <a:lnTo>
                    <a:pt x="421" y="523"/>
                  </a:lnTo>
                  <a:lnTo>
                    <a:pt x="417" y="521"/>
                  </a:lnTo>
                  <a:lnTo>
                    <a:pt x="413" y="517"/>
                  </a:lnTo>
                  <a:lnTo>
                    <a:pt x="411" y="518"/>
                  </a:lnTo>
                  <a:lnTo>
                    <a:pt x="408" y="520"/>
                  </a:lnTo>
                  <a:lnTo>
                    <a:pt x="404" y="524"/>
                  </a:lnTo>
                  <a:lnTo>
                    <a:pt x="402" y="525"/>
                  </a:lnTo>
                  <a:lnTo>
                    <a:pt x="397" y="526"/>
                  </a:lnTo>
                  <a:lnTo>
                    <a:pt x="388" y="526"/>
                  </a:lnTo>
                  <a:lnTo>
                    <a:pt x="386" y="526"/>
                  </a:lnTo>
                  <a:lnTo>
                    <a:pt x="383" y="529"/>
                  </a:lnTo>
                  <a:lnTo>
                    <a:pt x="381" y="529"/>
                  </a:lnTo>
                  <a:lnTo>
                    <a:pt x="377" y="526"/>
                  </a:lnTo>
                  <a:lnTo>
                    <a:pt x="375" y="526"/>
                  </a:lnTo>
                  <a:lnTo>
                    <a:pt x="372" y="527"/>
                  </a:lnTo>
                  <a:lnTo>
                    <a:pt x="369" y="528"/>
                  </a:lnTo>
                  <a:close/>
                </a:path>
              </a:pathLst>
            </a:custGeom>
            <a:solidFill>
              <a:srgbClr val="1E8F4F">
                <a:alpha val="70000"/>
              </a:srgbClr>
            </a:solidFill>
            <a:ln w="9525">
              <a:solidFill>
                <a:srgbClr val="FFFFFF"/>
              </a:solidFill>
              <a:round/>
              <a:headEnd/>
              <a:tailEnd/>
            </a:ln>
          </p:spPr>
          <p:txBody>
            <a:bodyPr vert="horz" wrap="square" lIns="80640" tIns="40320" rIns="80640" bIns="40320" numCol="1" anchor="t" anchorCtr="0" compatLnSpc="1">
              <a:prstTxWarp prst="textNoShape">
                <a:avLst/>
              </a:prstTxWarp>
            </a:bodyPr>
            <a:lstStyle/>
            <a:p>
              <a:pPr marL="0" marR="0" lvl="0" indent="0" algn="l" defTabSz="806449" rtl="0" eaLnBrk="1" fontAlgn="auto" latinLnBrk="0" hangingPunct="1">
                <a:lnSpc>
                  <a:spcPct val="100000"/>
                </a:lnSpc>
                <a:spcBef>
                  <a:spcPts val="0"/>
                </a:spcBef>
                <a:spcAft>
                  <a:spcPts val="0"/>
                </a:spcAft>
                <a:buClrTx/>
                <a:buSzTx/>
                <a:buFontTx/>
                <a:buNone/>
                <a:tabLst/>
                <a:defRPr/>
              </a:pPr>
              <a:endParaRPr kumimoji="0" lang="en-US" sz="1588" b="0" i="0" u="none" strike="noStrike" kern="0" cap="none" spc="0" normalizeH="0" baseline="0" noProof="0">
                <a:ln>
                  <a:noFill/>
                </a:ln>
                <a:solidFill>
                  <a:srgbClr val="000000"/>
                </a:solidFill>
                <a:effectLst/>
                <a:uLnTx/>
                <a:uFillTx/>
                <a:latin typeface="Arial"/>
                <a:ea typeface="楷体_GB2312"/>
                <a:cs typeface="+mn-cs"/>
              </a:endParaRPr>
            </a:p>
          </p:txBody>
        </p:sp>
        <p:sp>
          <p:nvSpPr>
            <p:cNvPr id="11" name="Freeform 547">
              <a:extLst>
                <a:ext uri="{FF2B5EF4-FFF2-40B4-BE49-F238E27FC236}">
                  <a16:creationId xmlns:a16="http://schemas.microsoft.com/office/drawing/2014/main" id="{627A0109-55D9-3886-D21F-9A38A26A5BA4}"/>
                </a:ext>
              </a:extLst>
            </p:cNvPr>
            <p:cNvSpPr>
              <a:spLocks/>
            </p:cNvSpPr>
            <p:nvPr/>
          </p:nvSpPr>
          <p:spPr bwMode="auto">
            <a:xfrm>
              <a:off x="7556105" y="5070648"/>
              <a:ext cx="135912" cy="238957"/>
            </a:xfrm>
            <a:custGeom>
              <a:avLst/>
              <a:gdLst/>
              <a:ahLst/>
              <a:cxnLst>
                <a:cxn ang="0">
                  <a:pos x="9" y="46"/>
                </a:cxn>
                <a:cxn ang="0">
                  <a:pos x="8" y="46"/>
                </a:cxn>
                <a:cxn ang="0">
                  <a:pos x="8" y="44"/>
                </a:cxn>
                <a:cxn ang="0">
                  <a:pos x="2" y="36"/>
                </a:cxn>
                <a:cxn ang="0">
                  <a:pos x="0" y="29"/>
                </a:cxn>
                <a:cxn ang="0">
                  <a:pos x="0" y="27"/>
                </a:cxn>
                <a:cxn ang="0">
                  <a:pos x="1" y="22"/>
                </a:cxn>
                <a:cxn ang="0">
                  <a:pos x="4" y="17"/>
                </a:cxn>
                <a:cxn ang="0">
                  <a:pos x="12" y="5"/>
                </a:cxn>
                <a:cxn ang="0">
                  <a:pos x="14" y="4"/>
                </a:cxn>
                <a:cxn ang="0">
                  <a:pos x="16" y="3"/>
                </a:cxn>
                <a:cxn ang="0">
                  <a:pos x="17" y="2"/>
                </a:cxn>
                <a:cxn ang="0">
                  <a:pos x="19" y="0"/>
                </a:cxn>
                <a:cxn ang="0">
                  <a:pos x="21" y="1"/>
                </a:cxn>
                <a:cxn ang="0">
                  <a:pos x="24" y="4"/>
                </a:cxn>
                <a:cxn ang="0">
                  <a:pos x="22" y="6"/>
                </a:cxn>
                <a:cxn ang="0">
                  <a:pos x="22" y="7"/>
                </a:cxn>
                <a:cxn ang="0">
                  <a:pos x="22" y="9"/>
                </a:cxn>
                <a:cxn ang="0">
                  <a:pos x="21" y="13"/>
                </a:cxn>
                <a:cxn ang="0">
                  <a:pos x="20" y="15"/>
                </a:cxn>
                <a:cxn ang="0">
                  <a:pos x="19" y="17"/>
                </a:cxn>
                <a:cxn ang="0">
                  <a:pos x="19" y="22"/>
                </a:cxn>
                <a:cxn ang="0">
                  <a:pos x="18" y="25"/>
                </a:cxn>
                <a:cxn ang="0">
                  <a:pos x="16" y="30"/>
                </a:cxn>
                <a:cxn ang="0">
                  <a:pos x="13" y="35"/>
                </a:cxn>
                <a:cxn ang="0">
                  <a:pos x="11" y="40"/>
                </a:cxn>
                <a:cxn ang="0">
                  <a:pos x="11" y="42"/>
                </a:cxn>
                <a:cxn ang="0">
                  <a:pos x="10" y="45"/>
                </a:cxn>
                <a:cxn ang="0">
                  <a:pos x="9" y="46"/>
                </a:cxn>
              </a:cxnLst>
              <a:rect l="0" t="0" r="r" b="b"/>
              <a:pathLst>
                <a:path w="24" h="46">
                  <a:moveTo>
                    <a:pt x="9" y="46"/>
                  </a:moveTo>
                  <a:lnTo>
                    <a:pt x="8" y="46"/>
                  </a:lnTo>
                  <a:lnTo>
                    <a:pt x="8" y="44"/>
                  </a:lnTo>
                  <a:lnTo>
                    <a:pt x="2" y="36"/>
                  </a:lnTo>
                  <a:lnTo>
                    <a:pt x="0" y="29"/>
                  </a:lnTo>
                  <a:lnTo>
                    <a:pt x="0" y="27"/>
                  </a:lnTo>
                  <a:lnTo>
                    <a:pt x="1" y="22"/>
                  </a:lnTo>
                  <a:lnTo>
                    <a:pt x="4" y="17"/>
                  </a:lnTo>
                  <a:lnTo>
                    <a:pt x="12" y="5"/>
                  </a:lnTo>
                  <a:lnTo>
                    <a:pt x="14" y="4"/>
                  </a:lnTo>
                  <a:lnTo>
                    <a:pt x="16" y="3"/>
                  </a:lnTo>
                  <a:lnTo>
                    <a:pt x="17" y="2"/>
                  </a:lnTo>
                  <a:lnTo>
                    <a:pt x="19" y="0"/>
                  </a:lnTo>
                  <a:lnTo>
                    <a:pt x="21" y="1"/>
                  </a:lnTo>
                  <a:lnTo>
                    <a:pt x="24" y="4"/>
                  </a:lnTo>
                  <a:lnTo>
                    <a:pt x="22" y="6"/>
                  </a:lnTo>
                  <a:lnTo>
                    <a:pt x="22" y="7"/>
                  </a:lnTo>
                  <a:lnTo>
                    <a:pt x="22" y="9"/>
                  </a:lnTo>
                  <a:lnTo>
                    <a:pt x="21" y="13"/>
                  </a:lnTo>
                  <a:lnTo>
                    <a:pt x="20" y="15"/>
                  </a:lnTo>
                  <a:lnTo>
                    <a:pt x="19" y="17"/>
                  </a:lnTo>
                  <a:lnTo>
                    <a:pt x="19" y="22"/>
                  </a:lnTo>
                  <a:lnTo>
                    <a:pt x="18" y="25"/>
                  </a:lnTo>
                  <a:lnTo>
                    <a:pt x="16" y="30"/>
                  </a:lnTo>
                  <a:lnTo>
                    <a:pt x="13" y="35"/>
                  </a:lnTo>
                  <a:lnTo>
                    <a:pt x="11" y="40"/>
                  </a:lnTo>
                  <a:lnTo>
                    <a:pt x="11" y="42"/>
                  </a:lnTo>
                  <a:lnTo>
                    <a:pt x="10" y="45"/>
                  </a:lnTo>
                  <a:lnTo>
                    <a:pt x="9" y="46"/>
                  </a:lnTo>
                  <a:close/>
                </a:path>
              </a:pathLst>
            </a:custGeom>
            <a:solidFill>
              <a:srgbClr val="61B083"/>
            </a:solidFill>
            <a:ln w="9525">
              <a:solidFill>
                <a:srgbClr val="FFFFFF"/>
              </a:solidFill>
              <a:round/>
              <a:headEnd/>
              <a:tailEnd/>
            </a:ln>
          </p:spPr>
          <p:txBody>
            <a:bodyPr vert="horz" wrap="square" lIns="80640" tIns="40320" rIns="80640" bIns="40320" numCol="1" anchor="t" anchorCtr="0" compatLnSpc="1">
              <a:prstTxWarp prst="textNoShape">
                <a:avLst/>
              </a:prstTxWarp>
            </a:bodyPr>
            <a:lstStyle/>
            <a:p>
              <a:pPr marL="0" marR="0" lvl="0" indent="0" algn="l" defTabSz="806449" rtl="0" eaLnBrk="1" fontAlgn="auto" latinLnBrk="0" hangingPunct="1">
                <a:lnSpc>
                  <a:spcPct val="100000"/>
                </a:lnSpc>
                <a:spcBef>
                  <a:spcPts val="0"/>
                </a:spcBef>
                <a:spcAft>
                  <a:spcPts val="0"/>
                </a:spcAft>
                <a:buClrTx/>
                <a:buSzTx/>
                <a:buFontTx/>
                <a:buNone/>
                <a:tabLst/>
                <a:defRPr/>
              </a:pPr>
              <a:endParaRPr kumimoji="0" lang="en-US" sz="1588" b="0" i="0" u="none" strike="noStrike" kern="0" cap="none" spc="0" normalizeH="0" baseline="0" noProof="0">
                <a:ln>
                  <a:noFill/>
                </a:ln>
                <a:solidFill>
                  <a:srgbClr val="000000"/>
                </a:solidFill>
                <a:effectLst/>
                <a:uLnTx/>
                <a:uFillTx/>
                <a:latin typeface="Arial"/>
                <a:ea typeface="楷体_GB2312"/>
                <a:cs typeface="+mn-cs"/>
              </a:endParaRPr>
            </a:p>
          </p:txBody>
        </p:sp>
      </p:grpSp>
      <p:pic>
        <p:nvPicPr>
          <p:cNvPr id="12" name="图形 11" descr="标记 纯色填充">
            <a:extLst>
              <a:ext uri="{FF2B5EF4-FFF2-40B4-BE49-F238E27FC236}">
                <a16:creationId xmlns:a16="http://schemas.microsoft.com/office/drawing/2014/main" id="{C4DE3287-D834-B4B1-4D4D-0CE4F3E5B7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9402" y="1883903"/>
            <a:ext cx="631090" cy="530818"/>
          </a:xfrm>
          <a:prstGeom prst="rect">
            <a:avLst/>
          </a:prstGeom>
        </p:spPr>
      </p:pic>
      <p:sp>
        <p:nvSpPr>
          <p:cNvPr id="15" name="Freeform 10">
            <a:extLst>
              <a:ext uri="{FF2B5EF4-FFF2-40B4-BE49-F238E27FC236}">
                <a16:creationId xmlns:a16="http://schemas.microsoft.com/office/drawing/2014/main" id="{9195331C-3710-D588-23CD-C159F1A823F0}"/>
              </a:ext>
            </a:extLst>
          </p:cNvPr>
          <p:cNvSpPr>
            <a:spLocks/>
          </p:cNvSpPr>
          <p:nvPr>
            <p:custDataLst>
              <p:tags r:id="rId1"/>
            </p:custDataLst>
          </p:nvPr>
        </p:nvSpPr>
        <p:spPr bwMode="gray">
          <a:xfrm rot="8257608" flipH="1" flipV="1">
            <a:off x="3718938" y="840964"/>
            <a:ext cx="2531884" cy="2371133"/>
          </a:xfrm>
          <a:custGeom>
            <a:avLst/>
            <a:gdLst>
              <a:gd name="T0" fmla="*/ 402565761 w 1488"/>
              <a:gd name="T1" fmla="*/ 546438975 h 1485"/>
              <a:gd name="T2" fmla="*/ 384203571 w 1488"/>
              <a:gd name="T3" fmla="*/ 662135718 h 1485"/>
              <a:gd name="T4" fmla="*/ 0 w 1488"/>
              <a:gd name="T5" fmla="*/ 199352747 h 1485"/>
              <a:gd name="T6" fmla="*/ 500029175 w 1488"/>
              <a:gd name="T7" fmla="*/ 0 h 1485"/>
              <a:gd name="T8" fmla="*/ 474603782 w 1488"/>
              <a:gd name="T9" fmla="*/ 122815722 h 1485"/>
              <a:gd name="T10" fmla="*/ 546641803 w 1488"/>
              <a:gd name="T11" fmla="*/ 144173992 h 1485"/>
              <a:gd name="T12" fmla="*/ 651167232 w 1488"/>
              <a:gd name="T13" fmla="*/ 169093085 h 1485"/>
              <a:gd name="T14" fmla="*/ 744393675 w 1488"/>
              <a:gd name="T15" fmla="*/ 208252804 h 1485"/>
              <a:gd name="T16" fmla="*/ 834793886 w 1488"/>
              <a:gd name="T17" fmla="*/ 250970678 h 1485"/>
              <a:gd name="T18" fmla="*/ 929432257 w 1488"/>
              <a:gd name="T19" fmla="*/ 306148099 h 1485"/>
              <a:gd name="T20" fmla="*/ 1017008613 w 1488"/>
              <a:gd name="T21" fmla="*/ 363106598 h 1485"/>
              <a:gd name="T22" fmla="*/ 1108821940 w 1488"/>
              <a:gd name="T23" fmla="*/ 423624587 h 1485"/>
              <a:gd name="T24" fmla="*/ 1186510049 w 1488"/>
              <a:gd name="T25" fmla="*/ 485922320 h 1485"/>
              <a:gd name="T26" fmla="*/ 1259959997 w 1488"/>
              <a:gd name="T27" fmla="*/ 539319996 h 1485"/>
              <a:gd name="T28" fmla="*/ 1334823062 w 1488"/>
              <a:gd name="T29" fmla="*/ 606956963 h 1485"/>
              <a:gd name="T30" fmla="*/ 1395560908 w 1488"/>
              <a:gd name="T31" fmla="*/ 665695207 h 1485"/>
              <a:gd name="T32" fmla="*/ 1459124986 w 1488"/>
              <a:gd name="T33" fmla="*/ 738672743 h 1485"/>
              <a:gd name="T34" fmla="*/ 1515624672 w 1488"/>
              <a:gd name="T35" fmla="*/ 806309710 h 1485"/>
              <a:gd name="T36" fmla="*/ 1576362518 w 1488"/>
              <a:gd name="T37" fmla="*/ 875727756 h 1485"/>
              <a:gd name="T38" fmla="*/ 1635688437 w 1488"/>
              <a:gd name="T39" fmla="*/ 955824270 h 1485"/>
              <a:gd name="T40" fmla="*/ 1689364268 w 1488"/>
              <a:gd name="T41" fmla="*/ 1041261352 h 1485"/>
              <a:gd name="T42" fmla="*/ 1740213866 w 1488"/>
              <a:gd name="T43" fmla="*/ 1123137611 h 1485"/>
              <a:gd name="T44" fmla="*/ 1786827682 w 1488"/>
              <a:gd name="T45" fmla="*/ 1201454380 h 1485"/>
              <a:gd name="T46" fmla="*/ 1837677281 w 1488"/>
              <a:gd name="T47" fmla="*/ 1294011775 h 1485"/>
              <a:gd name="T48" fmla="*/ 1894178155 w 1488"/>
              <a:gd name="T49" fmla="*/ 1420386986 h 1485"/>
              <a:gd name="T50" fmla="*/ 1940790783 w 1488"/>
              <a:gd name="T51" fmla="*/ 1528962082 h 1485"/>
              <a:gd name="T52" fmla="*/ 1974691308 w 1488"/>
              <a:gd name="T53" fmla="*/ 1630418200 h 1485"/>
              <a:gd name="T54" fmla="*/ 2001528629 w 1488"/>
              <a:gd name="T55" fmla="*/ 1719416106 h 1485"/>
              <a:gd name="T56" fmla="*/ 2025540906 w 1488"/>
              <a:gd name="T57" fmla="*/ 1797732875 h 1485"/>
              <a:gd name="T58" fmla="*/ 2043904285 w 1488"/>
              <a:gd name="T59" fmla="*/ 1879610468 h 1485"/>
              <a:gd name="T60" fmla="*/ 2060854547 w 1488"/>
              <a:gd name="T61" fmla="*/ 1959706982 h 1485"/>
              <a:gd name="T62" fmla="*/ 2073566650 w 1488"/>
              <a:gd name="T63" fmla="*/ 2043362985 h 1485"/>
              <a:gd name="T64" fmla="*/ 2083454897 w 1488"/>
              <a:gd name="T65" fmla="*/ 2119901344 h 1485"/>
              <a:gd name="T66" fmla="*/ 2096167000 w 1488"/>
              <a:gd name="T67" fmla="*/ 2147483647 h 1485"/>
              <a:gd name="T68" fmla="*/ 2101817087 w 1488"/>
              <a:gd name="T69" fmla="*/ 2147483647 h 1485"/>
              <a:gd name="T70" fmla="*/ 2101817087 w 1488"/>
              <a:gd name="T71" fmla="*/ 2147483647 h 1485"/>
              <a:gd name="T72" fmla="*/ 2065091519 w 1488"/>
              <a:gd name="T73" fmla="*/ 2147483647 h 1485"/>
              <a:gd name="T74" fmla="*/ 2045316212 w 1488"/>
              <a:gd name="T75" fmla="*/ 2147483647 h 1485"/>
              <a:gd name="T76" fmla="*/ 2022717051 w 1488"/>
              <a:gd name="T77" fmla="*/ 2103880974 h 1485"/>
              <a:gd name="T78" fmla="*/ 1995878541 w 1488"/>
              <a:gd name="T79" fmla="*/ 2018445226 h 1485"/>
              <a:gd name="T80" fmla="*/ 1967628104 w 1488"/>
              <a:gd name="T81" fmla="*/ 1936567633 h 1485"/>
              <a:gd name="T82" fmla="*/ 1899828243 w 1488"/>
              <a:gd name="T83" fmla="*/ 1774593526 h 1485"/>
              <a:gd name="T84" fmla="*/ 1827790222 w 1488"/>
              <a:gd name="T85" fmla="*/ 1637538513 h 1485"/>
              <a:gd name="T86" fmla="*/ 1748688997 w 1488"/>
              <a:gd name="T87" fmla="*/ 1505824068 h 1485"/>
              <a:gd name="T88" fmla="*/ 1656875670 w 1488"/>
              <a:gd name="T89" fmla="*/ 1390127324 h 1485"/>
              <a:gd name="T90" fmla="*/ 1572125547 w 1488"/>
              <a:gd name="T91" fmla="*/ 1290452285 h 1485"/>
              <a:gd name="T92" fmla="*/ 1454886826 w 1488"/>
              <a:gd name="T93" fmla="*/ 1160516251 h 1485"/>
              <a:gd name="T94" fmla="*/ 1346123237 w 1488"/>
              <a:gd name="T95" fmla="*/ 1053720899 h 1485"/>
              <a:gd name="T96" fmla="*/ 1230297632 w 1488"/>
              <a:gd name="T97" fmla="*/ 961163504 h 1485"/>
              <a:gd name="T98" fmla="*/ 1127184130 w 1488"/>
              <a:gd name="T99" fmla="*/ 882846735 h 1485"/>
              <a:gd name="T100" fmla="*/ 1004295322 w 1488"/>
              <a:gd name="T101" fmla="*/ 806309710 h 1485"/>
              <a:gd name="T102" fmla="*/ 882819630 w 1488"/>
              <a:gd name="T103" fmla="*/ 738672743 h 1485"/>
              <a:gd name="T104" fmla="*/ 786769331 w 1488"/>
              <a:gd name="T105" fmla="*/ 683493988 h 1485"/>
              <a:gd name="T106" fmla="*/ 665292451 w 1488"/>
              <a:gd name="T107" fmla="*/ 630096312 h 1485"/>
              <a:gd name="T108" fmla="*/ 529691540 w 1488"/>
              <a:gd name="T109" fmla="*/ 576698636 h 1485"/>
              <a:gd name="T110" fmla="*/ 402565761 w 1488"/>
              <a:gd name="T111" fmla="*/ 546438975 h 14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88"/>
              <a:gd name="T169" fmla="*/ 0 h 1485"/>
              <a:gd name="T170" fmla="*/ 1488 w 1488"/>
              <a:gd name="T171" fmla="*/ 1485 h 14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88" h="1485">
                <a:moveTo>
                  <a:pt x="285" y="307"/>
                </a:moveTo>
                <a:lnTo>
                  <a:pt x="272" y="372"/>
                </a:lnTo>
                <a:lnTo>
                  <a:pt x="0" y="112"/>
                </a:lnTo>
                <a:lnTo>
                  <a:pt x="354" y="0"/>
                </a:lnTo>
                <a:lnTo>
                  <a:pt x="336" y="69"/>
                </a:lnTo>
                <a:lnTo>
                  <a:pt x="387" y="81"/>
                </a:lnTo>
                <a:lnTo>
                  <a:pt x="461" y="95"/>
                </a:lnTo>
                <a:lnTo>
                  <a:pt x="527" y="117"/>
                </a:lnTo>
                <a:lnTo>
                  <a:pt x="591" y="141"/>
                </a:lnTo>
                <a:lnTo>
                  <a:pt x="658" y="172"/>
                </a:lnTo>
                <a:lnTo>
                  <a:pt x="720" y="204"/>
                </a:lnTo>
                <a:lnTo>
                  <a:pt x="785" y="238"/>
                </a:lnTo>
                <a:lnTo>
                  <a:pt x="840" y="273"/>
                </a:lnTo>
                <a:lnTo>
                  <a:pt x="892" y="303"/>
                </a:lnTo>
                <a:lnTo>
                  <a:pt x="945" y="341"/>
                </a:lnTo>
                <a:lnTo>
                  <a:pt x="988" y="374"/>
                </a:lnTo>
                <a:lnTo>
                  <a:pt x="1033" y="415"/>
                </a:lnTo>
                <a:lnTo>
                  <a:pt x="1073" y="453"/>
                </a:lnTo>
                <a:lnTo>
                  <a:pt x="1116" y="492"/>
                </a:lnTo>
                <a:lnTo>
                  <a:pt x="1158" y="537"/>
                </a:lnTo>
                <a:lnTo>
                  <a:pt x="1196" y="585"/>
                </a:lnTo>
                <a:lnTo>
                  <a:pt x="1232" y="631"/>
                </a:lnTo>
                <a:lnTo>
                  <a:pt x="1265" y="675"/>
                </a:lnTo>
                <a:lnTo>
                  <a:pt x="1301" y="727"/>
                </a:lnTo>
                <a:lnTo>
                  <a:pt x="1341" y="798"/>
                </a:lnTo>
                <a:lnTo>
                  <a:pt x="1374" y="859"/>
                </a:lnTo>
                <a:lnTo>
                  <a:pt x="1398" y="916"/>
                </a:lnTo>
                <a:lnTo>
                  <a:pt x="1417" y="966"/>
                </a:lnTo>
                <a:lnTo>
                  <a:pt x="1434" y="1010"/>
                </a:lnTo>
                <a:lnTo>
                  <a:pt x="1447" y="1056"/>
                </a:lnTo>
                <a:lnTo>
                  <a:pt x="1459" y="1101"/>
                </a:lnTo>
                <a:lnTo>
                  <a:pt x="1468" y="1148"/>
                </a:lnTo>
                <a:lnTo>
                  <a:pt x="1475" y="1191"/>
                </a:lnTo>
                <a:lnTo>
                  <a:pt x="1484" y="1265"/>
                </a:lnTo>
                <a:lnTo>
                  <a:pt x="1488" y="1351"/>
                </a:lnTo>
                <a:lnTo>
                  <a:pt x="1488" y="1485"/>
                </a:lnTo>
                <a:lnTo>
                  <a:pt x="1462" y="1287"/>
                </a:lnTo>
                <a:lnTo>
                  <a:pt x="1448" y="1229"/>
                </a:lnTo>
                <a:lnTo>
                  <a:pt x="1432" y="1182"/>
                </a:lnTo>
                <a:lnTo>
                  <a:pt x="1413" y="1134"/>
                </a:lnTo>
                <a:lnTo>
                  <a:pt x="1393" y="1088"/>
                </a:lnTo>
                <a:lnTo>
                  <a:pt x="1345" y="997"/>
                </a:lnTo>
                <a:lnTo>
                  <a:pt x="1294" y="920"/>
                </a:lnTo>
                <a:lnTo>
                  <a:pt x="1238" y="846"/>
                </a:lnTo>
                <a:lnTo>
                  <a:pt x="1173" y="781"/>
                </a:lnTo>
                <a:lnTo>
                  <a:pt x="1113" y="725"/>
                </a:lnTo>
                <a:lnTo>
                  <a:pt x="1030" y="652"/>
                </a:lnTo>
                <a:lnTo>
                  <a:pt x="953" y="592"/>
                </a:lnTo>
                <a:lnTo>
                  <a:pt x="871" y="540"/>
                </a:lnTo>
                <a:lnTo>
                  <a:pt x="798" y="496"/>
                </a:lnTo>
                <a:lnTo>
                  <a:pt x="711" y="453"/>
                </a:lnTo>
                <a:lnTo>
                  <a:pt x="625" y="415"/>
                </a:lnTo>
                <a:lnTo>
                  <a:pt x="557" y="384"/>
                </a:lnTo>
                <a:lnTo>
                  <a:pt x="471" y="354"/>
                </a:lnTo>
                <a:lnTo>
                  <a:pt x="375" y="324"/>
                </a:lnTo>
                <a:lnTo>
                  <a:pt x="285" y="307"/>
                </a:lnTo>
                <a:close/>
              </a:path>
            </a:pathLst>
          </a:custGeom>
          <a:solidFill>
            <a:srgbClr val="87BF98">
              <a:alpha val="50195"/>
            </a:srgbClr>
          </a:solidFill>
          <a:ln>
            <a:noFill/>
          </a:ln>
        </p:spPr>
        <p:txBody>
          <a:bodyPr/>
          <a:lstStyle/>
          <a:p>
            <a:pPr marL="0" marR="0" lvl="0" indent="0" algn="l" defTabSz="806449" rtl="0" eaLnBrk="1" fontAlgn="auto" latinLnBrk="0" hangingPunct="1">
              <a:lnSpc>
                <a:spcPct val="100000"/>
              </a:lnSpc>
              <a:spcBef>
                <a:spcPts val="0"/>
              </a:spcBef>
              <a:spcAft>
                <a:spcPts val="0"/>
              </a:spcAft>
              <a:buClrTx/>
              <a:buSzTx/>
              <a:buFontTx/>
              <a:buNone/>
              <a:tabLst/>
              <a:defRPr/>
            </a:pPr>
            <a:endParaRPr kumimoji="0" lang="zh-CN" altLang="en-US" sz="1588" b="0" i="0" u="none" strike="noStrike" kern="0" cap="none" spc="0" normalizeH="0" baseline="0" noProof="0">
              <a:ln>
                <a:noFill/>
              </a:ln>
              <a:solidFill>
                <a:srgbClr val="000000"/>
              </a:solidFill>
              <a:effectLst/>
              <a:uLnTx/>
              <a:uFillTx/>
              <a:latin typeface="Arial"/>
              <a:ea typeface="楷体_GB2312"/>
              <a:cs typeface="+mn-cs"/>
            </a:endParaRPr>
          </a:p>
        </p:txBody>
      </p:sp>
      <p:sp>
        <p:nvSpPr>
          <p:cNvPr id="16" name="Freeform 10">
            <a:extLst>
              <a:ext uri="{FF2B5EF4-FFF2-40B4-BE49-F238E27FC236}">
                <a16:creationId xmlns:a16="http://schemas.microsoft.com/office/drawing/2014/main" id="{441E49AF-2507-24A2-31D8-EC49AA966A25}"/>
              </a:ext>
            </a:extLst>
          </p:cNvPr>
          <p:cNvSpPr>
            <a:spLocks/>
          </p:cNvSpPr>
          <p:nvPr>
            <p:custDataLst>
              <p:tags r:id="rId2"/>
            </p:custDataLst>
          </p:nvPr>
        </p:nvSpPr>
        <p:spPr bwMode="gray">
          <a:xfrm rot="7200000">
            <a:off x="7054794" y="2075519"/>
            <a:ext cx="919788" cy="1306480"/>
          </a:xfrm>
          <a:custGeom>
            <a:avLst/>
            <a:gdLst>
              <a:gd name="T0" fmla="*/ 402565761 w 1488"/>
              <a:gd name="T1" fmla="*/ 546438975 h 1485"/>
              <a:gd name="T2" fmla="*/ 384203571 w 1488"/>
              <a:gd name="T3" fmla="*/ 662135718 h 1485"/>
              <a:gd name="T4" fmla="*/ 0 w 1488"/>
              <a:gd name="T5" fmla="*/ 199352747 h 1485"/>
              <a:gd name="T6" fmla="*/ 500029175 w 1488"/>
              <a:gd name="T7" fmla="*/ 0 h 1485"/>
              <a:gd name="T8" fmla="*/ 474603782 w 1488"/>
              <a:gd name="T9" fmla="*/ 122815722 h 1485"/>
              <a:gd name="T10" fmla="*/ 546641803 w 1488"/>
              <a:gd name="T11" fmla="*/ 144173992 h 1485"/>
              <a:gd name="T12" fmla="*/ 651167232 w 1488"/>
              <a:gd name="T13" fmla="*/ 169093085 h 1485"/>
              <a:gd name="T14" fmla="*/ 744393675 w 1488"/>
              <a:gd name="T15" fmla="*/ 208252804 h 1485"/>
              <a:gd name="T16" fmla="*/ 834793886 w 1488"/>
              <a:gd name="T17" fmla="*/ 250970678 h 1485"/>
              <a:gd name="T18" fmla="*/ 929432257 w 1488"/>
              <a:gd name="T19" fmla="*/ 306148099 h 1485"/>
              <a:gd name="T20" fmla="*/ 1017008613 w 1488"/>
              <a:gd name="T21" fmla="*/ 363106598 h 1485"/>
              <a:gd name="T22" fmla="*/ 1108821940 w 1488"/>
              <a:gd name="T23" fmla="*/ 423624587 h 1485"/>
              <a:gd name="T24" fmla="*/ 1186510049 w 1488"/>
              <a:gd name="T25" fmla="*/ 485922320 h 1485"/>
              <a:gd name="T26" fmla="*/ 1259959997 w 1488"/>
              <a:gd name="T27" fmla="*/ 539319996 h 1485"/>
              <a:gd name="T28" fmla="*/ 1334823062 w 1488"/>
              <a:gd name="T29" fmla="*/ 606956963 h 1485"/>
              <a:gd name="T30" fmla="*/ 1395560908 w 1488"/>
              <a:gd name="T31" fmla="*/ 665695207 h 1485"/>
              <a:gd name="T32" fmla="*/ 1459124986 w 1488"/>
              <a:gd name="T33" fmla="*/ 738672743 h 1485"/>
              <a:gd name="T34" fmla="*/ 1515624672 w 1488"/>
              <a:gd name="T35" fmla="*/ 806309710 h 1485"/>
              <a:gd name="T36" fmla="*/ 1576362518 w 1488"/>
              <a:gd name="T37" fmla="*/ 875727756 h 1485"/>
              <a:gd name="T38" fmla="*/ 1635688437 w 1488"/>
              <a:gd name="T39" fmla="*/ 955824270 h 1485"/>
              <a:gd name="T40" fmla="*/ 1689364268 w 1488"/>
              <a:gd name="T41" fmla="*/ 1041261352 h 1485"/>
              <a:gd name="T42" fmla="*/ 1740213866 w 1488"/>
              <a:gd name="T43" fmla="*/ 1123137611 h 1485"/>
              <a:gd name="T44" fmla="*/ 1786827682 w 1488"/>
              <a:gd name="T45" fmla="*/ 1201454380 h 1485"/>
              <a:gd name="T46" fmla="*/ 1837677281 w 1488"/>
              <a:gd name="T47" fmla="*/ 1294011775 h 1485"/>
              <a:gd name="T48" fmla="*/ 1894178155 w 1488"/>
              <a:gd name="T49" fmla="*/ 1420386986 h 1485"/>
              <a:gd name="T50" fmla="*/ 1940790783 w 1488"/>
              <a:gd name="T51" fmla="*/ 1528962082 h 1485"/>
              <a:gd name="T52" fmla="*/ 1974691308 w 1488"/>
              <a:gd name="T53" fmla="*/ 1630418200 h 1485"/>
              <a:gd name="T54" fmla="*/ 2001528629 w 1488"/>
              <a:gd name="T55" fmla="*/ 1719416106 h 1485"/>
              <a:gd name="T56" fmla="*/ 2025540906 w 1488"/>
              <a:gd name="T57" fmla="*/ 1797732875 h 1485"/>
              <a:gd name="T58" fmla="*/ 2043904285 w 1488"/>
              <a:gd name="T59" fmla="*/ 1879610468 h 1485"/>
              <a:gd name="T60" fmla="*/ 2060854547 w 1488"/>
              <a:gd name="T61" fmla="*/ 1959706982 h 1485"/>
              <a:gd name="T62" fmla="*/ 2073566650 w 1488"/>
              <a:gd name="T63" fmla="*/ 2043362985 h 1485"/>
              <a:gd name="T64" fmla="*/ 2083454897 w 1488"/>
              <a:gd name="T65" fmla="*/ 2119901344 h 1485"/>
              <a:gd name="T66" fmla="*/ 2096167000 w 1488"/>
              <a:gd name="T67" fmla="*/ 2147483647 h 1485"/>
              <a:gd name="T68" fmla="*/ 2101817087 w 1488"/>
              <a:gd name="T69" fmla="*/ 2147483647 h 1485"/>
              <a:gd name="T70" fmla="*/ 2101817087 w 1488"/>
              <a:gd name="T71" fmla="*/ 2147483647 h 1485"/>
              <a:gd name="T72" fmla="*/ 2065091519 w 1488"/>
              <a:gd name="T73" fmla="*/ 2147483647 h 1485"/>
              <a:gd name="T74" fmla="*/ 2045316212 w 1488"/>
              <a:gd name="T75" fmla="*/ 2147483647 h 1485"/>
              <a:gd name="T76" fmla="*/ 2022717051 w 1488"/>
              <a:gd name="T77" fmla="*/ 2103880974 h 1485"/>
              <a:gd name="T78" fmla="*/ 1995878541 w 1488"/>
              <a:gd name="T79" fmla="*/ 2018445226 h 1485"/>
              <a:gd name="T80" fmla="*/ 1967628104 w 1488"/>
              <a:gd name="T81" fmla="*/ 1936567633 h 1485"/>
              <a:gd name="T82" fmla="*/ 1899828243 w 1488"/>
              <a:gd name="T83" fmla="*/ 1774593526 h 1485"/>
              <a:gd name="T84" fmla="*/ 1827790222 w 1488"/>
              <a:gd name="T85" fmla="*/ 1637538513 h 1485"/>
              <a:gd name="T86" fmla="*/ 1748688997 w 1488"/>
              <a:gd name="T87" fmla="*/ 1505824068 h 1485"/>
              <a:gd name="T88" fmla="*/ 1656875670 w 1488"/>
              <a:gd name="T89" fmla="*/ 1390127324 h 1485"/>
              <a:gd name="T90" fmla="*/ 1572125547 w 1488"/>
              <a:gd name="T91" fmla="*/ 1290452285 h 1485"/>
              <a:gd name="T92" fmla="*/ 1454886826 w 1488"/>
              <a:gd name="T93" fmla="*/ 1160516251 h 1485"/>
              <a:gd name="T94" fmla="*/ 1346123237 w 1488"/>
              <a:gd name="T95" fmla="*/ 1053720899 h 1485"/>
              <a:gd name="T96" fmla="*/ 1230297632 w 1488"/>
              <a:gd name="T97" fmla="*/ 961163504 h 1485"/>
              <a:gd name="T98" fmla="*/ 1127184130 w 1488"/>
              <a:gd name="T99" fmla="*/ 882846735 h 1485"/>
              <a:gd name="T100" fmla="*/ 1004295322 w 1488"/>
              <a:gd name="T101" fmla="*/ 806309710 h 1485"/>
              <a:gd name="T102" fmla="*/ 882819630 w 1488"/>
              <a:gd name="T103" fmla="*/ 738672743 h 1485"/>
              <a:gd name="T104" fmla="*/ 786769331 w 1488"/>
              <a:gd name="T105" fmla="*/ 683493988 h 1485"/>
              <a:gd name="T106" fmla="*/ 665292451 w 1488"/>
              <a:gd name="T107" fmla="*/ 630096312 h 1485"/>
              <a:gd name="T108" fmla="*/ 529691540 w 1488"/>
              <a:gd name="T109" fmla="*/ 576698636 h 1485"/>
              <a:gd name="T110" fmla="*/ 402565761 w 1488"/>
              <a:gd name="T111" fmla="*/ 546438975 h 14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88"/>
              <a:gd name="T169" fmla="*/ 0 h 1485"/>
              <a:gd name="T170" fmla="*/ 1488 w 1488"/>
              <a:gd name="T171" fmla="*/ 1485 h 14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88" h="1485">
                <a:moveTo>
                  <a:pt x="285" y="307"/>
                </a:moveTo>
                <a:lnTo>
                  <a:pt x="272" y="372"/>
                </a:lnTo>
                <a:lnTo>
                  <a:pt x="0" y="112"/>
                </a:lnTo>
                <a:lnTo>
                  <a:pt x="354" y="0"/>
                </a:lnTo>
                <a:lnTo>
                  <a:pt x="336" y="69"/>
                </a:lnTo>
                <a:lnTo>
                  <a:pt x="387" y="81"/>
                </a:lnTo>
                <a:lnTo>
                  <a:pt x="461" y="95"/>
                </a:lnTo>
                <a:lnTo>
                  <a:pt x="527" y="117"/>
                </a:lnTo>
                <a:lnTo>
                  <a:pt x="591" y="141"/>
                </a:lnTo>
                <a:lnTo>
                  <a:pt x="658" y="172"/>
                </a:lnTo>
                <a:lnTo>
                  <a:pt x="720" y="204"/>
                </a:lnTo>
                <a:lnTo>
                  <a:pt x="785" y="238"/>
                </a:lnTo>
                <a:lnTo>
                  <a:pt x="840" y="273"/>
                </a:lnTo>
                <a:lnTo>
                  <a:pt x="892" y="303"/>
                </a:lnTo>
                <a:lnTo>
                  <a:pt x="945" y="341"/>
                </a:lnTo>
                <a:lnTo>
                  <a:pt x="988" y="374"/>
                </a:lnTo>
                <a:lnTo>
                  <a:pt x="1033" y="415"/>
                </a:lnTo>
                <a:lnTo>
                  <a:pt x="1073" y="453"/>
                </a:lnTo>
                <a:lnTo>
                  <a:pt x="1116" y="492"/>
                </a:lnTo>
                <a:lnTo>
                  <a:pt x="1158" y="537"/>
                </a:lnTo>
                <a:lnTo>
                  <a:pt x="1196" y="585"/>
                </a:lnTo>
                <a:lnTo>
                  <a:pt x="1232" y="631"/>
                </a:lnTo>
                <a:lnTo>
                  <a:pt x="1265" y="675"/>
                </a:lnTo>
                <a:lnTo>
                  <a:pt x="1301" y="727"/>
                </a:lnTo>
                <a:lnTo>
                  <a:pt x="1341" y="798"/>
                </a:lnTo>
                <a:lnTo>
                  <a:pt x="1374" y="859"/>
                </a:lnTo>
                <a:lnTo>
                  <a:pt x="1398" y="916"/>
                </a:lnTo>
                <a:lnTo>
                  <a:pt x="1417" y="966"/>
                </a:lnTo>
                <a:lnTo>
                  <a:pt x="1434" y="1010"/>
                </a:lnTo>
                <a:lnTo>
                  <a:pt x="1447" y="1056"/>
                </a:lnTo>
                <a:lnTo>
                  <a:pt x="1459" y="1101"/>
                </a:lnTo>
                <a:lnTo>
                  <a:pt x="1468" y="1148"/>
                </a:lnTo>
                <a:lnTo>
                  <a:pt x="1475" y="1191"/>
                </a:lnTo>
                <a:lnTo>
                  <a:pt x="1484" y="1265"/>
                </a:lnTo>
                <a:lnTo>
                  <a:pt x="1488" y="1351"/>
                </a:lnTo>
                <a:lnTo>
                  <a:pt x="1488" y="1485"/>
                </a:lnTo>
                <a:lnTo>
                  <a:pt x="1462" y="1287"/>
                </a:lnTo>
                <a:lnTo>
                  <a:pt x="1448" y="1229"/>
                </a:lnTo>
                <a:lnTo>
                  <a:pt x="1432" y="1182"/>
                </a:lnTo>
                <a:lnTo>
                  <a:pt x="1413" y="1134"/>
                </a:lnTo>
                <a:lnTo>
                  <a:pt x="1393" y="1088"/>
                </a:lnTo>
                <a:lnTo>
                  <a:pt x="1345" y="997"/>
                </a:lnTo>
                <a:lnTo>
                  <a:pt x="1294" y="920"/>
                </a:lnTo>
                <a:lnTo>
                  <a:pt x="1238" y="846"/>
                </a:lnTo>
                <a:lnTo>
                  <a:pt x="1173" y="781"/>
                </a:lnTo>
                <a:lnTo>
                  <a:pt x="1113" y="725"/>
                </a:lnTo>
                <a:lnTo>
                  <a:pt x="1030" y="652"/>
                </a:lnTo>
                <a:lnTo>
                  <a:pt x="953" y="592"/>
                </a:lnTo>
                <a:lnTo>
                  <a:pt x="871" y="540"/>
                </a:lnTo>
                <a:lnTo>
                  <a:pt x="798" y="496"/>
                </a:lnTo>
                <a:lnTo>
                  <a:pt x="711" y="453"/>
                </a:lnTo>
                <a:lnTo>
                  <a:pt x="625" y="415"/>
                </a:lnTo>
                <a:lnTo>
                  <a:pt x="557" y="384"/>
                </a:lnTo>
                <a:lnTo>
                  <a:pt x="471" y="354"/>
                </a:lnTo>
                <a:lnTo>
                  <a:pt x="375" y="324"/>
                </a:lnTo>
                <a:lnTo>
                  <a:pt x="285" y="307"/>
                </a:lnTo>
                <a:close/>
              </a:path>
            </a:pathLst>
          </a:custGeom>
          <a:solidFill>
            <a:srgbClr val="87BF98">
              <a:alpha val="50195"/>
            </a:srgbClr>
          </a:solidFill>
          <a:ln>
            <a:noFill/>
          </a:ln>
        </p:spPr>
        <p:txBody>
          <a:bodyPr/>
          <a:lstStyle/>
          <a:p>
            <a:pPr marL="0" marR="0" lvl="0" indent="0" algn="l" defTabSz="806449" rtl="0" eaLnBrk="1" fontAlgn="auto" latinLnBrk="0" hangingPunct="1">
              <a:lnSpc>
                <a:spcPct val="100000"/>
              </a:lnSpc>
              <a:spcBef>
                <a:spcPts val="0"/>
              </a:spcBef>
              <a:spcAft>
                <a:spcPts val="0"/>
              </a:spcAft>
              <a:buClrTx/>
              <a:buSzTx/>
              <a:buFontTx/>
              <a:buNone/>
              <a:tabLst/>
              <a:defRPr/>
            </a:pPr>
            <a:endParaRPr kumimoji="0" lang="zh-CN" altLang="en-US" sz="1588" b="0" i="0" u="none" strike="noStrike" kern="0" cap="none" spc="0" normalizeH="0" baseline="0" noProof="0">
              <a:ln>
                <a:noFill/>
              </a:ln>
              <a:solidFill>
                <a:srgbClr val="000000"/>
              </a:solidFill>
              <a:effectLst/>
              <a:uLnTx/>
              <a:uFillTx/>
              <a:latin typeface="Arial"/>
              <a:ea typeface="楷体_GB2312"/>
              <a:cs typeface="+mn-cs"/>
            </a:endParaRPr>
          </a:p>
        </p:txBody>
      </p:sp>
      <p:sp>
        <p:nvSpPr>
          <p:cNvPr id="17" name="Freeform 10">
            <a:extLst>
              <a:ext uri="{FF2B5EF4-FFF2-40B4-BE49-F238E27FC236}">
                <a16:creationId xmlns:a16="http://schemas.microsoft.com/office/drawing/2014/main" id="{FAEBD0EF-CED4-D743-69C9-4340502C8147}"/>
              </a:ext>
            </a:extLst>
          </p:cNvPr>
          <p:cNvSpPr>
            <a:spLocks/>
          </p:cNvSpPr>
          <p:nvPr>
            <p:custDataLst>
              <p:tags r:id="rId3"/>
            </p:custDataLst>
          </p:nvPr>
        </p:nvSpPr>
        <p:spPr bwMode="gray">
          <a:xfrm rot="15773991">
            <a:off x="4562896" y="2292820"/>
            <a:ext cx="1686710" cy="3041718"/>
          </a:xfrm>
          <a:custGeom>
            <a:avLst/>
            <a:gdLst>
              <a:gd name="T0" fmla="*/ 402565761 w 1488"/>
              <a:gd name="T1" fmla="*/ 546438975 h 1485"/>
              <a:gd name="T2" fmla="*/ 384203571 w 1488"/>
              <a:gd name="T3" fmla="*/ 662135718 h 1485"/>
              <a:gd name="T4" fmla="*/ 0 w 1488"/>
              <a:gd name="T5" fmla="*/ 199352747 h 1485"/>
              <a:gd name="T6" fmla="*/ 500029175 w 1488"/>
              <a:gd name="T7" fmla="*/ 0 h 1485"/>
              <a:gd name="T8" fmla="*/ 474603782 w 1488"/>
              <a:gd name="T9" fmla="*/ 122815722 h 1485"/>
              <a:gd name="T10" fmla="*/ 546641803 w 1488"/>
              <a:gd name="T11" fmla="*/ 144173992 h 1485"/>
              <a:gd name="T12" fmla="*/ 651167232 w 1488"/>
              <a:gd name="T13" fmla="*/ 169093085 h 1485"/>
              <a:gd name="T14" fmla="*/ 744393675 w 1488"/>
              <a:gd name="T15" fmla="*/ 208252804 h 1485"/>
              <a:gd name="T16" fmla="*/ 834793886 w 1488"/>
              <a:gd name="T17" fmla="*/ 250970678 h 1485"/>
              <a:gd name="T18" fmla="*/ 929432257 w 1488"/>
              <a:gd name="T19" fmla="*/ 306148099 h 1485"/>
              <a:gd name="T20" fmla="*/ 1017008613 w 1488"/>
              <a:gd name="T21" fmla="*/ 363106598 h 1485"/>
              <a:gd name="T22" fmla="*/ 1108821940 w 1488"/>
              <a:gd name="T23" fmla="*/ 423624587 h 1485"/>
              <a:gd name="T24" fmla="*/ 1186510049 w 1488"/>
              <a:gd name="T25" fmla="*/ 485922320 h 1485"/>
              <a:gd name="T26" fmla="*/ 1259959997 w 1488"/>
              <a:gd name="T27" fmla="*/ 539319996 h 1485"/>
              <a:gd name="T28" fmla="*/ 1334823062 w 1488"/>
              <a:gd name="T29" fmla="*/ 606956963 h 1485"/>
              <a:gd name="T30" fmla="*/ 1395560908 w 1488"/>
              <a:gd name="T31" fmla="*/ 665695207 h 1485"/>
              <a:gd name="T32" fmla="*/ 1459124986 w 1488"/>
              <a:gd name="T33" fmla="*/ 738672743 h 1485"/>
              <a:gd name="T34" fmla="*/ 1515624672 w 1488"/>
              <a:gd name="T35" fmla="*/ 806309710 h 1485"/>
              <a:gd name="T36" fmla="*/ 1576362518 w 1488"/>
              <a:gd name="T37" fmla="*/ 875727756 h 1485"/>
              <a:gd name="T38" fmla="*/ 1635688437 w 1488"/>
              <a:gd name="T39" fmla="*/ 955824270 h 1485"/>
              <a:gd name="T40" fmla="*/ 1689364268 w 1488"/>
              <a:gd name="T41" fmla="*/ 1041261352 h 1485"/>
              <a:gd name="T42" fmla="*/ 1740213866 w 1488"/>
              <a:gd name="T43" fmla="*/ 1123137611 h 1485"/>
              <a:gd name="T44" fmla="*/ 1786827682 w 1488"/>
              <a:gd name="T45" fmla="*/ 1201454380 h 1485"/>
              <a:gd name="T46" fmla="*/ 1837677281 w 1488"/>
              <a:gd name="T47" fmla="*/ 1294011775 h 1485"/>
              <a:gd name="T48" fmla="*/ 1894178155 w 1488"/>
              <a:gd name="T49" fmla="*/ 1420386986 h 1485"/>
              <a:gd name="T50" fmla="*/ 1940790783 w 1488"/>
              <a:gd name="T51" fmla="*/ 1528962082 h 1485"/>
              <a:gd name="T52" fmla="*/ 1974691308 w 1488"/>
              <a:gd name="T53" fmla="*/ 1630418200 h 1485"/>
              <a:gd name="T54" fmla="*/ 2001528629 w 1488"/>
              <a:gd name="T55" fmla="*/ 1719416106 h 1485"/>
              <a:gd name="T56" fmla="*/ 2025540906 w 1488"/>
              <a:gd name="T57" fmla="*/ 1797732875 h 1485"/>
              <a:gd name="T58" fmla="*/ 2043904285 w 1488"/>
              <a:gd name="T59" fmla="*/ 1879610468 h 1485"/>
              <a:gd name="T60" fmla="*/ 2060854547 w 1488"/>
              <a:gd name="T61" fmla="*/ 1959706982 h 1485"/>
              <a:gd name="T62" fmla="*/ 2073566650 w 1488"/>
              <a:gd name="T63" fmla="*/ 2043362985 h 1485"/>
              <a:gd name="T64" fmla="*/ 2083454897 w 1488"/>
              <a:gd name="T65" fmla="*/ 2119901344 h 1485"/>
              <a:gd name="T66" fmla="*/ 2096167000 w 1488"/>
              <a:gd name="T67" fmla="*/ 2147483647 h 1485"/>
              <a:gd name="T68" fmla="*/ 2101817087 w 1488"/>
              <a:gd name="T69" fmla="*/ 2147483647 h 1485"/>
              <a:gd name="T70" fmla="*/ 2101817087 w 1488"/>
              <a:gd name="T71" fmla="*/ 2147483647 h 1485"/>
              <a:gd name="T72" fmla="*/ 2065091519 w 1488"/>
              <a:gd name="T73" fmla="*/ 2147483647 h 1485"/>
              <a:gd name="T74" fmla="*/ 2045316212 w 1488"/>
              <a:gd name="T75" fmla="*/ 2147483647 h 1485"/>
              <a:gd name="T76" fmla="*/ 2022717051 w 1488"/>
              <a:gd name="T77" fmla="*/ 2103880974 h 1485"/>
              <a:gd name="T78" fmla="*/ 1995878541 w 1488"/>
              <a:gd name="T79" fmla="*/ 2018445226 h 1485"/>
              <a:gd name="T80" fmla="*/ 1967628104 w 1488"/>
              <a:gd name="T81" fmla="*/ 1936567633 h 1485"/>
              <a:gd name="T82" fmla="*/ 1899828243 w 1488"/>
              <a:gd name="T83" fmla="*/ 1774593526 h 1485"/>
              <a:gd name="T84" fmla="*/ 1827790222 w 1488"/>
              <a:gd name="T85" fmla="*/ 1637538513 h 1485"/>
              <a:gd name="T86" fmla="*/ 1748688997 w 1488"/>
              <a:gd name="T87" fmla="*/ 1505824068 h 1485"/>
              <a:gd name="T88" fmla="*/ 1656875670 w 1488"/>
              <a:gd name="T89" fmla="*/ 1390127324 h 1485"/>
              <a:gd name="T90" fmla="*/ 1572125547 w 1488"/>
              <a:gd name="T91" fmla="*/ 1290452285 h 1485"/>
              <a:gd name="T92" fmla="*/ 1454886826 w 1488"/>
              <a:gd name="T93" fmla="*/ 1160516251 h 1485"/>
              <a:gd name="T94" fmla="*/ 1346123237 w 1488"/>
              <a:gd name="T95" fmla="*/ 1053720899 h 1485"/>
              <a:gd name="T96" fmla="*/ 1230297632 w 1488"/>
              <a:gd name="T97" fmla="*/ 961163504 h 1485"/>
              <a:gd name="T98" fmla="*/ 1127184130 w 1488"/>
              <a:gd name="T99" fmla="*/ 882846735 h 1485"/>
              <a:gd name="T100" fmla="*/ 1004295322 w 1488"/>
              <a:gd name="T101" fmla="*/ 806309710 h 1485"/>
              <a:gd name="T102" fmla="*/ 882819630 w 1488"/>
              <a:gd name="T103" fmla="*/ 738672743 h 1485"/>
              <a:gd name="T104" fmla="*/ 786769331 w 1488"/>
              <a:gd name="T105" fmla="*/ 683493988 h 1485"/>
              <a:gd name="T106" fmla="*/ 665292451 w 1488"/>
              <a:gd name="T107" fmla="*/ 630096312 h 1485"/>
              <a:gd name="T108" fmla="*/ 529691540 w 1488"/>
              <a:gd name="T109" fmla="*/ 576698636 h 1485"/>
              <a:gd name="T110" fmla="*/ 402565761 w 1488"/>
              <a:gd name="T111" fmla="*/ 546438975 h 14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88"/>
              <a:gd name="T169" fmla="*/ 0 h 1485"/>
              <a:gd name="T170" fmla="*/ 1488 w 1488"/>
              <a:gd name="T171" fmla="*/ 1485 h 14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88" h="1485">
                <a:moveTo>
                  <a:pt x="285" y="307"/>
                </a:moveTo>
                <a:lnTo>
                  <a:pt x="272" y="372"/>
                </a:lnTo>
                <a:lnTo>
                  <a:pt x="0" y="112"/>
                </a:lnTo>
                <a:lnTo>
                  <a:pt x="354" y="0"/>
                </a:lnTo>
                <a:lnTo>
                  <a:pt x="336" y="69"/>
                </a:lnTo>
                <a:lnTo>
                  <a:pt x="387" y="81"/>
                </a:lnTo>
                <a:lnTo>
                  <a:pt x="461" y="95"/>
                </a:lnTo>
                <a:lnTo>
                  <a:pt x="527" y="117"/>
                </a:lnTo>
                <a:lnTo>
                  <a:pt x="591" y="141"/>
                </a:lnTo>
                <a:lnTo>
                  <a:pt x="658" y="172"/>
                </a:lnTo>
                <a:lnTo>
                  <a:pt x="720" y="204"/>
                </a:lnTo>
                <a:lnTo>
                  <a:pt x="785" y="238"/>
                </a:lnTo>
                <a:lnTo>
                  <a:pt x="840" y="273"/>
                </a:lnTo>
                <a:lnTo>
                  <a:pt x="892" y="303"/>
                </a:lnTo>
                <a:lnTo>
                  <a:pt x="945" y="341"/>
                </a:lnTo>
                <a:lnTo>
                  <a:pt x="988" y="374"/>
                </a:lnTo>
                <a:lnTo>
                  <a:pt x="1033" y="415"/>
                </a:lnTo>
                <a:lnTo>
                  <a:pt x="1073" y="453"/>
                </a:lnTo>
                <a:lnTo>
                  <a:pt x="1116" y="492"/>
                </a:lnTo>
                <a:lnTo>
                  <a:pt x="1158" y="537"/>
                </a:lnTo>
                <a:lnTo>
                  <a:pt x="1196" y="585"/>
                </a:lnTo>
                <a:lnTo>
                  <a:pt x="1232" y="631"/>
                </a:lnTo>
                <a:lnTo>
                  <a:pt x="1265" y="675"/>
                </a:lnTo>
                <a:lnTo>
                  <a:pt x="1301" y="727"/>
                </a:lnTo>
                <a:lnTo>
                  <a:pt x="1341" y="798"/>
                </a:lnTo>
                <a:lnTo>
                  <a:pt x="1374" y="859"/>
                </a:lnTo>
                <a:lnTo>
                  <a:pt x="1398" y="916"/>
                </a:lnTo>
                <a:lnTo>
                  <a:pt x="1417" y="966"/>
                </a:lnTo>
                <a:lnTo>
                  <a:pt x="1434" y="1010"/>
                </a:lnTo>
                <a:lnTo>
                  <a:pt x="1447" y="1056"/>
                </a:lnTo>
                <a:lnTo>
                  <a:pt x="1459" y="1101"/>
                </a:lnTo>
                <a:lnTo>
                  <a:pt x="1468" y="1148"/>
                </a:lnTo>
                <a:lnTo>
                  <a:pt x="1475" y="1191"/>
                </a:lnTo>
                <a:lnTo>
                  <a:pt x="1484" y="1265"/>
                </a:lnTo>
                <a:lnTo>
                  <a:pt x="1488" y="1351"/>
                </a:lnTo>
                <a:lnTo>
                  <a:pt x="1488" y="1485"/>
                </a:lnTo>
                <a:lnTo>
                  <a:pt x="1462" y="1287"/>
                </a:lnTo>
                <a:lnTo>
                  <a:pt x="1448" y="1229"/>
                </a:lnTo>
                <a:lnTo>
                  <a:pt x="1432" y="1182"/>
                </a:lnTo>
                <a:lnTo>
                  <a:pt x="1413" y="1134"/>
                </a:lnTo>
                <a:lnTo>
                  <a:pt x="1393" y="1088"/>
                </a:lnTo>
                <a:lnTo>
                  <a:pt x="1345" y="997"/>
                </a:lnTo>
                <a:lnTo>
                  <a:pt x="1294" y="920"/>
                </a:lnTo>
                <a:lnTo>
                  <a:pt x="1238" y="846"/>
                </a:lnTo>
                <a:lnTo>
                  <a:pt x="1173" y="781"/>
                </a:lnTo>
                <a:lnTo>
                  <a:pt x="1113" y="725"/>
                </a:lnTo>
                <a:lnTo>
                  <a:pt x="1030" y="652"/>
                </a:lnTo>
                <a:lnTo>
                  <a:pt x="953" y="592"/>
                </a:lnTo>
                <a:lnTo>
                  <a:pt x="871" y="540"/>
                </a:lnTo>
                <a:lnTo>
                  <a:pt x="798" y="496"/>
                </a:lnTo>
                <a:lnTo>
                  <a:pt x="711" y="453"/>
                </a:lnTo>
                <a:lnTo>
                  <a:pt x="625" y="415"/>
                </a:lnTo>
                <a:lnTo>
                  <a:pt x="557" y="384"/>
                </a:lnTo>
                <a:lnTo>
                  <a:pt x="471" y="354"/>
                </a:lnTo>
                <a:lnTo>
                  <a:pt x="375" y="324"/>
                </a:lnTo>
                <a:lnTo>
                  <a:pt x="285" y="307"/>
                </a:lnTo>
                <a:close/>
              </a:path>
            </a:pathLst>
          </a:custGeom>
          <a:solidFill>
            <a:srgbClr val="87BF98">
              <a:alpha val="50195"/>
            </a:srgbClr>
          </a:solidFill>
          <a:ln>
            <a:noFill/>
          </a:ln>
        </p:spPr>
        <p:txBody>
          <a:bodyPr/>
          <a:lstStyle/>
          <a:p>
            <a:pPr marL="0" marR="0" lvl="0" indent="0" algn="l" defTabSz="806449" rtl="0" eaLnBrk="1" fontAlgn="auto" latinLnBrk="0" hangingPunct="1">
              <a:lnSpc>
                <a:spcPct val="100000"/>
              </a:lnSpc>
              <a:spcBef>
                <a:spcPts val="0"/>
              </a:spcBef>
              <a:spcAft>
                <a:spcPts val="0"/>
              </a:spcAft>
              <a:buClrTx/>
              <a:buSzTx/>
              <a:buFontTx/>
              <a:buNone/>
              <a:tabLst/>
              <a:defRPr/>
            </a:pPr>
            <a:endParaRPr kumimoji="0" lang="zh-CN" altLang="en-US" sz="1588" b="0" i="0" u="none" strike="noStrike" kern="0" cap="none" spc="0" normalizeH="0" baseline="0" noProof="0">
              <a:ln>
                <a:noFill/>
              </a:ln>
              <a:solidFill>
                <a:srgbClr val="000000"/>
              </a:solidFill>
              <a:effectLst/>
              <a:uLnTx/>
              <a:uFillTx/>
              <a:latin typeface="Arial"/>
              <a:ea typeface="楷体_GB2312"/>
              <a:cs typeface="+mn-cs"/>
            </a:endParaRPr>
          </a:p>
        </p:txBody>
      </p:sp>
      <p:sp>
        <p:nvSpPr>
          <p:cNvPr id="18" name="矩形 3">
            <a:extLst>
              <a:ext uri="{FF2B5EF4-FFF2-40B4-BE49-F238E27FC236}">
                <a16:creationId xmlns:a16="http://schemas.microsoft.com/office/drawing/2014/main" id="{3B04EA4B-D4D3-E9B9-2768-A2AF535B2957}"/>
              </a:ext>
            </a:extLst>
          </p:cNvPr>
          <p:cNvSpPr/>
          <p:nvPr/>
        </p:nvSpPr>
        <p:spPr>
          <a:xfrm>
            <a:off x="8618508" y="1509453"/>
            <a:ext cx="2607508" cy="506590"/>
          </a:xfrm>
          <a:prstGeom prst="parallelogram">
            <a:avLst/>
          </a:prstGeom>
          <a:solidFill>
            <a:srgbClr val="4472C4"/>
          </a:solidFill>
        </p:spPr>
        <p:txBody>
          <a:bodyPr wrap="none" lIns="0" tIns="0" rIns="0" bIns="0" anchor="ctr">
            <a:noAutofit/>
          </a:bodyPr>
          <a:lstStyle/>
          <a:p>
            <a:pPr marL="0" marR="0" lvl="0" indent="0" algn="ctr" defTabSz="914134" rtl="0" eaLnBrk="0" fontAlgn="base" latinLnBrk="0" hangingPunct="0">
              <a:lnSpc>
                <a:spcPct val="100000"/>
              </a:lnSpc>
              <a:spcBef>
                <a:spcPct val="0"/>
              </a:spcBef>
              <a:spcAft>
                <a:spcPct val="0"/>
              </a:spcAft>
              <a:buClrTx/>
              <a:buSzTx/>
              <a:buFontTx/>
              <a:buNone/>
              <a:tabLst>
                <a:tab pos="159609" algn="l"/>
              </a:tabLst>
              <a:defRPr/>
            </a:pPr>
            <a:r>
              <a:rPr kumimoji="0" lang="zh-CN" altLang="en-US" sz="1400" b="1" i="0" u="none" strike="noStrike" kern="0" cap="none" spc="0" normalizeH="0" baseline="0" noProof="0" dirty="0">
                <a:ln>
                  <a:noFill/>
                </a:ln>
                <a:solidFill>
                  <a:prstClr val="white"/>
                </a:solidFill>
                <a:effectLst/>
                <a:uLnTx/>
                <a:uFillTx/>
                <a:latin typeface="Arial"/>
                <a:ea typeface="楷体_GB2312"/>
                <a:cs typeface="Arial" panose="020B0604020202020204" pitchFamily="34" charset="0"/>
              </a:rPr>
              <a:t>山东区域奶牛场</a:t>
            </a:r>
            <a:endParaRPr kumimoji="0" lang="en-US" altLang="zh-CN" sz="1400" b="1" i="0" u="none" strike="noStrike" kern="0" cap="none" spc="0" normalizeH="0" baseline="0" noProof="0" dirty="0">
              <a:ln>
                <a:noFill/>
              </a:ln>
              <a:solidFill>
                <a:prstClr val="white"/>
              </a:solidFill>
              <a:effectLst/>
              <a:uLnTx/>
              <a:uFillTx/>
              <a:latin typeface="Arial"/>
              <a:ea typeface="楷体_GB2312"/>
              <a:cs typeface="Arial" panose="020B0604020202020204" pitchFamily="34" charset="0"/>
            </a:endParaRPr>
          </a:p>
          <a:p>
            <a:pPr marL="0" marR="0" lvl="0" indent="0" algn="ctr" defTabSz="914134" rtl="0" eaLnBrk="0" fontAlgn="base" latinLnBrk="0" hangingPunct="0">
              <a:lnSpc>
                <a:spcPct val="100000"/>
              </a:lnSpc>
              <a:spcBef>
                <a:spcPct val="0"/>
              </a:spcBef>
              <a:spcAft>
                <a:spcPct val="0"/>
              </a:spcAft>
              <a:buClrTx/>
              <a:buSzTx/>
              <a:buFontTx/>
              <a:buNone/>
              <a:tabLst>
                <a:tab pos="159609" algn="l"/>
              </a:tabLst>
              <a:defRPr/>
            </a:pPr>
            <a:r>
              <a:rPr kumimoji="0" lang="en-US" altLang="zh-CN" sz="1400" b="1" i="0" u="none" strike="noStrike" kern="0" cap="none" spc="0" normalizeH="0" baseline="0" noProof="0" dirty="0">
                <a:ln>
                  <a:noFill/>
                </a:ln>
                <a:solidFill>
                  <a:prstClr val="white"/>
                </a:solidFill>
                <a:effectLst/>
                <a:uLnTx/>
                <a:uFillTx/>
                <a:latin typeface="Arial"/>
                <a:ea typeface="楷体_GB2312"/>
                <a:cs typeface="Arial" panose="020B0604020202020204" pitchFamily="34" charset="0"/>
              </a:rPr>
              <a:t>Shandong Dairy Farms</a:t>
            </a:r>
          </a:p>
        </p:txBody>
      </p:sp>
      <p:sp>
        <p:nvSpPr>
          <p:cNvPr id="19" name="矩形 3">
            <a:extLst>
              <a:ext uri="{FF2B5EF4-FFF2-40B4-BE49-F238E27FC236}">
                <a16:creationId xmlns:a16="http://schemas.microsoft.com/office/drawing/2014/main" id="{E1E41784-BA22-674B-7ACD-0E04ED8EDB0C}"/>
              </a:ext>
            </a:extLst>
          </p:cNvPr>
          <p:cNvSpPr/>
          <p:nvPr/>
        </p:nvSpPr>
        <p:spPr>
          <a:xfrm>
            <a:off x="770397" y="1484313"/>
            <a:ext cx="2624021" cy="509925"/>
          </a:xfrm>
          <a:prstGeom prst="parallelogram">
            <a:avLst/>
          </a:prstGeom>
          <a:solidFill>
            <a:srgbClr val="FFC000"/>
          </a:solidFill>
        </p:spPr>
        <p:txBody>
          <a:bodyPr wrap="none" lIns="0" tIns="0" rIns="0" bIns="0" anchor="ctr">
            <a:noAutofit/>
          </a:bodyPr>
          <a:lstStyle/>
          <a:p>
            <a:pPr marL="0" marR="0" lvl="0" indent="0" algn="ctr" defTabSz="914134" rtl="0" eaLnBrk="0" fontAlgn="base" latinLnBrk="0" hangingPunct="0">
              <a:lnSpc>
                <a:spcPct val="100000"/>
              </a:lnSpc>
              <a:spcBef>
                <a:spcPct val="0"/>
              </a:spcBef>
              <a:spcAft>
                <a:spcPct val="0"/>
              </a:spcAft>
              <a:buClrTx/>
              <a:buSzTx/>
              <a:buFontTx/>
              <a:buNone/>
              <a:tabLst>
                <a:tab pos="159609" algn="l"/>
              </a:tabLst>
              <a:defRPr/>
            </a:pPr>
            <a:r>
              <a:rPr kumimoji="0" lang="zh-CN" altLang="en-US" sz="1400" b="1" i="0" u="none" strike="noStrike" kern="0" cap="none" spc="0" normalizeH="0" baseline="0" noProof="0" dirty="0">
                <a:ln>
                  <a:noFill/>
                </a:ln>
                <a:solidFill>
                  <a:prstClr val="white"/>
                </a:solidFill>
                <a:effectLst/>
                <a:uLnTx/>
                <a:uFillTx/>
                <a:latin typeface="Arial"/>
                <a:ea typeface="楷体_GB2312"/>
                <a:cs typeface="Arial" panose="020B0604020202020204" pitchFamily="34" charset="0"/>
              </a:rPr>
              <a:t>内蒙区域奶牛场</a:t>
            </a:r>
            <a:r>
              <a:rPr kumimoji="0" lang="en-US" altLang="zh-CN" sz="1400" b="1" i="0" u="none" strike="noStrike" kern="0" cap="none" spc="0" normalizeH="0" baseline="0" noProof="0" dirty="0">
                <a:ln>
                  <a:noFill/>
                </a:ln>
                <a:solidFill>
                  <a:prstClr val="white"/>
                </a:solidFill>
                <a:effectLst/>
                <a:uLnTx/>
                <a:uFillTx/>
                <a:latin typeface="Arial"/>
                <a:ea typeface="楷体_GB2312"/>
                <a:cs typeface="Arial" panose="020B0604020202020204" pitchFamily="34" charset="0"/>
              </a:rPr>
              <a:t> </a:t>
            </a:r>
          </a:p>
          <a:p>
            <a:pPr marL="0" marR="0" lvl="0" indent="0" algn="ctr" defTabSz="914134" rtl="0" eaLnBrk="0" fontAlgn="base" latinLnBrk="0" hangingPunct="0">
              <a:lnSpc>
                <a:spcPct val="100000"/>
              </a:lnSpc>
              <a:spcBef>
                <a:spcPct val="0"/>
              </a:spcBef>
              <a:spcAft>
                <a:spcPct val="0"/>
              </a:spcAft>
              <a:buClrTx/>
              <a:buSzTx/>
              <a:buFontTx/>
              <a:buNone/>
              <a:tabLst>
                <a:tab pos="159609" algn="l"/>
              </a:tabLst>
              <a:defRPr/>
            </a:pPr>
            <a:r>
              <a:rPr kumimoji="0" lang="en-US" altLang="zh-CN" sz="1400" b="1" i="0" u="none" strike="noStrike" kern="0" cap="none" spc="0" normalizeH="0" baseline="0" noProof="0" dirty="0">
                <a:ln>
                  <a:noFill/>
                </a:ln>
                <a:solidFill>
                  <a:prstClr val="white"/>
                </a:solidFill>
                <a:effectLst/>
                <a:uLnTx/>
                <a:uFillTx/>
                <a:latin typeface="Arial"/>
                <a:ea typeface="楷体_GB2312"/>
                <a:cs typeface="Arial" panose="020B0604020202020204" pitchFamily="34" charset="0"/>
              </a:rPr>
              <a:t>Inner Mongolia Dairy Farms</a:t>
            </a:r>
          </a:p>
        </p:txBody>
      </p:sp>
      <p:sp>
        <p:nvSpPr>
          <p:cNvPr id="20" name="矩形 3">
            <a:extLst>
              <a:ext uri="{FF2B5EF4-FFF2-40B4-BE49-F238E27FC236}">
                <a16:creationId xmlns:a16="http://schemas.microsoft.com/office/drawing/2014/main" id="{D3F10E5E-A180-3918-C803-5DA3C52EEC90}"/>
              </a:ext>
            </a:extLst>
          </p:cNvPr>
          <p:cNvSpPr/>
          <p:nvPr/>
        </p:nvSpPr>
        <p:spPr>
          <a:xfrm>
            <a:off x="498805" y="4312286"/>
            <a:ext cx="3389885" cy="519012"/>
          </a:xfrm>
          <a:prstGeom prst="parallelogram">
            <a:avLst/>
          </a:prstGeom>
          <a:solidFill>
            <a:srgbClr val="ED7D31"/>
          </a:solidFill>
        </p:spPr>
        <p:txBody>
          <a:bodyPr wrap="none" lIns="0" tIns="0" rIns="0" bIns="0" anchor="ctr">
            <a:noAutofit/>
          </a:bodyPr>
          <a:lstStyle/>
          <a:p>
            <a:pPr marL="0" marR="0" lvl="0" indent="0" algn="ctr" defTabSz="914134" rtl="0" eaLnBrk="0" fontAlgn="base" latinLnBrk="0" hangingPunct="0">
              <a:lnSpc>
                <a:spcPct val="100000"/>
              </a:lnSpc>
              <a:spcBef>
                <a:spcPct val="0"/>
              </a:spcBef>
              <a:spcAft>
                <a:spcPct val="0"/>
              </a:spcAft>
              <a:buClrTx/>
              <a:buSzTx/>
              <a:buFontTx/>
              <a:buNone/>
              <a:tabLst>
                <a:tab pos="159609" algn="l"/>
              </a:tabLst>
              <a:defRPr/>
            </a:pPr>
            <a:r>
              <a:rPr kumimoji="0" lang="zh-CN" altLang="en-US" sz="1400" b="1" i="0" u="none" strike="noStrike" kern="0" cap="none" spc="0" normalizeH="0" baseline="0" noProof="0" dirty="0">
                <a:ln>
                  <a:noFill/>
                </a:ln>
                <a:solidFill>
                  <a:prstClr val="white"/>
                </a:solidFill>
                <a:effectLst/>
                <a:uLnTx/>
                <a:uFillTx/>
                <a:latin typeface="Arial"/>
                <a:ea typeface="楷体_GB2312"/>
                <a:cs typeface="Arial" panose="020B0604020202020204" pitchFamily="34" charset="0"/>
              </a:rPr>
              <a:t>山东</a:t>
            </a:r>
            <a:r>
              <a:rPr kumimoji="0" lang="en-US" altLang="zh-CN" sz="1400" b="1" i="0" u="none" strike="noStrike" kern="0" cap="none" spc="0" normalizeH="0" baseline="0" noProof="0" dirty="0">
                <a:ln>
                  <a:noFill/>
                </a:ln>
                <a:solidFill>
                  <a:prstClr val="white"/>
                </a:solidFill>
                <a:effectLst/>
                <a:uLnTx/>
                <a:uFillTx/>
                <a:latin typeface="Arial"/>
                <a:ea typeface="楷体_GB2312"/>
                <a:cs typeface="Arial" panose="020B0604020202020204" pitchFamily="34" charset="0"/>
              </a:rPr>
              <a:t>&amp;</a:t>
            </a:r>
            <a:r>
              <a:rPr kumimoji="0" lang="zh-CN" altLang="en-US" sz="1400" b="1" i="0" u="none" strike="noStrike" kern="0" cap="none" spc="0" normalizeH="0" baseline="0" noProof="0" dirty="0">
                <a:ln>
                  <a:noFill/>
                </a:ln>
                <a:solidFill>
                  <a:prstClr val="white"/>
                </a:solidFill>
                <a:effectLst/>
                <a:uLnTx/>
                <a:uFillTx/>
                <a:latin typeface="Arial"/>
                <a:ea typeface="楷体_GB2312"/>
                <a:cs typeface="Arial" panose="020B0604020202020204" pitchFamily="34" charset="0"/>
              </a:rPr>
              <a:t>内蒙肉牛场</a:t>
            </a:r>
            <a:endParaRPr kumimoji="0" lang="en-US" altLang="zh-CN" sz="1400" b="1" i="0" u="none" strike="noStrike" kern="0" cap="none" spc="0" normalizeH="0" baseline="0" noProof="0" dirty="0">
              <a:ln>
                <a:noFill/>
              </a:ln>
              <a:solidFill>
                <a:prstClr val="white"/>
              </a:solidFill>
              <a:effectLst/>
              <a:uLnTx/>
              <a:uFillTx/>
              <a:latin typeface="Arial"/>
              <a:ea typeface="楷体_GB2312"/>
              <a:cs typeface="Arial" panose="020B0604020202020204" pitchFamily="34" charset="0"/>
            </a:endParaRPr>
          </a:p>
          <a:p>
            <a:pPr marL="0" marR="0" lvl="0" indent="0" algn="ctr" defTabSz="914134" rtl="0" eaLnBrk="0" fontAlgn="base" latinLnBrk="0" hangingPunct="0">
              <a:lnSpc>
                <a:spcPct val="100000"/>
              </a:lnSpc>
              <a:spcBef>
                <a:spcPct val="0"/>
              </a:spcBef>
              <a:spcAft>
                <a:spcPct val="0"/>
              </a:spcAft>
              <a:buClrTx/>
              <a:buSzTx/>
              <a:buFontTx/>
              <a:buNone/>
              <a:tabLst>
                <a:tab pos="159609" algn="l"/>
              </a:tabLst>
              <a:defRPr/>
            </a:pPr>
            <a:r>
              <a:rPr kumimoji="0" lang="en-US" altLang="zh-CN" sz="1200" b="1" i="0" u="none" strike="noStrike" kern="0" cap="none" spc="0" normalizeH="0" baseline="0" noProof="0" dirty="0">
                <a:ln>
                  <a:noFill/>
                </a:ln>
                <a:solidFill>
                  <a:prstClr val="white"/>
                </a:solidFill>
                <a:effectLst/>
                <a:uLnTx/>
                <a:uFillTx/>
                <a:latin typeface="Arial"/>
                <a:ea typeface="楷体_GB2312"/>
                <a:cs typeface="Arial" panose="020B0604020202020204" pitchFamily="34" charset="0"/>
              </a:rPr>
              <a:t>Shandong &amp; Inner Mongolia </a:t>
            </a:r>
            <a:r>
              <a:rPr lang="en-US" altLang="zh-CN" sz="1200" b="1" kern="0" dirty="0">
                <a:solidFill>
                  <a:prstClr val="white"/>
                </a:solidFill>
                <a:latin typeface="Arial"/>
                <a:ea typeface="楷体_GB2312"/>
                <a:cs typeface="Arial" panose="020B0604020202020204" pitchFamily="34" charset="0"/>
              </a:rPr>
              <a:t>Beef Farm</a:t>
            </a:r>
            <a:endParaRPr kumimoji="0" lang="en-US" altLang="zh-CN" sz="1200" b="1" i="0" u="none" strike="noStrike" kern="0" cap="none" spc="0" normalizeH="0" baseline="0" noProof="0" dirty="0">
              <a:ln>
                <a:noFill/>
              </a:ln>
              <a:solidFill>
                <a:prstClr val="white"/>
              </a:solidFill>
              <a:effectLst/>
              <a:uLnTx/>
              <a:uFillTx/>
              <a:latin typeface="Arial"/>
              <a:ea typeface="楷体_GB2312"/>
              <a:cs typeface="Arial" panose="020B0604020202020204" pitchFamily="34" charset="0"/>
            </a:endParaRPr>
          </a:p>
        </p:txBody>
      </p:sp>
      <p:pic>
        <p:nvPicPr>
          <p:cNvPr id="21" name="图形 20" descr="标记 纯色填充">
            <a:extLst>
              <a:ext uri="{FF2B5EF4-FFF2-40B4-BE49-F238E27FC236}">
                <a16:creationId xmlns:a16="http://schemas.microsoft.com/office/drawing/2014/main" id="{4B2E5317-BEBE-82AA-F184-3ABCC8E0AF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2097" y="2463598"/>
            <a:ext cx="631090" cy="530818"/>
          </a:xfrm>
          <a:prstGeom prst="rect">
            <a:avLst/>
          </a:prstGeom>
        </p:spPr>
      </p:pic>
      <p:sp>
        <p:nvSpPr>
          <p:cNvPr id="22" name="矩形 3">
            <a:extLst>
              <a:ext uri="{FF2B5EF4-FFF2-40B4-BE49-F238E27FC236}">
                <a16:creationId xmlns:a16="http://schemas.microsoft.com/office/drawing/2014/main" id="{55CD33D8-C2AC-4B4F-8994-1B4DF4EF5D92}"/>
              </a:ext>
            </a:extLst>
          </p:cNvPr>
          <p:cNvSpPr/>
          <p:nvPr/>
        </p:nvSpPr>
        <p:spPr>
          <a:xfrm>
            <a:off x="4650436" y="4761195"/>
            <a:ext cx="2839956" cy="405708"/>
          </a:xfrm>
          <a:prstGeom prst="parallelogram">
            <a:avLst/>
          </a:prstGeom>
          <a:solidFill>
            <a:srgbClr val="92D050"/>
          </a:solidFill>
        </p:spPr>
        <p:txBody>
          <a:bodyPr wrap="none" lIns="0" tIns="0" rIns="0" bIns="0" anchor="ctr">
            <a:noAutofit/>
          </a:bodyPr>
          <a:lstStyle/>
          <a:p>
            <a:pPr marL="0" marR="0" lvl="0" indent="0" algn="ctr" defTabSz="898968" rtl="0" eaLnBrk="0" fontAlgn="base" latinLnBrk="0" hangingPunct="0">
              <a:lnSpc>
                <a:spcPct val="100000"/>
              </a:lnSpc>
              <a:spcBef>
                <a:spcPct val="0"/>
              </a:spcBef>
              <a:spcAft>
                <a:spcPct val="0"/>
              </a:spcAft>
              <a:buClrTx/>
              <a:buSzTx/>
              <a:buFontTx/>
              <a:buNone/>
              <a:tabLst>
                <a:tab pos="159609" algn="l"/>
              </a:tabLst>
              <a:defRPr/>
            </a:pPr>
            <a:r>
              <a:rPr kumimoji="0" lang="zh-CN" altLang="en-US" sz="1412" b="1" i="0" u="none" strike="noStrike" kern="1200" cap="none" spc="0" normalizeH="0" baseline="0" noProof="0" dirty="0">
                <a:ln>
                  <a:noFill/>
                </a:ln>
                <a:solidFill>
                  <a:prstClr val="white"/>
                </a:solidFill>
                <a:effectLst/>
                <a:uLnTx/>
                <a:uFillTx/>
                <a:latin typeface="Arial"/>
                <a:ea typeface="楷体_GB2312"/>
                <a:cs typeface="Arial" panose="020B0604020202020204" pitchFamily="34" charset="0"/>
              </a:rPr>
              <a:t>饲料加工厂</a:t>
            </a:r>
            <a:r>
              <a:rPr kumimoji="0" lang="en-US" altLang="zh-CN" sz="1412" b="1" i="0" u="none" strike="noStrike" kern="1200" cap="none" spc="0" normalizeH="0" baseline="0" noProof="0" dirty="0">
                <a:ln>
                  <a:noFill/>
                </a:ln>
                <a:solidFill>
                  <a:prstClr val="white"/>
                </a:solidFill>
                <a:effectLst/>
                <a:uLnTx/>
                <a:uFillTx/>
                <a:latin typeface="Arial"/>
                <a:ea typeface="楷体_GB2312"/>
                <a:cs typeface="Arial" panose="020B0604020202020204" pitchFamily="34" charset="0"/>
              </a:rPr>
              <a:t> Feed Mill</a:t>
            </a:r>
          </a:p>
        </p:txBody>
      </p:sp>
      <p:sp>
        <p:nvSpPr>
          <p:cNvPr id="23" name="文本框 81">
            <a:extLst>
              <a:ext uri="{FF2B5EF4-FFF2-40B4-BE49-F238E27FC236}">
                <a16:creationId xmlns:a16="http://schemas.microsoft.com/office/drawing/2014/main" id="{D6BFB96D-3686-EA37-C41A-89EC9310F4CB}"/>
              </a:ext>
            </a:extLst>
          </p:cNvPr>
          <p:cNvSpPr txBox="1"/>
          <p:nvPr/>
        </p:nvSpPr>
        <p:spPr>
          <a:xfrm>
            <a:off x="4698066" y="5210278"/>
            <a:ext cx="2996111" cy="643100"/>
          </a:xfrm>
          <a:prstGeom prst="rect">
            <a:avLst/>
          </a:prstGeom>
          <a:noFill/>
        </p:spPr>
        <p:txBody>
          <a:bodyPr wrap="square" lIns="80623" tIns="40310" rIns="80623" bIns="4031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667" indent="-285667" defTabSz="1036198">
              <a:lnSpc>
                <a:spcPct val="150000"/>
              </a:lnSpc>
              <a:buFont typeface="Wingdings" panose="05000000000000000000" pitchFamily="2" charset="2"/>
              <a:buChar char="n"/>
              <a:defRPr/>
            </a:pPr>
            <a:r>
              <a:rPr lang="en-US" altLang="zh-CN" sz="1100" dirty="0">
                <a:solidFill>
                  <a:srgbClr val="0053A9"/>
                </a:solidFill>
                <a:latin typeface="Calibri" panose="020F0502020204030204"/>
                <a:ea typeface="宋体" panose="02010600030101010101" pitchFamily="2" charset="-122"/>
                <a:sym typeface="Arial"/>
              </a:rPr>
              <a:t>AAFT - </a:t>
            </a:r>
            <a:r>
              <a:rPr lang="zh-CN" altLang="en-US" sz="1100" dirty="0">
                <a:solidFill>
                  <a:srgbClr val="0053A9"/>
                </a:solidFill>
                <a:latin typeface="Calibri" panose="020F0502020204030204"/>
                <a:ea typeface="宋体" panose="02010600030101010101" pitchFamily="2" charset="-122"/>
                <a:sym typeface="Arial"/>
              </a:rPr>
              <a:t>设计年产：</a:t>
            </a:r>
            <a:r>
              <a:rPr lang="en-US" altLang="zh-CN" sz="1100" dirty="0">
                <a:solidFill>
                  <a:srgbClr val="0053A9"/>
                </a:solidFill>
                <a:latin typeface="Calibri" panose="020F0502020204030204"/>
                <a:ea typeface="宋体" panose="02010600030101010101" pitchFamily="2" charset="-122"/>
                <a:sym typeface="Arial"/>
              </a:rPr>
              <a:t>13</a:t>
            </a:r>
            <a:r>
              <a:rPr lang="zh-CN" altLang="en-US" sz="1100" dirty="0">
                <a:solidFill>
                  <a:srgbClr val="0053A9"/>
                </a:solidFill>
                <a:latin typeface="Calibri" panose="020F0502020204030204"/>
                <a:ea typeface="宋体" panose="02010600030101010101" pitchFamily="2" charset="-122"/>
                <a:sym typeface="Arial"/>
              </a:rPr>
              <a:t>万吨</a:t>
            </a:r>
            <a:endParaRPr lang="en-US" altLang="zh-CN" sz="1100" dirty="0">
              <a:solidFill>
                <a:srgbClr val="0053A9"/>
              </a:solidFill>
              <a:latin typeface="Calibri" panose="020F0502020204030204"/>
              <a:ea typeface="宋体" panose="02010600030101010101" pitchFamily="2" charset="-122"/>
              <a:sym typeface="Arial"/>
            </a:endParaRPr>
          </a:p>
          <a:p>
            <a:pPr marL="252015" marR="0" lvl="0" indent="-252015" algn="l" defTabSz="806684" rtl="0" eaLnBrk="1" fontAlgn="auto" latinLnBrk="0" hangingPunct="1">
              <a:lnSpc>
                <a:spcPct val="100000"/>
              </a:lnSpc>
              <a:spcBef>
                <a:spcPts val="881"/>
              </a:spcBef>
              <a:spcAft>
                <a:spcPts val="0"/>
              </a:spcAft>
              <a:buClrTx/>
              <a:buSzTx/>
              <a:buFont typeface="Wingdings" panose="05000000000000000000" pitchFamily="2" charset="2"/>
              <a:buChar char="n"/>
              <a:tabLst/>
              <a:defRPr/>
            </a:pPr>
            <a:r>
              <a:rPr lang="en-US" altLang="zh-CN" sz="1100" dirty="0">
                <a:solidFill>
                  <a:srgbClr val="0053A9"/>
                </a:solidFill>
                <a:latin typeface="Calibri" panose="020F0502020204030204"/>
                <a:ea typeface="宋体" panose="02010600030101010101" pitchFamily="2" charset="-122"/>
                <a:sym typeface="Arial"/>
              </a:rPr>
              <a:t>AAFT – Yearly design Production: 130,000T</a:t>
            </a:r>
          </a:p>
        </p:txBody>
      </p:sp>
      <p:sp>
        <p:nvSpPr>
          <p:cNvPr id="24" name="原创设计师QQ598969553          _3">
            <a:extLst>
              <a:ext uri="{FF2B5EF4-FFF2-40B4-BE49-F238E27FC236}">
                <a16:creationId xmlns:a16="http://schemas.microsoft.com/office/drawing/2014/main" id="{DBDBC1C7-CD2A-F7F6-EBE7-6427E9ED2836}"/>
              </a:ext>
            </a:extLst>
          </p:cNvPr>
          <p:cNvSpPr/>
          <p:nvPr/>
        </p:nvSpPr>
        <p:spPr>
          <a:xfrm>
            <a:off x="8181733" y="4881717"/>
            <a:ext cx="3786663" cy="1364992"/>
          </a:xfrm>
          <a:prstGeom prst="roundRect">
            <a:avLst>
              <a:gd name="adj" fmla="val 9083"/>
            </a:avLst>
          </a:prstGeom>
          <a:noFill/>
          <a:ln>
            <a:solidFill>
              <a:srgbClr val="ADBAC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8968" rtl="0" eaLnBrk="1" fontAlgn="auto" latinLnBrk="0" hangingPunct="1">
              <a:lnSpc>
                <a:spcPct val="100000"/>
              </a:lnSpc>
              <a:spcBef>
                <a:spcPts val="0"/>
              </a:spcBef>
              <a:spcAft>
                <a:spcPts val="0"/>
              </a:spcAft>
              <a:buClrTx/>
              <a:buSzTx/>
              <a:buFontTx/>
              <a:buNone/>
              <a:tabLst/>
              <a:defRPr/>
            </a:pPr>
            <a:endParaRPr kumimoji="0" lang="zh-CN" altLang="en-US" sz="1999" b="0" i="0" u="none" strike="noStrike" kern="1200" cap="none" spc="0" normalizeH="0" baseline="0" noProof="0">
              <a:ln>
                <a:noFill/>
              </a:ln>
              <a:solidFill>
                <a:prstClr val="white"/>
              </a:solidFill>
              <a:effectLst/>
              <a:uLnTx/>
              <a:uFillTx/>
              <a:latin typeface="Arial"/>
              <a:ea typeface="楷体_GB2312"/>
              <a:cs typeface="+mn-ea"/>
              <a:sym typeface="+mn-lt"/>
            </a:endParaRPr>
          </a:p>
        </p:txBody>
      </p:sp>
      <p:sp>
        <p:nvSpPr>
          <p:cNvPr id="25" name="文本框 24">
            <a:extLst>
              <a:ext uri="{FF2B5EF4-FFF2-40B4-BE49-F238E27FC236}">
                <a16:creationId xmlns:a16="http://schemas.microsoft.com/office/drawing/2014/main" id="{C23B6650-EA6C-C57A-554F-838797A5F0A1}"/>
              </a:ext>
            </a:extLst>
          </p:cNvPr>
          <p:cNvSpPr txBox="1"/>
          <p:nvPr/>
        </p:nvSpPr>
        <p:spPr>
          <a:xfrm>
            <a:off x="8306767" y="4964049"/>
            <a:ext cx="379001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截止到</a:t>
            </a:r>
            <a:r>
              <a:rPr kumimoji="0" lang="en-US" altLang="zh-CN"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2024</a:t>
            </a:r>
            <a:r>
              <a:rPr kumimoji="0" lang="zh-CN" altLang="en-US"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年</a:t>
            </a:r>
            <a:r>
              <a:rPr lang="en-US" altLang="zh-CN" sz="1200" b="1" dirty="0">
                <a:solidFill>
                  <a:srgbClr val="ED7D31"/>
                </a:solidFill>
                <a:latin typeface="Calibri" panose="020F0502020204030204"/>
                <a:ea typeface="宋体" panose="02010600030101010101" pitchFamily="2" charset="-122"/>
              </a:rPr>
              <a:t>12</a:t>
            </a:r>
            <a:r>
              <a:rPr kumimoji="0" lang="zh-CN" altLang="en-US"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月</a:t>
            </a:r>
            <a:r>
              <a:rPr kumimoji="0" lang="en-US" altLang="zh-CN"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31</a:t>
            </a:r>
            <a:r>
              <a:rPr kumimoji="0" lang="zh-CN" altLang="en-US"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日，</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集团总泌乳牛存栏为</a:t>
            </a:r>
            <a:r>
              <a:rPr kumimoji="0" lang="en-US" altLang="zh-CN"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57,847</a:t>
            </a:r>
            <a:r>
              <a:rPr kumimoji="0" lang="zh-CN" altLang="en-US"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头；总存栏为</a:t>
            </a:r>
            <a:r>
              <a:rPr kumimoji="0" lang="en-US" altLang="zh-CN"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122,2</a:t>
            </a:r>
            <a:r>
              <a:rPr lang="en-US" altLang="zh-CN" sz="1200" b="1" dirty="0">
                <a:solidFill>
                  <a:srgbClr val="ED7D31"/>
                </a:solidFill>
                <a:latin typeface="Calibri" panose="020F0502020204030204"/>
                <a:ea typeface="宋体" panose="02010600030101010101" pitchFamily="2" charset="-122"/>
              </a:rPr>
              <a:t>51</a:t>
            </a:r>
            <a:r>
              <a:rPr kumimoji="0" lang="zh-CN" altLang="en-US"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头。</a:t>
            </a:r>
            <a:endParaRPr kumimoji="0" lang="en-US" altLang="zh-CN"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Till </a:t>
            </a:r>
            <a:r>
              <a:rPr lang="en-US" altLang="zh-CN" sz="1200" b="1" dirty="0">
                <a:solidFill>
                  <a:srgbClr val="ED7D31"/>
                </a:solidFill>
                <a:latin typeface="Calibri" panose="020F0502020204030204"/>
                <a:ea typeface="宋体" panose="02010600030101010101" pitchFamily="2" charset="-122"/>
              </a:rPr>
              <a:t>Dec</a:t>
            </a:r>
            <a:r>
              <a:rPr kumimoji="0" lang="en-US" altLang="zh-CN"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 31</a:t>
            </a:r>
            <a:r>
              <a:rPr kumimoji="0" lang="en-US" altLang="zh-CN" sz="1200" b="1" i="0" u="none" strike="noStrike" kern="1200" cap="none" spc="0" normalizeH="0" baseline="30000" noProof="0" dirty="0">
                <a:ln>
                  <a:noFill/>
                </a:ln>
                <a:solidFill>
                  <a:srgbClr val="ED7D31"/>
                </a:solidFill>
                <a:effectLst/>
                <a:uLnTx/>
                <a:uFillTx/>
                <a:latin typeface="Calibri" panose="020F0502020204030204"/>
                <a:ea typeface="宋体" panose="02010600030101010101" pitchFamily="2" charset="-122"/>
                <a:cs typeface="+mn-cs"/>
              </a:rPr>
              <a:t>st</a:t>
            </a:r>
            <a:r>
              <a:rPr kumimoji="0" lang="en-US" altLang="zh-CN"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AustAsia Group total milking cow herd is 57,847 </a:t>
            </a:r>
            <a:r>
              <a:rPr kumimoji="0" lang="en-US" altLang="zh-CN" sz="1200" b="1" i="0" u="none" strike="noStrike" kern="1200" cap="none" spc="0" normalizeH="0" baseline="0" noProof="0" dirty="0" err="1">
                <a:ln>
                  <a:noFill/>
                </a:ln>
                <a:solidFill>
                  <a:srgbClr val="ED7D31"/>
                </a:solidFill>
                <a:effectLst/>
                <a:uLnTx/>
                <a:uFillTx/>
                <a:latin typeface="Calibri" panose="020F0502020204030204"/>
                <a:ea typeface="宋体" panose="02010600030101010101" pitchFamily="2" charset="-122"/>
                <a:cs typeface="+mn-cs"/>
              </a:rPr>
              <a:t>hds</a:t>
            </a:r>
            <a:r>
              <a:rPr kumimoji="0" lang="en-US" altLang="zh-CN"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 whole herd size is 122,2</a:t>
            </a:r>
            <a:r>
              <a:rPr lang="en-US" altLang="zh-CN" sz="1200" b="1" dirty="0">
                <a:solidFill>
                  <a:srgbClr val="ED7D31"/>
                </a:solidFill>
                <a:latin typeface="Calibri" panose="020F0502020204030204"/>
                <a:ea typeface="宋体" panose="02010600030101010101" pitchFamily="2" charset="-122"/>
              </a:rPr>
              <a:t>51</a:t>
            </a:r>
            <a:r>
              <a:rPr kumimoji="0" lang="en-US" altLang="zh-CN"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 </a:t>
            </a:r>
            <a:r>
              <a:rPr kumimoji="0" lang="en-US" altLang="zh-CN" sz="1200" b="1" i="0" u="none" strike="noStrike" kern="1200" cap="none" spc="0" normalizeH="0" baseline="0" noProof="0" dirty="0" err="1">
                <a:ln>
                  <a:noFill/>
                </a:ln>
                <a:solidFill>
                  <a:srgbClr val="ED7D31"/>
                </a:solidFill>
                <a:effectLst/>
                <a:uLnTx/>
                <a:uFillTx/>
                <a:latin typeface="Calibri" panose="020F0502020204030204"/>
                <a:ea typeface="宋体" panose="02010600030101010101" pitchFamily="2" charset="-122"/>
                <a:cs typeface="+mn-cs"/>
              </a:rPr>
              <a:t>hds</a:t>
            </a:r>
            <a:r>
              <a:rPr kumimoji="0" lang="en-US" altLang="zh-CN"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rPr>
              <a:t>.</a:t>
            </a:r>
            <a:endParaRPr kumimoji="0" lang="zh-CN" altLang="en-US" sz="12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endParaRPr>
          </a:p>
        </p:txBody>
      </p:sp>
      <p:sp>
        <p:nvSpPr>
          <p:cNvPr id="26" name="文本框 81">
            <a:extLst>
              <a:ext uri="{FF2B5EF4-FFF2-40B4-BE49-F238E27FC236}">
                <a16:creationId xmlns:a16="http://schemas.microsoft.com/office/drawing/2014/main" id="{317821BB-92C0-3D44-5CE7-A44776613C06}"/>
              </a:ext>
            </a:extLst>
          </p:cNvPr>
          <p:cNvSpPr txBox="1"/>
          <p:nvPr/>
        </p:nvSpPr>
        <p:spPr>
          <a:xfrm>
            <a:off x="580900" y="2095530"/>
            <a:ext cx="3675547" cy="1558761"/>
          </a:xfrm>
          <a:prstGeom prst="rect">
            <a:avLst/>
          </a:prstGeom>
          <a:noFill/>
        </p:spPr>
        <p:txBody>
          <a:bodyPr wrap="square" lIns="80648" tIns="40323" rIns="80648" bIns="40323"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2089" indent="-252089">
              <a:spcBef>
                <a:spcPts val="882"/>
              </a:spcBef>
              <a:buFont typeface="Wingdings" panose="05000000000000000000" pitchFamily="2" charset="2"/>
              <a:buChar char="n"/>
              <a:defRPr/>
            </a:pPr>
            <a:r>
              <a:rPr lang="en-US" altLang="zh-CN" sz="1100" dirty="0">
                <a:solidFill>
                  <a:srgbClr val="0053A9"/>
                </a:solidFill>
                <a:sym typeface="Arial"/>
              </a:rPr>
              <a:t>CFAA - </a:t>
            </a:r>
            <a:r>
              <a:rPr lang="zh-CN" altLang="en-US" sz="1100" dirty="0">
                <a:solidFill>
                  <a:srgbClr val="0053A9"/>
                </a:solidFill>
                <a:sym typeface="Arial"/>
              </a:rPr>
              <a:t>泌乳牛存栏：</a:t>
            </a:r>
            <a:r>
              <a:rPr lang="en-US" altLang="zh-CN" sz="1100" dirty="0">
                <a:solidFill>
                  <a:srgbClr val="0053A9"/>
                </a:solidFill>
                <a:sym typeface="Arial"/>
              </a:rPr>
              <a:t>5,619 </a:t>
            </a:r>
            <a:r>
              <a:rPr lang="zh-CN" altLang="en-US" sz="1100" dirty="0">
                <a:solidFill>
                  <a:srgbClr val="0053A9"/>
                </a:solidFill>
                <a:sym typeface="Arial"/>
              </a:rPr>
              <a:t>总存栏：</a:t>
            </a:r>
            <a:r>
              <a:rPr lang="en-US" altLang="zh-CN" sz="1100" dirty="0">
                <a:solidFill>
                  <a:srgbClr val="0053A9"/>
                </a:solidFill>
                <a:sym typeface="Arial"/>
              </a:rPr>
              <a:t>11,496</a:t>
            </a:r>
          </a:p>
          <a:p>
            <a:pPr marL="252089" indent="-252089">
              <a:spcBef>
                <a:spcPts val="882"/>
              </a:spcBef>
              <a:buFont typeface="Wingdings" panose="05000000000000000000" pitchFamily="2" charset="2"/>
              <a:buChar char="n"/>
              <a:defRPr/>
            </a:pPr>
            <a:r>
              <a:rPr lang="en-US" altLang="zh-CN" sz="1100" dirty="0">
                <a:solidFill>
                  <a:srgbClr val="0053A9"/>
                </a:solidFill>
                <a:sym typeface="Arial"/>
              </a:rPr>
              <a:t>CAAA - </a:t>
            </a:r>
            <a:r>
              <a:rPr lang="zh-CN" altLang="en-US" sz="1100" dirty="0">
                <a:solidFill>
                  <a:srgbClr val="0053A9"/>
                </a:solidFill>
                <a:sym typeface="Arial"/>
              </a:rPr>
              <a:t>泌乳牛存栏：</a:t>
            </a:r>
            <a:r>
              <a:rPr lang="en-US" altLang="zh-CN" sz="1100" dirty="0">
                <a:solidFill>
                  <a:srgbClr val="0053A9"/>
                </a:solidFill>
                <a:sym typeface="Arial"/>
              </a:rPr>
              <a:t>5,681 </a:t>
            </a:r>
            <a:r>
              <a:rPr lang="zh-CN" altLang="en-US" sz="1100" dirty="0">
                <a:solidFill>
                  <a:srgbClr val="0053A9"/>
                </a:solidFill>
                <a:sym typeface="Arial"/>
              </a:rPr>
              <a:t>总存栏：</a:t>
            </a:r>
            <a:r>
              <a:rPr lang="en-US" altLang="zh-CN" sz="1100" dirty="0">
                <a:solidFill>
                  <a:srgbClr val="0053A9"/>
                </a:solidFill>
                <a:sym typeface="Arial"/>
              </a:rPr>
              <a:t>11,110</a:t>
            </a:r>
          </a:p>
          <a:p>
            <a:pPr marL="252089" indent="-252089">
              <a:spcBef>
                <a:spcPts val="882"/>
              </a:spcBef>
              <a:buFont typeface="Wingdings" panose="05000000000000000000" pitchFamily="2" charset="2"/>
              <a:buChar char="n"/>
              <a:defRPr/>
            </a:pPr>
            <a:r>
              <a:rPr lang="en-US" altLang="zh-CN" sz="1100" dirty="0">
                <a:solidFill>
                  <a:srgbClr val="0053A9"/>
                </a:solidFill>
                <a:sym typeface="Arial"/>
              </a:rPr>
              <a:t>TXAA - </a:t>
            </a:r>
            <a:r>
              <a:rPr lang="zh-CN" altLang="en-US" sz="1100" dirty="0">
                <a:solidFill>
                  <a:srgbClr val="0053A9"/>
                </a:solidFill>
                <a:sym typeface="Arial"/>
              </a:rPr>
              <a:t>泌乳牛存栏：</a:t>
            </a:r>
            <a:r>
              <a:rPr lang="en-US" altLang="zh-CN" sz="1100" dirty="0">
                <a:solidFill>
                  <a:srgbClr val="0053A9"/>
                </a:solidFill>
                <a:sym typeface="Arial"/>
              </a:rPr>
              <a:t>5,785 </a:t>
            </a:r>
            <a:r>
              <a:rPr lang="zh-CN" altLang="en-US" sz="1100" dirty="0">
                <a:solidFill>
                  <a:srgbClr val="0053A9"/>
                </a:solidFill>
                <a:sym typeface="Arial"/>
              </a:rPr>
              <a:t>总存栏：</a:t>
            </a:r>
            <a:r>
              <a:rPr lang="en-US" altLang="zh-CN" sz="1100" dirty="0">
                <a:solidFill>
                  <a:srgbClr val="0053A9"/>
                </a:solidFill>
                <a:sym typeface="Arial"/>
              </a:rPr>
              <a:t>11,468</a:t>
            </a:r>
          </a:p>
          <a:p>
            <a:pPr marL="252089" indent="-252089">
              <a:spcBef>
                <a:spcPts val="882"/>
              </a:spcBef>
              <a:buFont typeface="Wingdings" panose="05000000000000000000" pitchFamily="2" charset="2"/>
              <a:buChar char="n"/>
              <a:defRPr/>
            </a:pPr>
            <a:r>
              <a:rPr lang="zh-CN" altLang="en-US" sz="1100" b="1" dirty="0">
                <a:solidFill>
                  <a:srgbClr val="ED7D31"/>
                </a:solidFill>
                <a:latin typeface="Calibri" panose="020F0502020204030204"/>
                <a:ea typeface="宋体" panose="02010600030101010101" pitchFamily="2" charset="-122"/>
                <a:sym typeface="Arial"/>
              </a:rPr>
              <a:t>内蒙区域泌乳牛总存栏为</a:t>
            </a:r>
            <a:r>
              <a:rPr lang="en-US" altLang="zh-CN" sz="1100" b="1" dirty="0">
                <a:solidFill>
                  <a:srgbClr val="ED7D31"/>
                </a:solidFill>
                <a:latin typeface="Calibri" panose="020F0502020204030204"/>
                <a:ea typeface="宋体" panose="02010600030101010101" pitchFamily="2" charset="-122"/>
                <a:sym typeface="Arial"/>
              </a:rPr>
              <a:t>17,085</a:t>
            </a:r>
            <a:r>
              <a:rPr lang="zh-CN" altLang="en-US" sz="1100" b="1" dirty="0">
                <a:solidFill>
                  <a:srgbClr val="ED7D31"/>
                </a:solidFill>
                <a:latin typeface="Calibri" panose="020F0502020204030204"/>
                <a:ea typeface="宋体" panose="02010600030101010101" pitchFamily="2" charset="-122"/>
                <a:sym typeface="Arial"/>
              </a:rPr>
              <a:t>；总存栏为</a:t>
            </a:r>
            <a:r>
              <a:rPr lang="en-US" altLang="zh-CN" sz="1100" b="1" dirty="0">
                <a:solidFill>
                  <a:srgbClr val="ED7D31"/>
                </a:solidFill>
                <a:latin typeface="Calibri" panose="020F0502020204030204"/>
                <a:ea typeface="宋体" panose="02010600030101010101" pitchFamily="2" charset="-122"/>
                <a:sym typeface="Arial"/>
              </a:rPr>
              <a:t>34,074</a:t>
            </a:r>
            <a:r>
              <a:rPr lang="zh-CN" altLang="en-US" sz="1100" b="1" dirty="0">
                <a:solidFill>
                  <a:srgbClr val="ED7D31"/>
                </a:solidFill>
                <a:latin typeface="Calibri" panose="020F0502020204030204"/>
                <a:ea typeface="宋体" panose="02010600030101010101" pitchFamily="2" charset="-122"/>
                <a:sym typeface="Arial"/>
              </a:rPr>
              <a:t>头。</a:t>
            </a:r>
          </a:p>
          <a:p>
            <a:pPr marL="252089" marR="0" lvl="0" indent="-252089" algn="l" defTabSz="914400" rtl="0" eaLnBrk="1" fontAlgn="auto" latinLnBrk="0" hangingPunct="1">
              <a:spcBef>
                <a:spcPts val="882"/>
              </a:spcBef>
              <a:spcAft>
                <a:spcPts val="0"/>
              </a:spcAft>
              <a:buClrTx/>
              <a:buSzTx/>
              <a:buFont typeface="Wingdings" panose="05000000000000000000" pitchFamily="2" charset="2"/>
              <a:buChar char="n"/>
              <a:tabLst/>
              <a:defRPr/>
            </a:pPr>
            <a:r>
              <a:rPr lang="en-US" altLang="zh-CN" sz="1100" b="1" dirty="0">
                <a:solidFill>
                  <a:srgbClr val="ED7D31"/>
                </a:solidFill>
                <a:latin typeface="Calibri" panose="020F0502020204030204"/>
                <a:ea typeface="宋体" panose="02010600030101010101" pitchFamily="2" charset="-122"/>
                <a:sym typeface="Arial"/>
              </a:rPr>
              <a:t>Inner Mongolia milking cow herd is 17,085 </a:t>
            </a:r>
            <a:r>
              <a:rPr lang="en-US" altLang="zh-CN" sz="1100" b="1" dirty="0" err="1">
                <a:solidFill>
                  <a:srgbClr val="ED7D31"/>
                </a:solidFill>
                <a:latin typeface="Calibri" panose="020F0502020204030204"/>
                <a:ea typeface="宋体" panose="02010600030101010101" pitchFamily="2" charset="-122"/>
                <a:sym typeface="Arial"/>
              </a:rPr>
              <a:t>hds</a:t>
            </a:r>
            <a:r>
              <a:rPr lang="en-US" altLang="zh-CN" sz="1100" b="1" dirty="0">
                <a:solidFill>
                  <a:srgbClr val="ED7D31"/>
                </a:solidFill>
                <a:latin typeface="Calibri" panose="020F0502020204030204"/>
                <a:ea typeface="宋体" panose="02010600030101010101" pitchFamily="2" charset="-122"/>
                <a:sym typeface="Arial"/>
              </a:rPr>
              <a:t>; whole herd size is 34,074 </a:t>
            </a:r>
            <a:r>
              <a:rPr lang="en-US" altLang="zh-CN" sz="1100" b="1" dirty="0" err="1">
                <a:solidFill>
                  <a:srgbClr val="ED7D31"/>
                </a:solidFill>
                <a:latin typeface="Calibri" panose="020F0502020204030204"/>
                <a:ea typeface="宋体" panose="02010600030101010101" pitchFamily="2" charset="-122"/>
                <a:sym typeface="Arial"/>
              </a:rPr>
              <a:t>hds</a:t>
            </a:r>
            <a:r>
              <a:rPr lang="en-US" altLang="zh-CN" sz="1100" b="1" dirty="0">
                <a:solidFill>
                  <a:srgbClr val="ED7D31"/>
                </a:solidFill>
                <a:latin typeface="Calibri" panose="020F0502020204030204"/>
                <a:ea typeface="宋体" panose="02010600030101010101" pitchFamily="2" charset="-122"/>
                <a:sym typeface="Arial"/>
              </a:rPr>
              <a:t>.</a:t>
            </a:r>
            <a:endParaRPr kumimoji="0" lang="zh-CN" altLang="en-US" sz="11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sym typeface="Arial"/>
            </a:endParaRPr>
          </a:p>
        </p:txBody>
      </p:sp>
      <p:sp>
        <p:nvSpPr>
          <p:cNvPr id="27" name="文本框 81">
            <a:extLst>
              <a:ext uri="{FF2B5EF4-FFF2-40B4-BE49-F238E27FC236}">
                <a16:creationId xmlns:a16="http://schemas.microsoft.com/office/drawing/2014/main" id="{01A327EB-3CBC-8601-DD7F-47354B4A57E5}"/>
              </a:ext>
            </a:extLst>
          </p:cNvPr>
          <p:cNvSpPr txBox="1"/>
          <p:nvPr/>
        </p:nvSpPr>
        <p:spPr>
          <a:xfrm>
            <a:off x="8348016" y="2029113"/>
            <a:ext cx="3877158" cy="2716076"/>
          </a:xfrm>
          <a:prstGeom prst="rect">
            <a:avLst/>
          </a:prstGeom>
          <a:noFill/>
        </p:spPr>
        <p:txBody>
          <a:bodyPr wrap="square" lIns="91391" tIns="45694" rIns="91391" bIns="45694"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667" marR="0" lvl="0" indent="-285667" algn="l" defTabSz="1036198"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en-US" altLang="zh-CN" sz="1100" dirty="0">
                <a:solidFill>
                  <a:srgbClr val="0053A9"/>
                </a:solidFill>
                <a:latin typeface="Calibri" panose="020F0502020204030204"/>
                <a:ea typeface="宋体" panose="02010600030101010101" pitchFamily="2" charset="-122"/>
                <a:sym typeface="Arial"/>
              </a:rPr>
              <a:t>DYAA - </a:t>
            </a:r>
            <a:r>
              <a:rPr lang="zh-CN" altLang="en-US" sz="1100" dirty="0">
                <a:solidFill>
                  <a:srgbClr val="0053A9"/>
                </a:solidFill>
                <a:latin typeface="Calibri" panose="020F0502020204030204"/>
                <a:ea typeface="宋体" panose="02010600030101010101" pitchFamily="2" charset="-122"/>
                <a:sym typeface="Arial"/>
              </a:rPr>
              <a:t>泌乳牛存栏：</a:t>
            </a:r>
            <a:r>
              <a:rPr lang="en-US" altLang="zh-CN" sz="1100" dirty="0">
                <a:solidFill>
                  <a:srgbClr val="0053A9"/>
                </a:solidFill>
                <a:latin typeface="Calibri" panose="020F0502020204030204"/>
                <a:ea typeface="宋体" panose="02010600030101010101" pitchFamily="2" charset="-122"/>
                <a:sym typeface="Arial"/>
              </a:rPr>
              <a:t>5,318 </a:t>
            </a:r>
            <a:r>
              <a:rPr lang="zh-CN" altLang="en-US" sz="1100" dirty="0">
                <a:solidFill>
                  <a:srgbClr val="0053A9"/>
                </a:solidFill>
                <a:latin typeface="Calibri" panose="020F0502020204030204"/>
                <a:ea typeface="宋体" panose="02010600030101010101" pitchFamily="2" charset="-122"/>
                <a:sym typeface="Arial"/>
              </a:rPr>
              <a:t>总存栏：</a:t>
            </a:r>
            <a:r>
              <a:rPr lang="en-US" altLang="zh-CN" sz="1100" dirty="0">
                <a:solidFill>
                  <a:srgbClr val="0053A9"/>
                </a:solidFill>
                <a:latin typeface="Calibri" panose="020F0502020204030204"/>
                <a:ea typeface="宋体" panose="02010600030101010101" pitchFamily="2" charset="-122"/>
                <a:sym typeface="Arial"/>
              </a:rPr>
              <a:t>11,739</a:t>
            </a:r>
          </a:p>
          <a:p>
            <a:pPr marL="285667" marR="0" lvl="0" indent="-285667" algn="l" defTabSz="1036198"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en-US" altLang="zh-CN" sz="1100" dirty="0">
                <a:solidFill>
                  <a:srgbClr val="0053A9"/>
                </a:solidFill>
                <a:latin typeface="Calibri" panose="020F0502020204030204"/>
                <a:ea typeface="宋体" panose="02010600030101010101" pitchFamily="2" charset="-122"/>
                <a:sym typeface="Arial"/>
              </a:rPr>
              <a:t>TAAA - </a:t>
            </a:r>
            <a:r>
              <a:rPr lang="zh-CN" altLang="en-US" sz="1100" dirty="0">
                <a:solidFill>
                  <a:srgbClr val="0053A9"/>
                </a:solidFill>
                <a:latin typeface="Calibri" panose="020F0502020204030204"/>
                <a:ea typeface="宋体" panose="02010600030101010101" pitchFamily="2" charset="-122"/>
                <a:sym typeface="Arial"/>
              </a:rPr>
              <a:t>泌乳牛存栏：</a:t>
            </a:r>
            <a:r>
              <a:rPr lang="en-US" altLang="zh-CN" sz="1100" dirty="0">
                <a:solidFill>
                  <a:srgbClr val="0053A9"/>
                </a:solidFill>
                <a:latin typeface="Calibri" panose="020F0502020204030204"/>
                <a:ea typeface="宋体" panose="02010600030101010101" pitchFamily="2" charset="-122"/>
                <a:sym typeface="Arial"/>
              </a:rPr>
              <a:t>5,110 </a:t>
            </a:r>
            <a:r>
              <a:rPr lang="zh-CN" altLang="en-US" sz="1100" dirty="0">
                <a:solidFill>
                  <a:srgbClr val="0053A9"/>
                </a:solidFill>
                <a:latin typeface="Calibri" panose="020F0502020204030204"/>
                <a:ea typeface="宋体" panose="02010600030101010101" pitchFamily="2" charset="-122"/>
                <a:sym typeface="Arial"/>
              </a:rPr>
              <a:t>总存栏：</a:t>
            </a:r>
            <a:r>
              <a:rPr lang="en-US" altLang="zh-CN" sz="1100" dirty="0">
                <a:solidFill>
                  <a:srgbClr val="0053A9"/>
                </a:solidFill>
                <a:latin typeface="Calibri" panose="020F0502020204030204"/>
                <a:ea typeface="宋体" panose="02010600030101010101" pitchFamily="2" charset="-122"/>
                <a:sym typeface="Arial"/>
              </a:rPr>
              <a:t>9,535</a:t>
            </a:r>
          </a:p>
          <a:p>
            <a:pPr marL="285667" marR="0" lvl="0" indent="-285667" algn="l" defTabSz="1036198"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en-US" altLang="zh-CN" sz="1100" dirty="0">
                <a:solidFill>
                  <a:srgbClr val="0053A9"/>
                </a:solidFill>
                <a:latin typeface="Calibri" panose="020F0502020204030204"/>
                <a:ea typeface="宋体" panose="02010600030101010101" pitchFamily="2" charset="-122"/>
                <a:sym typeface="Arial"/>
              </a:rPr>
              <a:t>DXAA - </a:t>
            </a:r>
            <a:r>
              <a:rPr lang="zh-CN" altLang="en-US" sz="1100" dirty="0">
                <a:solidFill>
                  <a:srgbClr val="0053A9"/>
                </a:solidFill>
                <a:latin typeface="Calibri" panose="020F0502020204030204"/>
                <a:ea typeface="宋体" panose="02010600030101010101" pitchFamily="2" charset="-122"/>
                <a:sym typeface="Arial"/>
              </a:rPr>
              <a:t>泌乳牛存栏：</a:t>
            </a:r>
            <a:r>
              <a:rPr lang="en-US" altLang="zh-CN" sz="1100" dirty="0">
                <a:solidFill>
                  <a:srgbClr val="0053A9"/>
                </a:solidFill>
                <a:latin typeface="Calibri" panose="020F0502020204030204"/>
                <a:ea typeface="宋体" panose="02010600030101010101" pitchFamily="2" charset="-122"/>
                <a:sym typeface="Arial"/>
              </a:rPr>
              <a:t>5,432 </a:t>
            </a:r>
            <a:r>
              <a:rPr lang="zh-CN" altLang="en-US" sz="1100" dirty="0">
                <a:solidFill>
                  <a:srgbClr val="0053A9"/>
                </a:solidFill>
                <a:latin typeface="Calibri" panose="020F0502020204030204"/>
                <a:ea typeface="宋体" panose="02010600030101010101" pitchFamily="2" charset="-122"/>
                <a:sym typeface="Arial"/>
              </a:rPr>
              <a:t>总存栏：</a:t>
            </a:r>
            <a:r>
              <a:rPr lang="en-US" altLang="zh-CN" sz="1100" dirty="0">
                <a:solidFill>
                  <a:srgbClr val="0053A9"/>
                </a:solidFill>
                <a:latin typeface="Calibri" panose="020F0502020204030204"/>
                <a:ea typeface="宋体" panose="02010600030101010101" pitchFamily="2" charset="-122"/>
                <a:sym typeface="Arial"/>
              </a:rPr>
              <a:t>11,372</a:t>
            </a:r>
          </a:p>
          <a:p>
            <a:pPr marL="285667" marR="0" lvl="0" indent="-285667" algn="l" defTabSz="1036198"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en-US" altLang="zh-CN" sz="1100" dirty="0">
                <a:solidFill>
                  <a:srgbClr val="0053A9"/>
                </a:solidFill>
                <a:latin typeface="Calibri" panose="020F0502020204030204"/>
                <a:ea typeface="宋体" panose="02010600030101010101" pitchFamily="2" charset="-122"/>
                <a:sym typeface="Arial"/>
              </a:rPr>
              <a:t>DSAA - </a:t>
            </a:r>
            <a:r>
              <a:rPr lang="zh-CN" altLang="en-US" sz="1100" dirty="0">
                <a:solidFill>
                  <a:srgbClr val="0053A9"/>
                </a:solidFill>
                <a:latin typeface="Calibri" panose="020F0502020204030204"/>
                <a:ea typeface="宋体" panose="02010600030101010101" pitchFamily="2" charset="-122"/>
                <a:sym typeface="Arial"/>
              </a:rPr>
              <a:t>泌乳牛存栏：</a:t>
            </a:r>
            <a:r>
              <a:rPr lang="en-US" altLang="zh-CN" sz="1100" dirty="0">
                <a:solidFill>
                  <a:srgbClr val="0053A9"/>
                </a:solidFill>
                <a:latin typeface="Calibri" panose="020F0502020204030204"/>
                <a:ea typeface="宋体" panose="02010600030101010101" pitchFamily="2" charset="-122"/>
                <a:sym typeface="Arial"/>
              </a:rPr>
              <a:t>5,670 </a:t>
            </a:r>
            <a:r>
              <a:rPr lang="zh-CN" altLang="en-US" sz="1100" dirty="0">
                <a:solidFill>
                  <a:srgbClr val="0053A9"/>
                </a:solidFill>
                <a:latin typeface="Calibri" panose="020F0502020204030204"/>
                <a:ea typeface="宋体" panose="02010600030101010101" pitchFamily="2" charset="-122"/>
                <a:sym typeface="Arial"/>
              </a:rPr>
              <a:t>总存栏：</a:t>
            </a:r>
            <a:r>
              <a:rPr lang="en-US" altLang="zh-CN" sz="1100" dirty="0">
                <a:solidFill>
                  <a:srgbClr val="0053A9"/>
                </a:solidFill>
                <a:latin typeface="Calibri" panose="020F0502020204030204"/>
                <a:ea typeface="宋体" panose="02010600030101010101" pitchFamily="2" charset="-122"/>
                <a:sym typeface="Arial"/>
              </a:rPr>
              <a:t>12,151</a:t>
            </a:r>
          </a:p>
          <a:p>
            <a:pPr marL="285667" marR="0" lvl="0" indent="-285667" algn="l" defTabSz="1036198"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en-US" altLang="zh-CN" sz="1100" dirty="0">
                <a:solidFill>
                  <a:srgbClr val="0053A9"/>
                </a:solidFill>
                <a:latin typeface="Calibri" panose="020F0502020204030204"/>
                <a:ea typeface="宋体" panose="02010600030101010101" pitchFamily="2" charset="-122"/>
                <a:sym typeface="Arial"/>
              </a:rPr>
              <a:t>XHAA - </a:t>
            </a:r>
            <a:r>
              <a:rPr lang="zh-CN" altLang="en-US" sz="1100" dirty="0">
                <a:solidFill>
                  <a:srgbClr val="0053A9"/>
                </a:solidFill>
                <a:latin typeface="Calibri" panose="020F0502020204030204"/>
                <a:ea typeface="宋体" panose="02010600030101010101" pitchFamily="2" charset="-122"/>
                <a:sym typeface="Arial"/>
              </a:rPr>
              <a:t>泌乳牛存栏：</a:t>
            </a:r>
            <a:r>
              <a:rPr lang="en-US" altLang="zh-CN" sz="1100" dirty="0">
                <a:solidFill>
                  <a:srgbClr val="0053A9"/>
                </a:solidFill>
                <a:latin typeface="Calibri" panose="020F0502020204030204"/>
                <a:ea typeface="宋体" panose="02010600030101010101" pitchFamily="2" charset="-122"/>
                <a:sym typeface="Arial"/>
              </a:rPr>
              <a:t>5,231 </a:t>
            </a:r>
            <a:r>
              <a:rPr lang="zh-CN" altLang="en-US" sz="1100" dirty="0">
                <a:solidFill>
                  <a:srgbClr val="0053A9"/>
                </a:solidFill>
                <a:latin typeface="Calibri" panose="020F0502020204030204"/>
                <a:ea typeface="宋体" panose="02010600030101010101" pitchFamily="2" charset="-122"/>
                <a:sym typeface="Arial"/>
              </a:rPr>
              <a:t>总存栏：</a:t>
            </a:r>
            <a:r>
              <a:rPr lang="en-US" altLang="zh-CN" sz="1100" dirty="0">
                <a:solidFill>
                  <a:srgbClr val="0053A9"/>
                </a:solidFill>
                <a:latin typeface="Calibri" panose="020F0502020204030204"/>
                <a:ea typeface="宋体" panose="02010600030101010101" pitchFamily="2" charset="-122"/>
                <a:sym typeface="Arial"/>
              </a:rPr>
              <a:t>11,168</a:t>
            </a:r>
          </a:p>
          <a:p>
            <a:pPr marL="285667" marR="0" lvl="0" indent="-285667" algn="l" defTabSz="1036198"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en-US" altLang="zh-CN" sz="1100" dirty="0">
                <a:solidFill>
                  <a:srgbClr val="0053A9"/>
                </a:solidFill>
                <a:latin typeface="Calibri" panose="020F0502020204030204"/>
                <a:ea typeface="宋体" panose="02010600030101010101" pitchFamily="2" charset="-122"/>
                <a:sym typeface="Arial"/>
              </a:rPr>
              <a:t>PS01 - </a:t>
            </a:r>
            <a:r>
              <a:rPr lang="zh-CN" altLang="en-US" sz="1100" dirty="0">
                <a:solidFill>
                  <a:srgbClr val="0053A9"/>
                </a:solidFill>
                <a:latin typeface="Calibri" panose="020F0502020204030204"/>
                <a:ea typeface="宋体" panose="02010600030101010101" pitchFamily="2" charset="-122"/>
                <a:sym typeface="Arial"/>
              </a:rPr>
              <a:t>泌乳牛存栏：</a:t>
            </a:r>
            <a:r>
              <a:rPr lang="en-US" altLang="zh-CN" sz="1100" dirty="0">
                <a:solidFill>
                  <a:srgbClr val="0053A9"/>
                </a:solidFill>
                <a:latin typeface="Calibri" panose="020F0502020204030204"/>
                <a:ea typeface="宋体" panose="02010600030101010101" pitchFamily="2" charset="-122"/>
                <a:sym typeface="Arial"/>
              </a:rPr>
              <a:t>3,864 </a:t>
            </a:r>
            <a:r>
              <a:rPr lang="zh-CN" altLang="en-US" sz="1100" dirty="0">
                <a:solidFill>
                  <a:srgbClr val="0053A9"/>
                </a:solidFill>
                <a:latin typeface="Calibri" panose="020F0502020204030204"/>
                <a:ea typeface="宋体" panose="02010600030101010101" pitchFamily="2" charset="-122"/>
                <a:sym typeface="Arial"/>
              </a:rPr>
              <a:t>总存栏：</a:t>
            </a:r>
            <a:r>
              <a:rPr lang="en-US" altLang="zh-CN" sz="1100" dirty="0">
                <a:solidFill>
                  <a:srgbClr val="0053A9"/>
                </a:solidFill>
                <a:latin typeface="Calibri" panose="020F0502020204030204"/>
                <a:ea typeface="宋体" panose="02010600030101010101" pitchFamily="2" charset="-122"/>
                <a:sym typeface="Arial"/>
              </a:rPr>
              <a:t>8,624</a:t>
            </a:r>
          </a:p>
          <a:p>
            <a:pPr marL="285667" marR="0" lvl="0" indent="-285667" algn="l" defTabSz="1036198"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en-US" altLang="zh-CN" sz="1100" dirty="0">
                <a:solidFill>
                  <a:srgbClr val="0053A9"/>
                </a:solidFill>
                <a:latin typeface="Calibri" panose="020F0502020204030204"/>
                <a:ea typeface="宋体" panose="02010600030101010101" pitchFamily="2" charset="-122"/>
                <a:sym typeface="Arial"/>
              </a:rPr>
              <a:t>PS02 - </a:t>
            </a:r>
            <a:r>
              <a:rPr lang="zh-CN" altLang="en-US" sz="1100" dirty="0">
                <a:solidFill>
                  <a:srgbClr val="0053A9"/>
                </a:solidFill>
                <a:latin typeface="Calibri" panose="020F0502020204030204"/>
                <a:ea typeface="宋体" panose="02010600030101010101" pitchFamily="2" charset="-122"/>
                <a:sym typeface="Arial"/>
              </a:rPr>
              <a:t>泌乳牛存栏：</a:t>
            </a:r>
            <a:r>
              <a:rPr lang="en-US" altLang="zh-CN" sz="1100" dirty="0">
                <a:solidFill>
                  <a:srgbClr val="0053A9"/>
                </a:solidFill>
                <a:latin typeface="Calibri" panose="020F0502020204030204"/>
                <a:ea typeface="宋体" panose="02010600030101010101" pitchFamily="2" charset="-122"/>
                <a:sym typeface="Arial"/>
              </a:rPr>
              <a:t>3,865 </a:t>
            </a:r>
            <a:r>
              <a:rPr lang="zh-CN" altLang="en-US" sz="1100" dirty="0">
                <a:solidFill>
                  <a:srgbClr val="0053A9"/>
                </a:solidFill>
                <a:latin typeface="Calibri" panose="020F0502020204030204"/>
                <a:ea typeface="宋体" panose="02010600030101010101" pitchFamily="2" charset="-122"/>
                <a:sym typeface="Arial"/>
              </a:rPr>
              <a:t>总存栏：</a:t>
            </a:r>
            <a:r>
              <a:rPr lang="en-US" altLang="zh-CN" sz="1100" dirty="0">
                <a:solidFill>
                  <a:srgbClr val="0053A9"/>
                </a:solidFill>
                <a:latin typeface="Calibri" panose="020F0502020204030204"/>
                <a:ea typeface="宋体" panose="02010600030101010101" pitchFamily="2" charset="-122"/>
                <a:sym typeface="Arial"/>
              </a:rPr>
              <a:t>7,194</a:t>
            </a:r>
          </a:p>
          <a:p>
            <a:pPr marL="285667" marR="0" lvl="0" indent="-285667" algn="l" defTabSz="1036198"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en-US" altLang="zh-CN" sz="1100" dirty="0">
                <a:solidFill>
                  <a:srgbClr val="0053A9"/>
                </a:solidFill>
                <a:latin typeface="Calibri" panose="020F0502020204030204"/>
                <a:ea typeface="宋体" panose="02010600030101010101" pitchFamily="2" charset="-122"/>
                <a:sym typeface="Arial"/>
              </a:rPr>
              <a:t>PS03 - </a:t>
            </a:r>
            <a:r>
              <a:rPr lang="zh-CN" altLang="en-US" sz="1100" dirty="0">
                <a:solidFill>
                  <a:srgbClr val="0053A9"/>
                </a:solidFill>
                <a:latin typeface="Calibri" panose="020F0502020204030204"/>
                <a:ea typeface="宋体" panose="02010600030101010101" pitchFamily="2" charset="-122"/>
                <a:sym typeface="Arial"/>
              </a:rPr>
              <a:t>泌乳牛存栏：</a:t>
            </a:r>
            <a:r>
              <a:rPr lang="en-US" altLang="zh-CN" sz="1100" dirty="0">
                <a:solidFill>
                  <a:srgbClr val="0053A9"/>
                </a:solidFill>
                <a:latin typeface="Calibri" panose="020F0502020204030204"/>
                <a:ea typeface="宋体" panose="02010600030101010101" pitchFamily="2" charset="-122"/>
                <a:sym typeface="Arial"/>
              </a:rPr>
              <a:t>6,272 </a:t>
            </a:r>
            <a:r>
              <a:rPr lang="zh-CN" altLang="en-US" sz="1100" dirty="0">
                <a:solidFill>
                  <a:srgbClr val="0053A9"/>
                </a:solidFill>
                <a:latin typeface="Calibri" panose="020F0502020204030204"/>
                <a:ea typeface="宋体" panose="02010600030101010101" pitchFamily="2" charset="-122"/>
                <a:sym typeface="Arial"/>
              </a:rPr>
              <a:t>总存栏：</a:t>
            </a:r>
            <a:r>
              <a:rPr lang="en-US" altLang="zh-CN" sz="1100" dirty="0">
                <a:solidFill>
                  <a:srgbClr val="0053A9"/>
                </a:solidFill>
                <a:latin typeface="Calibri" panose="020F0502020204030204"/>
                <a:ea typeface="宋体" panose="02010600030101010101" pitchFamily="2" charset="-122"/>
                <a:sym typeface="Arial"/>
              </a:rPr>
              <a:t>16,394</a:t>
            </a:r>
          </a:p>
          <a:p>
            <a:pPr marL="285667" marR="0" lvl="0" indent="-285667" algn="l" defTabSz="1036198"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zh-CN" altLang="en-US" sz="1100" b="1" dirty="0">
                <a:solidFill>
                  <a:srgbClr val="ED7D31"/>
                </a:solidFill>
                <a:latin typeface="Calibri" panose="020F0502020204030204"/>
                <a:ea typeface="宋体" panose="02010600030101010101" pitchFamily="2" charset="-122"/>
                <a:sym typeface="Arial"/>
              </a:rPr>
              <a:t>山东区域泌乳牛总存栏为</a:t>
            </a:r>
            <a:r>
              <a:rPr lang="en-US" altLang="zh-CN" sz="1100" b="1" dirty="0">
                <a:solidFill>
                  <a:srgbClr val="ED7D31"/>
                </a:solidFill>
                <a:latin typeface="Calibri" panose="020F0502020204030204"/>
                <a:ea typeface="宋体" panose="02010600030101010101" pitchFamily="2" charset="-122"/>
                <a:sym typeface="Arial"/>
              </a:rPr>
              <a:t>40,762</a:t>
            </a:r>
            <a:r>
              <a:rPr lang="zh-CN" altLang="en-US" sz="1100" b="1" dirty="0">
                <a:solidFill>
                  <a:srgbClr val="ED7D31"/>
                </a:solidFill>
                <a:latin typeface="Calibri" panose="020F0502020204030204"/>
                <a:ea typeface="宋体" panose="02010600030101010101" pitchFamily="2" charset="-122"/>
                <a:sym typeface="Arial"/>
              </a:rPr>
              <a:t>；总存栏为</a:t>
            </a:r>
            <a:r>
              <a:rPr lang="en-US" altLang="zh-CN" sz="1100" b="1" dirty="0">
                <a:solidFill>
                  <a:srgbClr val="ED7D31"/>
                </a:solidFill>
                <a:latin typeface="Calibri" panose="020F0502020204030204"/>
                <a:ea typeface="宋体" panose="02010600030101010101" pitchFamily="2" charset="-122"/>
                <a:sym typeface="Arial"/>
              </a:rPr>
              <a:t>88,177</a:t>
            </a:r>
            <a:r>
              <a:rPr lang="zh-CN" altLang="en-US" sz="1100" b="1" dirty="0">
                <a:solidFill>
                  <a:srgbClr val="ED7D31"/>
                </a:solidFill>
                <a:latin typeface="Calibri" panose="020F0502020204030204"/>
                <a:ea typeface="宋体" panose="02010600030101010101" pitchFamily="2" charset="-122"/>
                <a:sym typeface="Arial"/>
              </a:rPr>
              <a:t>头。</a:t>
            </a:r>
            <a:endParaRPr lang="en-US" altLang="zh-CN" sz="1100" b="1" dirty="0">
              <a:solidFill>
                <a:srgbClr val="ED7D31"/>
              </a:solidFill>
              <a:latin typeface="Calibri" panose="020F0502020204030204"/>
              <a:ea typeface="宋体" panose="02010600030101010101" pitchFamily="2" charset="-122"/>
              <a:sym typeface="Arial"/>
            </a:endParaRPr>
          </a:p>
          <a:p>
            <a:pPr marL="285667" marR="0" lvl="0" indent="-285667" algn="l" defTabSz="1036198" rtl="0" eaLnBrk="1" fontAlgn="auto" latinLnBrk="0" hangingPunct="1">
              <a:spcBef>
                <a:spcPts val="0"/>
              </a:spcBef>
              <a:spcAft>
                <a:spcPts val="0"/>
              </a:spcAft>
              <a:buClrTx/>
              <a:buSzTx/>
              <a:buFont typeface="Wingdings" panose="05000000000000000000" pitchFamily="2" charset="2"/>
              <a:buChar char="n"/>
              <a:tabLst/>
              <a:defRPr/>
            </a:pPr>
            <a:r>
              <a:rPr lang="en-US" altLang="zh-CN" sz="1100" b="1" dirty="0">
                <a:solidFill>
                  <a:srgbClr val="ED7D31"/>
                </a:solidFill>
                <a:latin typeface="Calibri" panose="020F0502020204030204"/>
                <a:ea typeface="宋体" panose="02010600030101010101" pitchFamily="2" charset="-122"/>
                <a:sym typeface="Arial"/>
              </a:rPr>
              <a:t>Shandong milking cow herd is 40,762 </a:t>
            </a:r>
            <a:r>
              <a:rPr lang="en-US" altLang="zh-CN" sz="1100" b="1" dirty="0" err="1">
                <a:solidFill>
                  <a:srgbClr val="ED7D31"/>
                </a:solidFill>
                <a:latin typeface="Calibri" panose="020F0502020204030204"/>
                <a:ea typeface="宋体" panose="02010600030101010101" pitchFamily="2" charset="-122"/>
                <a:sym typeface="Arial"/>
              </a:rPr>
              <a:t>hds</a:t>
            </a:r>
            <a:r>
              <a:rPr lang="en-US" altLang="zh-CN" sz="1100" b="1" dirty="0">
                <a:solidFill>
                  <a:srgbClr val="ED7D31"/>
                </a:solidFill>
                <a:latin typeface="Calibri" panose="020F0502020204030204"/>
                <a:ea typeface="宋体" panose="02010600030101010101" pitchFamily="2" charset="-122"/>
                <a:sym typeface="Arial"/>
              </a:rPr>
              <a:t>; whole herd size is 88,177 </a:t>
            </a:r>
            <a:r>
              <a:rPr lang="en-US" altLang="zh-CN" sz="1100" b="1" dirty="0" err="1">
                <a:solidFill>
                  <a:srgbClr val="ED7D31"/>
                </a:solidFill>
                <a:latin typeface="Calibri" panose="020F0502020204030204"/>
                <a:ea typeface="宋体" panose="02010600030101010101" pitchFamily="2" charset="-122"/>
                <a:sym typeface="Arial"/>
              </a:rPr>
              <a:t>hds</a:t>
            </a:r>
            <a:r>
              <a:rPr lang="en-US" altLang="zh-CN" sz="1100" b="1" dirty="0">
                <a:solidFill>
                  <a:srgbClr val="ED7D31"/>
                </a:solidFill>
                <a:latin typeface="Calibri" panose="020F0502020204030204"/>
                <a:ea typeface="宋体" panose="02010600030101010101" pitchFamily="2" charset="-122"/>
                <a:sym typeface="Arial"/>
              </a:rPr>
              <a:t>.</a:t>
            </a:r>
            <a:endParaRPr kumimoji="0" lang="zh-CN" altLang="en-US" sz="11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sym typeface="Arial"/>
            </a:endParaRPr>
          </a:p>
        </p:txBody>
      </p:sp>
      <p:sp>
        <p:nvSpPr>
          <p:cNvPr id="28" name="文本框 81">
            <a:extLst>
              <a:ext uri="{FF2B5EF4-FFF2-40B4-BE49-F238E27FC236}">
                <a16:creationId xmlns:a16="http://schemas.microsoft.com/office/drawing/2014/main" id="{28E418C9-4840-DF59-6B8C-A5064F0779FA}"/>
              </a:ext>
            </a:extLst>
          </p:cNvPr>
          <p:cNvSpPr txBox="1"/>
          <p:nvPr/>
        </p:nvSpPr>
        <p:spPr>
          <a:xfrm>
            <a:off x="498805" y="5038530"/>
            <a:ext cx="3786663" cy="1104791"/>
          </a:xfrm>
          <a:prstGeom prst="rect">
            <a:avLst/>
          </a:prstGeom>
          <a:noFill/>
        </p:spPr>
        <p:txBody>
          <a:bodyPr wrap="square" lIns="80648" tIns="40323" rIns="80648" bIns="40323"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2089" marR="0" lvl="0" indent="-252089" algn="l" defTabSz="914400" rtl="0" eaLnBrk="1" fontAlgn="auto" latinLnBrk="0" hangingPunct="1">
              <a:lnSpc>
                <a:spcPct val="100000"/>
              </a:lnSpc>
              <a:spcBef>
                <a:spcPts val="882"/>
              </a:spcBef>
              <a:spcAft>
                <a:spcPts val="0"/>
              </a:spcAft>
              <a:buClrTx/>
              <a:buSzTx/>
              <a:buFont typeface="Wingdings" panose="05000000000000000000" pitchFamily="2" charset="2"/>
              <a:buChar char="n"/>
              <a:tabLst/>
              <a:defRPr/>
            </a:pPr>
            <a:r>
              <a:rPr kumimoji="0" lang="en-US" altLang="zh-CN"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sym typeface="Arial"/>
              </a:rPr>
              <a:t>DYAB - </a:t>
            </a:r>
            <a:r>
              <a:rPr kumimoji="0" lang="zh-CN" altLang="en-US"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sym typeface="Arial"/>
              </a:rPr>
              <a:t>总存栏：</a:t>
            </a:r>
            <a:r>
              <a:rPr kumimoji="0" lang="en-US" altLang="zh-CN"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sym typeface="Arial"/>
              </a:rPr>
              <a:t>22,150</a:t>
            </a:r>
          </a:p>
          <a:p>
            <a:pPr marL="252089" marR="0" lvl="0" indent="-252089" algn="l" defTabSz="914400" rtl="0" eaLnBrk="1" fontAlgn="auto" latinLnBrk="0" hangingPunct="1">
              <a:lnSpc>
                <a:spcPct val="100000"/>
              </a:lnSpc>
              <a:spcBef>
                <a:spcPts val="882"/>
              </a:spcBef>
              <a:spcAft>
                <a:spcPts val="0"/>
              </a:spcAft>
              <a:buClrTx/>
              <a:buSzTx/>
              <a:buFont typeface="Wingdings" panose="05000000000000000000" pitchFamily="2" charset="2"/>
              <a:buChar char="n"/>
              <a:tabLst/>
              <a:defRPr/>
            </a:pPr>
            <a:r>
              <a:rPr kumimoji="0" lang="en-US" altLang="zh-CN"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sym typeface="Arial"/>
              </a:rPr>
              <a:t>TXAB - </a:t>
            </a:r>
            <a:r>
              <a:rPr kumimoji="0" lang="zh-CN" altLang="en-US"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sym typeface="Arial"/>
              </a:rPr>
              <a:t>总存栏：</a:t>
            </a:r>
            <a:r>
              <a:rPr kumimoji="0" lang="en-US" altLang="zh-CN"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sym typeface="Arial"/>
              </a:rPr>
              <a:t>13,557</a:t>
            </a:r>
          </a:p>
          <a:p>
            <a:pPr marL="252089" marR="0" lvl="0" indent="-252089" algn="l" defTabSz="914400" rtl="0" eaLnBrk="1" fontAlgn="auto" latinLnBrk="0" hangingPunct="1">
              <a:lnSpc>
                <a:spcPct val="100000"/>
              </a:lnSpc>
              <a:spcBef>
                <a:spcPts val="882"/>
              </a:spcBef>
              <a:spcAft>
                <a:spcPts val="0"/>
              </a:spcAft>
              <a:buClrTx/>
              <a:buSzTx/>
              <a:buFont typeface="Wingdings" panose="05000000000000000000" pitchFamily="2" charset="2"/>
              <a:buChar char="n"/>
              <a:tabLst/>
              <a:defRPr/>
            </a:pPr>
            <a:r>
              <a:rPr kumimoji="0" lang="zh-CN" altLang="en-US" sz="11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sym typeface="Arial"/>
              </a:rPr>
              <a:t>山东</a:t>
            </a:r>
            <a:r>
              <a:rPr kumimoji="0" lang="en-US" altLang="zh-CN" sz="11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sym typeface="Arial"/>
              </a:rPr>
              <a:t>&amp;</a:t>
            </a:r>
            <a:r>
              <a:rPr kumimoji="0" lang="zh-CN" altLang="en-US" sz="11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sym typeface="Arial"/>
              </a:rPr>
              <a:t>内蒙区域肉牛总存栏为</a:t>
            </a:r>
            <a:r>
              <a:rPr kumimoji="0" lang="en-US" altLang="zh-CN" sz="11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sym typeface="Arial"/>
              </a:rPr>
              <a:t>38,075</a:t>
            </a:r>
            <a:r>
              <a:rPr kumimoji="0" lang="zh-CN" altLang="en-US" sz="11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sym typeface="Arial"/>
              </a:rPr>
              <a:t>头。</a:t>
            </a:r>
            <a:endParaRPr kumimoji="0" lang="en-US" altLang="zh-CN" sz="11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sym typeface="Arial"/>
            </a:endParaRPr>
          </a:p>
          <a:p>
            <a:pPr marL="252089" marR="0" lvl="0" indent="-252089" algn="l" defTabSz="914400" rtl="0" eaLnBrk="1" fontAlgn="auto" latinLnBrk="0" hangingPunct="1">
              <a:lnSpc>
                <a:spcPct val="100000"/>
              </a:lnSpc>
              <a:spcBef>
                <a:spcPts val="882"/>
              </a:spcBef>
              <a:spcAft>
                <a:spcPts val="0"/>
              </a:spcAft>
              <a:buClrTx/>
              <a:buSzTx/>
              <a:buFont typeface="Wingdings" panose="05000000000000000000" pitchFamily="2" charset="2"/>
              <a:buChar char="n"/>
              <a:tabLst/>
              <a:defRPr/>
            </a:pPr>
            <a:r>
              <a:rPr lang="en-US" altLang="zh-CN" sz="1100" b="1" dirty="0">
                <a:solidFill>
                  <a:srgbClr val="ED7D31"/>
                </a:solidFill>
                <a:latin typeface="Calibri" panose="020F0502020204030204"/>
                <a:ea typeface="宋体" panose="02010600030101010101" pitchFamily="2" charset="-122"/>
                <a:sym typeface="Arial"/>
              </a:rPr>
              <a:t>Shandong &amp; Inner Mongolia beef cattle herd is 38,075 </a:t>
            </a:r>
            <a:r>
              <a:rPr lang="en-US" altLang="zh-CN" sz="1100" b="1" dirty="0" err="1">
                <a:solidFill>
                  <a:srgbClr val="ED7D31"/>
                </a:solidFill>
                <a:latin typeface="Calibri" panose="020F0502020204030204"/>
                <a:ea typeface="宋体" panose="02010600030101010101" pitchFamily="2" charset="-122"/>
                <a:sym typeface="Arial"/>
              </a:rPr>
              <a:t>hds</a:t>
            </a:r>
            <a:r>
              <a:rPr lang="en-US" altLang="zh-CN" sz="1100" b="1" dirty="0">
                <a:solidFill>
                  <a:srgbClr val="ED7D31"/>
                </a:solidFill>
                <a:latin typeface="Calibri" panose="020F0502020204030204"/>
                <a:ea typeface="宋体" panose="02010600030101010101" pitchFamily="2" charset="-122"/>
                <a:sym typeface="Arial"/>
              </a:rPr>
              <a:t>.</a:t>
            </a:r>
            <a:endParaRPr kumimoji="0" lang="zh-CN" altLang="en-US" sz="1100" b="1" i="0" u="none" strike="noStrike" kern="1200" cap="none" spc="0" normalizeH="0" baseline="0" noProof="0" dirty="0">
              <a:ln>
                <a:noFill/>
              </a:ln>
              <a:solidFill>
                <a:srgbClr val="ED7D31"/>
              </a:solidFill>
              <a:effectLst/>
              <a:uLnTx/>
              <a:uFillTx/>
              <a:latin typeface="Calibri" panose="020F0502020204030204"/>
              <a:ea typeface="宋体" panose="02010600030101010101" pitchFamily="2" charset="-122"/>
              <a:cs typeface="+mn-cs"/>
              <a:sym typeface="Arial"/>
            </a:endParaRPr>
          </a:p>
        </p:txBody>
      </p:sp>
      <p:sp>
        <p:nvSpPr>
          <p:cNvPr id="29" name="文本框 28">
            <a:extLst>
              <a:ext uri="{FF2B5EF4-FFF2-40B4-BE49-F238E27FC236}">
                <a16:creationId xmlns:a16="http://schemas.microsoft.com/office/drawing/2014/main" id="{ECAFD378-A05C-B567-BF23-AF941D88B4E4}"/>
              </a:ext>
            </a:extLst>
          </p:cNvPr>
          <p:cNvSpPr txBox="1"/>
          <p:nvPr/>
        </p:nvSpPr>
        <p:spPr>
          <a:xfrm>
            <a:off x="9594348" y="6447025"/>
            <a:ext cx="270218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rPr>
              <a:t>备注：数据统计日期</a:t>
            </a:r>
            <a:r>
              <a:rPr kumimoji="0" lang="en-US" altLang="zh-CN"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rPr>
              <a:t>2024</a:t>
            </a:r>
            <a:r>
              <a:rPr kumimoji="0" lang="zh-CN" altLang="en-US"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rPr>
              <a:t>年</a:t>
            </a:r>
            <a:r>
              <a:rPr lang="en-US" altLang="zh-CN" sz="1100" dirty="0">
                <a:solidFill>
                  <a:srgbClr val="0053A9"/>
                </a:solidFill>
                <a:latin typeface="Calibri" panose="020F0502020204030204"/>
                <a:ea typeface="宋体" panose="02010600030101010101" pitchFamily="2" charset="-122"/>
              </a:rPr>
              <a:t>12</a:t>
            </a:r>
            <a:r>
              <a:rPr kumimoji="0" lang="zh-CN" altLang="en-US"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rPr>
              <a:t>月</a:t>
            </a:r>
            <a:r>
              <a:rPr kumimoji="0" lang="en-US" altLang="zh-CN"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rPr>
              <a:t>31</a:t>
            </a:r>
            <a:r>
              <a:rPr kumimoji="0" lang="zh-CN" altLang="en-US"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rPr>
              <a:t>日。</a:t>
            </a:r>
            <a:endParaRPr kumimoji="0" lang="en-US" altLang="zh-CN"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rPr>
              <a:t>Notes: Data collected till </a:t>
            </a:r>
            <a:r>
              <a:rPr lang="en-US" altLang="zh-CN" sz="1100" dirty="0">
                <a:solidFill>
                  <a:srgbClr val="0053A9"/>
                </a:solidFill>
                <a:latin typeface="Calibri" panose="020F0502020204030204"/>
                <a:ea typeface="宋体" panose="02010600030101010101" pitchFamily="2" charset="-122"/>
              </a:rPr>
              <a:t>Dec</a:t>
            </a:r>
            <a:r>
              <a:rPr kumimoji="0" lang="en-US" altLang="zh-CN"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rPr>
              <a:t> 31</a:t>
            </a:r>
            <a:r>
              <a:rPr kumimoji="0" lang="en-US" altLang="zh-CN" sz="1100" b="0" i="0" u="none" strike="noStrike" kern="1200" cap="none" spc="0" normalizeH="0" baseline="30000" noProof="0" dirty="0">
                <a:ln>
                  <a:noFill/>
                </a:ln>
                <a:solidFill>
                  <a:srgbClr val="0053A9"/>
                </a:solidFill>
                <a:effectLst/>
                <a:uLnTx/>
                <a:uFillTx/>
                <a:latin typeface="Calibri" panose="020F0502020204030204"/>
                <a:ea typeface="宋体" panose="02010600030101010101" pitchFamily="2" charset="-122"/>
                <a:cs typeface="+mn-cs"/>
              </a:rPr>
              <a:t>st </a:t>
            </a:r>
            <a:r>
              <a:rPr kumimoji="0" lang="en-US" altLang="zh-CN"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rPr>
              <a:t>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srgbClr val="0053A9"/>
              </a:solidFill>
              <a:effectLst/>
              <a:uLnTx/>
              <a:uFillTx/>
              <a:latin typeface="Calibri" panose="020F0502020204030204"/>
              <a:ea typeface="宋体" panose="02010600030101010101" pitchFamily="2" charset="-122"/>
              <a:cs typeface="+mn-cs"/>
            </a:endParaRPr>
          </a:p>
        </p:txBody>
      </p:sp>
      <p:pic>
        <p:nvPicPr>
          <p:cNvPr id="30" name="图片 29">
            <a:extLst>
              <a:ext uri="{FF2B5EF4-FFF2-40B4-BE49-F238E27FC236}">
                <a16:creationId xmlns:a16="http://schemas.microsoft.com/office/drawing/2014/main" id="{7FF520CA-94D0-B548-CE0A-A578B2746F17}"/>
              </a:ext>
            </a:extLst>
          </p:cNvPr>
          <p:cNvPicPr>
            <a:picLocks noChangeAspect="1"/>
          </p:cNvPicPr>
          <p:nvPr/>
        </p:nvPicPr>
        <p:blipFill rotWithShape="1">
          <a:blip r:embed="rId7" cstate="screen">
            <a:duotone>
              <a:prstClr val="black"/>
              <a:srgbClr val="62B083">
                <a:tint val="45000"/>
                <a:satMod val="400000"/>
              </a:srgbClr>
            </a:duotone>
            <a:extLst>
              <a:ext uri="{BEBA8EAE-BF5A-486C-A8C5-ECC9F3942E4B}">
                <a14:imgProps xmlns:a14="http://schemas.microsoft.com/office/drawing/2010/main">
                  <a14:imgLayer r:embed="rId8">
                    <a14:imgEffect>
                      <a14:saturation sat="56000"/>
                    </a14:imgEffect>
                    <a14:imgEffect>
                      <a14:brightnessContrast bright="16000"/>
                    </a14:imgEffect>
                  </a14:imgLayer>
                </a14:imgProps>
              </a:ext>
              <a:ext uri="{28A0092B-C50C-407E-A947-70E740481C1C}">
                <a14:useLocalDpi xmlns:a14="http://schemas.microsoft.com/office/drawing/2010/main"/>
              </a:ext>
            </a:extLst>
          </a:blip>
          <a:srcRect/>
          <a:stretch/>
        </p:blipFill>
        <p:spPr>
          <a:xfrm>
            <a:off x="7276559" y="3970239"/>
            <a:ext cx="442004" cy="624150"/>
          </a:xfrm>
          <a:prstGeom prst="rect">
            <a:avLst/>
          </a:prstGeom>
          <a:ln>
            <a:solidFill>
              <a:srgbClr val="62B083"/>
            </a:solidFill>
          </a:ln>
        </p:spPr>
      </p:pic>
    </p:spTree>
    <p:extLst>
      <p:ext uri="{BB962C8B-B14F-4D97-AF65-F5344CB8AC3E}">
        <p14:creationId xmlns:p14="http://schemas.microsoft.com/office/powerpoint/2010/main" val="50762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5DAA6E9-845E-49AA-8649-9FA90288743E}"/>
              </a:ext>
            </a:extLst>
          </p:cNvPr>
          <p:cNvPicPr>
            <a:picLocks noChangeAspect="1"/>
          </p:cNvPicPr>
          <p:nvPr/>
        </p:nvPicPr>
        <p:blipFill>
          <a:blip r:embed="rId2"/>
          <a:stretch>
            <a:fillRect/>
          </a:stretch>
        </p:blipFill>
        <p:spPr>
          <a:xfrm>
            <a:off x="5785775" y="1533741"/>
            <a:ext cx="5887424" cy="4801744"/>
          </a:xfrm>
          <a:prstGeom prst="rect">
            <a:avLst/>
          </a:prstGeom>
        </p:spPr>
      </p:pic>
      <p:pic>
        <p:nvPicPr>
          <p:cNvPr id="2" name="图片 1">
            <a:extLst>
              <a:ext uri="{FF2B5EF4-FFF2-40B4-BE49-F238E27FC236}">
                <a16:creationId xmlns:a16="http://schemas.microsoft.com/office/drawing/2014/main" id="{DA3D451A-2216-47A3-92B9-C6E29E4FE6F3}"/>
              </a:ext>
            </a:extLst>
          </p:cNvPr>
          <p:cNvPicPr>
            <a:picLocks noChangeAspect="1"/>
          </p:cNvPicPr>
          <p:nvPr/>
        </p:nvPicPr>
        <p:blipFill>
          <a:blip r:embed="rId3"/>
          <a:stretch>
            <a:fillRect/>
          </a:stretch>
        </p:blipFill>
        <p:spPr>
          <a:xfrm>
            <a:off x="653143" y="1533741"/>
            <a:ext cx="5132632" cy="4801744"/>
          </a:xfrm>
          <a:prstGeom prst="rect">
            <a:avLst/>
          </a:prstGeom>
        </p:spPr>
      </p:pic>
      <p:sp>
        <p:nvSpPr>
          <p:cNvPr id="32" name="文本框 31">
            <a:extLst>
              <a:ext uri="{FF2B5EF4-FFF2-40B4-BE49-F238E27FC236}">
                <a16:creationId xmlns:a16="http://schemas.microsoft.com/office/drawing/2014/main" id="{3E7A5322-FAA2-47FF-BFFA-670FD0F0AEF9}"/>
              </a:ext>
            </a:extLst>
          </p:cNvPr>
          <p:cNvSpPr txBox="1"/>
          <p:nvPr/>
        </p:nvSpPr>
        <p:spPr>
          <a:xfrm>
            <a:off x="2000224" y="704304"/>
            <a:ext cx="7936877" cy="769441"/>
          </a:xfrm>
          <a:prstGeom prst="rect">
            <a:avLst/>
          </a:prstGeom>
          <a:solidFill>
            <a:schemeClr val="bg1">
              <a:lumMod val="95000"/>
            </a:schemeClr>
          </a:solidFill>
        </p:spPr>
        <p:txBody>
          <a:bodyPr wrap="square">
            <a:spAutoFit/>
          </a:bodyPr>
          <a:lstStyle/>
          <a:p>
            <a:r>
              <a:rPr lang="zh-CN" altLang="en-US" sz="1600" b="0" i="0" dirty="0">
                <a:solidFill>
                  <a:srgbClr val="3E3E3E"/>
                </a:solidFill>
                <a:effectLst/>
                <a:latin typeface="宋体" panose="02010600030101010101" pitchFamily="2" charset="-122"/>
                <a:ea typeface="宋体" panose="02010600030101010101" pitchFamily="2" charset="-122"/>
              </a:rPr>
              <a:t>遮阴的目的是为了减少奶牛的热辐射，如果没有遮阳，散热措施会大打折扣</a:t>
            </a:r>
            <a:endParaRPr lang="en-US" altLang="zh-CN" sz="1600" b="0" i="0" dirty="0">
              <a:solidFill>
                <a:srgbClr val="3E3E3E"/>
              </a:solidFill>
              <a:effectLst/>
              <a:latin typeface="宋体" panose="02010600030101010101" pitchFamily="2" charset="-122"/>
              <a:ea typeface="宋体" panose="02010600030101010101" pitchFamily="2" charset="-122"/>
            </a:endParaRPr>
          </a:p>
          <a:p>
            <a:r>
              <a:rPr lang="en-US" altLang="zh-CN" sz="1400" dirty="0"/>
              <a:t>The purpose of sun-shade is to reduce heat radiation for cows. Without sun-shade, heat dissipation measures would be significantly compromised.</a:t>
            </a:r>
            <a:endParaRPr lang="zh-CN" altLang="en-US" sz="1400" dirty="0"/>
          </a:p>
        </p:txBody>
      </p:sp>
      <p:sp>
        <p:nvSpPr>
          <p:cNvPr id="3" name="文本框 2">
            <a:extLst>
              <a:ext uri="{FF2B5EF4-FFF2-40B4-BE49-F238E27FC236}">
                <a16:creationId xmlns:a16="http://schemas.microsoft.com/office/drawing/2014/main" id="{09EB25F4-347A-4DF8-2CA2-DAF2CF1323A8}"/>
              </a:ext>
            </a:extLst>
          </p:cNvPr>
          <p:cNvSpPr txBox="1"/>
          <p:nvPr/>
        </p:nvSpPr>
        <p:spPr>
          <a:xfrm>
            <a:off x="0" y="0"/>
            <a:ext cx="3638940"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如何缓解热应激</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遮阴</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How to release heat stress-Sun-shade</a:t>
            </a:r>
          </a:p>
        </p:txBody>
      </p:sp>
    </p:spTree>
    <p:extLst>
      <p:ext uri="{BB962C8B-B14F-4D97-AF65-F5344CB8AC3E}">
        <p14:creationId xmlns:p14="http://schemas.microsoft.com/office/powerpoint/2010/main" val="4134320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76A20EE8-4CDF-43C2-8433-7BCFFB0FF767}"/>
              </a:ext>
            </a:extLst>
          </p:cNvPr>
          <p:cNvSpPr txBox="1"/>
          <p:nvPr/>
        </p:nvSpPr>
        <p:spPr>
          <a:xfrm>
            <a:off x="6403404" y="1612706"/>
            <a:ext cx="5788596" cy="5170646"/>
          </a:xfrm>
          <a:prstGeom prst="rect">
            <a:avLst/>
          </a:prstGeom>
          <a:solidFill>
            <a:schemeClr val="bg1">
              <a:lumMod val="95000"/>
            </a:schemeClr>
          </a:solidFill>
        </p:spPr>
        <p:txBody>
          <a:bodyPr wrap="square" rtlCol="0">
            <a:spAutoFit/>
          </a:bodyPr>
          <a:lstStyle/>
          <a:p>
            <a:pPr>
              <a:lnSpc>
                <a:spcPct val="150000"/>
              </a:lnSpc>
            </a:pPr>
            <a:r>
              <a:rPr lang="zh-CN" altLang="en-US" sz="1200" b="1" dirty="0"/>
              <a:t>饲喂道和卧床风扇的安装</a:t>
            </a:r>
            <a:r>
              <a:rPr lang="en-US" altLang="zh-CN" sz="1200" b="1" dirty="0"/>
              <a:t> Fan installation on feed lane and beds</a:t>
            </a:r>
            <a:r>
              <a:rPr lang="zh-CN" altLang="en-US" sz="1200" b="1" dirty="0"/>
              <a:t>：</a:t>
            </a:r>
            <a:endParaRPr lang="en-US" altLang="zh-CN" sz="1200" b="1" dirty="0"/>
          </a:p>
          <a:p>
            <a:pPr marL="285750" indent="-285750">
              <a:buFont typeface="Wingdings" panose="05000000000000000000" pitchFamily="2" charset="2"/>
              <a:buChar char="Ø"/>
            </a:pPr>
            <a:r>
              <a:rPr lang="zh-CN" altLang="en-US" sz="1200" dirty="0"/>
              <a:t>每个牛位大约需要风量</a:t>
            </a:r>
            <a:r>
              <a:rPr lang="en-US" altLang="zh-CN" sz="1200" dirty="0"/>
              <a:t>:1360---1530</a:t>
            </a:r>
            <a:r>
              <a:rPr lang="zh-CN" altLang="en-US" sz="1200" dirty="0"/>
              <a:t>立方米</a:t>
            </a:r>
            <a:r>
              <a:rPr lang="en-US" altLang="zh-CN" sz="1200" dirty="0"/>
              <a:t>/</a:t>
            </a:r>
            <a:r>
              <a:rPr lang="zh-CN" altLang="en-US" sz="1200" dirty="0"/>
              <a:t>每小时</a:t>
            </a:r>
            <a:endParaRPr lang="en-US" altLang="zh-CN" sz="1200" dirty="0"/>
          </a:p>
          <a:p>
            <a:r>
              <a:rPr lang="en-US" altLang="zh-CN" sz="1200" dirty="0"/>
              <a:t>        Approximate air volume per bed: 1360---1530 cubic meters per hour</a:t>
            </a:r>
          </a:p>
          <a:p>
            <a:pPr marL="285750" indent="-285750">
              <a:buFont typeface="Wingdings" panose="05000000000000000000" pitchFamily="2" charset="2"/>
              <a:buChar char="Ø"/>
            </a:pPr>
            <a:endParaRPr lang="en-US" altLang="zh-CN" sz="1200" dirty="0"/>
          </a:p>
          <a:p>
            <a:pPr marL="285750" indent="-285750">
              <a:buFont typeface="Wingdings" panose="05000000000000000000" pitchFamily="2" charset="2"/>
              <a:buChar char="Ø"/>
            </a:pPr>
            <a:r>
              <a:rPr lang="zh-CN" altLang="en-US" sz="1200" dirty="0"/>
              <a:t>风机间距 </a:t>
            </a:r>
            <a:r>
              <a:rPr lang="en-US" altLang="zh-CN" sz="1200" dirty="0"/>
              <a:t>Fan spacing:</a:t>
            </a:r>
          </a:p>
          <a:p>
            <a:pPr marL="285750" indent="-285750">
              <a:buFont typeface="Wingdings" panose="05000000000000000000" pitchFamily="2" charset="2"/>
              <a:buChar char="u"/>
            </a:pPr>
            <a:r>
              <a:rPr lang="zh-CN" altLang="en-US" sz="1200" dirty="0"/>
              <a:t>卧床用</a:t>
            </a:r>
            <a:r>
              <a:rPr lang="en-US" altLang="zh-CN" sz="1200" dirty="0"/>
              <a:t>48”</a:t>
            </a:r>
            <a:r>
              <a:rPr lang="zh-CN" altLang="en-US" sz="1200" dirty="0"/>
              <a:t>风机为</a:t>
            </a:r>
            <a:r>
              <a:rPr lang="en-US" altLang="zh-CN" sz="1200" dirty="0"/>
              <a:t>(7.3</a:t>
            </a:r>
            <a:r>
              <a:rPr lang="zh-CN" altLang="en-US" sz="1200" dirty="0"/>
              <a:t>米</a:t>
            </a:r>
            <a:r>
              <a:rPr lang="en-US" altLang="zh-CN" sz="1200" dirty="0"/>
              <a:t>---10.9</a:t>
            </a:r>
            <a:r>
              <a:rPr lang="zh-CN" altLang="en-US" sz="1200" dirty="0"/>
              <a:t>米</a:t>
            </a:r>
            <a:r>
              <a:rPr lang="en-US" altLang="zh-CN" sz="1200" dirty="0"/>
              <a:t>)</a:t>
            </a:r>
            <a:r>
              <a:rPr lang="zh-CN" altLang="en-US" sz="1200" dirty="0"/>
              <a:t>，每</a:t>
            </a:r>
            <a:r>
              <a:rPr lang="en-US" altLang="zh-CN" sz="1200" dirty="0"/>
              <a:t>6</a:t>
            </a:r>
            <a:r>
              <a:rPr lang="zh-CN" altLang="en-US" sz="1200" dirty="0"/>
              <a:t>米安装</a:t>
            </a:r>
            <a:r>
              <a:rPr lang="en-US" altLang="zh-CN" sz="1200" dirty="0"/>
              <a:t>1</a:t>
            </a:r>
            <a:r>
              <a:rPr lang="zh-CN" altLang="en-US" sz="1200" dirty="0"/>
              <a:t>个；</a:t>
            </a:r>
            <a:endParaRPr lang="en-US" altLang="zh-CN" sz="1200" dirty="0"/>
          </a:p>
          <a:p>
            <a:r>
              <a:rPr lang="en-US" altLang="zh-CN" sz="1200" dirty="0"/>
              <a:t>        48" fans for bed (7.3 m --- 10.9 m), install one for every 6 m;</a:t>
            </a:r>
          </a:p>
          <a:p>
            <a:pPr marL="285750" indent="-285750">
              <a:buFont typeface="Wingdings" panose="05000000000000000000" pitchFamily="2" charset="2"/>
              <a:buChar char="u"/>
            </a:pPr>
            <a:r>
              <a:rPr lang="zh-CN" altLang="en-US" sz="1200" dirty="0"/>
              <a:t>饲喂道</a:t>
            </a:r>
            <a:r>
              <a:rPr lang="en-US" altLang="zh-CN" sz="1200" dirty="0"/>
              <a:t>36”</a:t>
            </a:r>
            <a:r>
              <a:rPr lang="zh-CN" altLang="en-US" sz="1200" dirty="0"/>
              <a:t>风机为</a:t>
            </a:r>
            <a:r>
              <a:rPr lang="en-US" altLang="zh-CN" sz="1200" dirty="0"/>
              <a:t>(6.1</a:t>
            </a:r>
            <a:r>
              <a:rPr lang="zh-CN" altLang="en-US" sz="1200" dirty="0"/>
              <a:t>米</a:t>
            </a:r>
            <a:r>
              <a:rPr lang="en-US" altLang="zh-CN" sz="1200" dirty="0"/>
              <a:t>---7.3</a:t>
            </a:r>
            <a:r>
              <a:rPr lang="zh-CN" altLang="en-US" sz="1200" dirty="0"/>
              <a:t>米</a:t>
            </a:r>
            <a:r>
              <a:rPr lang="en-US" altLang="zh-CN" sz="1200" dirty="0"/>
              <a:t>)</a:t>
            </a:r>
            <a:r>
              <a:rPr lang="zh-CN" altLang="en-US" sz="1200" dirty="0"/>
              <a:t>，每</a:t>
            </a:r>
            <a:r>
              <a:rPr lang="en-US" altLang="zh-CN" sz="1200" dirty="0"/>
              <a:t>6</a:t>
            </a:r>
            <a:r>
              <a:rPr lang="zh-CN" altLang="en-US" sz="1200" dirty="0"/>
              <a:t>米安装</a:t>
            </a:r>
            <a:r>
              <a:rPr lang="en-US" altLang="zh-CN" sz="1200" dirty="0"/>
              <a:t>1</a:t>
            </a:r>
            <a:r>
              <a:rPr lang="zh-CN" altLang="en-US" sz="1200" dirty="0"/>
              <a:t>个；</a:t>
            </a:r>
            <a:endParaRPr lang="en-US" altLang="zh-CN" sz="1200" dirty="0"/>
          </a:p>
          <a:p>
            <a:r>
              <a:rPr lang="en-US" altLang="zh-CN" sz="1200" dirty="0"/>
              <a:t>        36" fan for feed lane is (6.1 m --- 7.3 m), install one for every 6 m;</a:t>
            </a:r>
          </a:p>
          <a:p>
            <a:pPr marL="285750" indent="-285750">
              <a:buFont typeface="Wingdings" panose="05000000000000000000" pitchFamily="2" charset="2"/>
              <a:buChar char="u"/>
            </a:pPr>
            <a:r>
              <a:rPr lang="zh-CN" altLang="en-US" sz="1200" dirty="0"/>
              <a:t>建议使用此风机，牛只会阻挡空气向下流动，风机的密度越大，会有更多的气流产生</a:t>
            </a:r>
            <a:r>
              <a:rPr lang="en-US" altLang="zh-CN" sz="1200" dirty="0"/>
              <a:t>. Suggest to use this fan, the cattle will block the downward flow of air. The higher the density of the fan, the more airflow will be generated.</a:t>
            </a:r>
          </a:p>
          <a:p>
            <a:pPr marL="285750" indent="-285750">
              <a:buFont typeface="Wingdings" panose="05000000000000000000" pitchFamily="2" charset="2"/>
              <a:buChar char="u"/>
            </a:pPr>
            <a:endParaRPr lang="en-US" altLang="zh-CN" sz="1200" dirty="0"/>
          </a:p>
          <a:p>
            <a:pPr marL="285750" indent="-285750">
              <a:buFont typeface="Wingdings" panose="05000000000000000000" pitchFamily="2" charset="2"/>
              <a:buChar char="Ø"/>
            </a:pPr>
            <a:r>
              <a:rPr lang="zh-CN" altLang="en-US" sz="1200" dirty="0"/>
              <a:t>风机安装高度 </a:t>
            </a:r>
            <a:r>
              <a:rPr lang="en-US" altLang="zh-CN" sz="1200" dirty="0"/>
              <a:t>Fan height:</a:t>
            </a:r>
            <a:r>
              <a:rPr lang="zh-CN" altLang="en-US" sz="1200" dirty="0"/>
              <a:t> </a:t>
            </a:r>
            <a:endParaRPr lang="en-US" altLang="zh-CN" sz="1200" dirty="0"/>
          </a:p>
          <a:p>
            <a:pPr marL="285750" indent="-285750">
              <a:buFont typeface="Wingdings" panose="05000000000000000000" pitchFamily="2" charset="2"/>
              <a:buChar char="u"/>
            </a:pPr>
            <a:r>
              <a:rPr lang="zh-CN" altLang="en-US" sz="1200" dirty="0"/>
              <a:t>风机最低安装高度</a:t>
            </a:r>
            <a:r>
              <a:rPr lang="en-US" altLang="zh-CN" sz="1200" dirty="0"/>
              <a:t>2.4</a:t>
            </a:r>
            <a:r>
              <a:rPr lang="zh-CN" altLang="en-US" sz="1200" dirty="0"/>
              <a:t>米</a:t>
            </a:r>
            <a:r>
              <a:rPr lang="en-US" altLang="zh-CN" sz="1200" dirty="0"/>
              <a:t>,</a:t>
            </a:r>
            <a:r>
              <a:rPr lang="zh-CN" altLang="en-US" sz="1200" dirty="0"/>
              <a:t>在不影响牛只与设备的情况在较低位置安装</a:t>
            </a:r>
            <a:r>
              <a:rPr lang="en-US" altLang="zh-CN" sz="1200" dirty="0"/>
              <a:t>;</a:t>
            </a:r>
          </a:p>
          <a:p>
            <a:pPr marL="269875"/>
            <a:r>
              <a:rPr lang="en-US" altLang="zh-CN" sz="1200" dirty="0"/>
              <a:t>The minimum installation height of the fan is 2.4 m, and should be installed in a lower position without affecting the cattle and equipment.</a:t>
            </a:r>
          </a:p>
          <a:p>
            <a:pPr marL="285750" indent="-285750">
              <a:buFont typeface="Wingdings" panose="05000000000000000000" pitchFamily="2" charset="2"/>
              <a:buChar char="u"/>
            </a:pPr>
            <a:r>
              <a:rPr lang="zh-CN" altLang="en-US" sz="1200" dirty="0"/>
              <a:t>注意风机应位于喷淋上方</a:t>
            </a:r>
            <a:r>
              <a:rPr lang="en-US" altLang="zh-CN" sz="1200" dirty="0"/>
              <a:t>. Fans should be located above the sprinkler.</a:t>
            </a:r>
          </a:p>
          <a:p>
            <a:pPr marL="285750" indent="-285750">
              <a:buFont typeface="Wingdings" panose="05000000000000000000" pitchFamily="2" charset="2"/>
              <a:buChar char="u"/>
            </a:pPr>
            <a:endParaRPr lang="en-US" altLang="zh-CN" sz="1200" dirty="0"/>
          </a:p>
          <a:p>
            <a:pPr marL="285750" indent="-285750">
              <a:buFont typeface="Wingdings" panose="05000000000000000000" pitchFamily="2" charset="2"/>
              <a:buChar char="Ø"/>
            </a:pPr>
            <a:r>
              <a:rPr lang="zh-CN" altLang="en-US" sz="1200" dirty="0"/>
              <a:t>风机安装角度</a:t>
            </a:r>
            <a:r>
              <a:rPr lang="en-US" altLang="zh-CN" sz="1200" dirty="0"/>
              <a:t>:</a:t>
            </a:r>
            <a:r>
              <a:rPr lang="zh-CN" altLang="en-US" sz="1200" dirty="0"/>
              <a:t>风机向下倾斜</a:t>
            </a:r>
            <a:r>
              <a:rPr lang="en-US" altLang="zh-CN" sz="1200" dirty="0"/>
              <a:t>15-30</a:t>
            </a:r>
            <a:r>
              <a:rPr lang="zh-CN" altLang="en-US" sz="1200" dirty="0"/>
              <a:t>度（冲相邻风机的底部）</a:t>
            </a:r>
            <a:endParaRPr lang="en-US" altLang="zh-CN" sz="1200" dirty="0"/>
          </a:p>
          <a:p>
            <a:pPr marL="269875" indent="-269875"/>
            <a:r>
              <a:rPr lang="en-US" altLang="zh-CN" sz="1200" dirty="0"/>
              <a:t>        Fan angle: 15-30 degrees downward tilt of the fan (towards the bottom of the adjacent fan)</a:t>
            </a:r>
          </a:p>
          <a:p>
            <a:pPr marL="285750" indent="-285750">
              <a:buFont typeface="Wingdings" panose="05000000000000000000" pitchFamily="2" charset="2"/>
              <a:buChar char="Ø"/>
            </a:pPr>
            <a:r>
              <a:rPr lang="zh-CN" altLang="en-US" sz="1200" dirty="0"/>
              <a:t>双排自由卧床安装在中部上方，单排卧床安装栏位上方。</a:t>
            </a:r>
            <a:endParaRPr lang="en-US" altLang="zh-CN" sz="1200" dirty="0"/>
          </a:p>
          <a:p>
            <a:pPr marL="269875"/>
            <a:r>
              <a:rPr lang="en-US" altLang="zh-CN" sz="1200" dirty="0"/>
              <a:t>Double-row free beds are installed above the middle and single-row beds are installed above the beds.</a:t>
            </a:r>
          </a:p>
          <a:p>
            <a:pPr marL="285750" indent="-285750">
              <a:buFont typeface="Wingdings" panose="05000000000000000000" pitchFamily="2" charset="2"/>
              <a:buChar char="Ø"/>
            </a:pPr>
            <a:r>
              <a:rPr lang="zh-CN" altLang="en-US" sz="1200" dirty="0"/>
              <a:t>风机朝向盛行风向。</a:t>
            </a:r>
            <a:endParaRPr lang="en-US" altLang="zh-CN" sz="1200" dirty="0"/>
          </a:p>
          <a:p>
            <a:r>
              <a:rPr lang="en-US" altLang="zh-CN" sz="1200" dirty="0"/>
              <a:t>        Fans are oriented towards the prevailing wind direction.</a:t>
            </a:r>
            <a:endParaRPr lang="zh-CN" altLang="en-US" sz="1200" dirty="0"/>
          </a:p>
        </p:txBody>
      </p:sp>
      <p:graphicFrame>
        <p:nvGraphicFramePr>
          <p:cNvPr id="12" name="表格 11">
            <a:extLst>
              <a:ext uri="{FF2B5EF4-FFF2-40B4-BE49-F238E27FC236}">
                <a16:creationId xmlns:a16="http://schemas.microsoft.com/office/drawing/2014/main" id="{49E1327C-34BC-4D8E-888C-E53EC5FB7CA4}"/>
              </a:ext>
            </a:extLst>
          </p:cNvPr>
          <p:cNvGraphicFramePr>
            <a:graphicFrameLocks noGrp="1"/>
          </p:cNvGraphicFramePr>
          <p:nvPr>
            <p:extLst>
              <p:ext uri="{D42A27DB-BD31-4B8C-83A1-F6EECF244321}">
                <p14:modId xmlns:p14="http://schemas.microsoft.com/office/powerpoint/2010/main" val="3518328438"/>
              </p:ext>
            </p:extLst>
          </p:nvPr>
        </p:nvGraphicFramePr>
        <p:xfrm>
          <a:off x="-2" y="5045296"/>
          <a:ext cx="6345247" cy="927927"/>
        </p:xfrm>
        <a:graphic>
          <a:graphicData uri="http://schemas.openxmlformats.org/drawingml/2006/table">
            <a:tbl>
              <a:tblPr>
                <a:tableStyleId>{5C22544A-7EE6-4342-B048-85BDC9FD1C3A}</a:tableStyleId>
              </a:tblPr>
              <a:tblGrid>
                <a:gridCol w="1093725">
                  <a:extLst>
                    <a:ext uri="{9D8B030D-6E8A-4147-A177-3AD203B41FA5}">
                      <a16:colId xmlns:a16="http://schemas.microsoft.com/office/drawing/2014/main" val="2910780554"/>
                    </a:ext>
                  </a:extLst>
                </a:gridCol>
                <a:gridCol w="1027152">
                  <a:extLst>
                    <a:ext uri="{9D8B030D-6E8A-4147-A177-3AD203B41FA5}">
                      <a16:colId xmlns:a16="http://schemas.microsoft.com/office/drawing/2014/main" val="3009983459"/>
                    </a:ext>
                  </a:extLst>
                </a:gridCol>
                <a:gridCol w="1103236">
                  <a:extLst>
                    <a:ext uri="{9D8B030D-6E8A-4147-A177-3AD203B41FA5}">
                      <a16:colId xmlns:a16="http://schemas.microsoft.com/office/drawing/2014/main" val="3767027419"/>
                    </a:ext>
                  </a:extLst>
                </a:gridCol>
                <a:gridCol w="751342">
                  <a:extLst>
                    <a:ext uri="{9D8B030D-6E8A-4147-A177-3AD203B41FA5}">
                      <a16:colId xmlns:a16="http://schemas.microsoft.com/office/drawing/2014/main" val="1636972066"/>
                    </a:ext>
                  </a:extLst>
                </a:gridCol>
                <a:gridCol w="1619572">
                  <a:extLst>
                    <a:ext uri="{9D8B030D-6E8A-4147-A177-3AD203B41FA5}">
                      <a16:colId xmlns:a16="http://schemas.microsoft.com/office/drawing/2014/main" val="3644795651"/>
                    </a:ext>
                  </a:extLst>
                </a:gridCol>
                <a:gridCol w="750220">
                  <a:extLst>
                    <a:ext uri="{9D8B030D-6E8A-4147-A177-3AD203B41FA5}">
                      <a16:colId xmlns:a16="http://schemas.microsoft.com/office/drawing/2014/main" val="2942782823"/>
                    </a:ext>
                  </a:extLst>
                </a:gridCol>
              </a:tblGrid>
              <a:tr h="466514">
                <a:tc>
                  <a:txBody>
                    <a:bodyPr/>
                    <a:lstStyle/>
                    <a:p>
                      <a:pPr algn="ctr">
                        <a:lnSpc>
                          <a:spcPct val="150000"/>
                        </a:lnSpc>
                      </a:pPr>
                      <a:r>
                        <a:rPr lang="zh-CN" altLang="en-US" sz="1100" kern="1200" dirty="0">
                          <a:solidFill>
                            <a:schemeClr val="tx1"/>
                          </a:solidFill>
                          <a:latin typeface="+mn-lt"/>
                          <a:ea typeface="+mn-ea"/>
                          <a:cs typeface="+mn-cs"/>
                        </a:rPr>
                        <a:t>产品型号</a:t>
                      </a:r>
                      <a:endParaRPr lang="en-US" altLang="zh-CN" sz="1100" kern="1200" dirty="0">
                        <a:solidFill>
                          <a:schemeClr val="tx1"/>
                        </a:solidFill>
                        <a:latin typeface="+mn-lt"/>
                        <a:ea typeface="+mn-ea"/>
                        <a:cs typeface="+mn-cs"/>
                      </a:endParaRPr>
                    </a:p>
                    <a:p>
                      <a:pPr algn="ctr">
                        <a:lnSpc>
                          <a:spcPct val="150000"/>
                        </a:lnSpc>
                      </a:pPr>
                      <a:r>
                        <a:rPr lang="en-US" altLang="zh-CN" sz="1100" kern="1200" dirty="0">
                          <a:solidFill>
                            <a:schemeClr val="tx1"/>
                          </a:solidFill>
                          <a:latin typeface="+mn-lt"/>
                          <a:ea typeface="+mn-ea"/>
                          <a:cs typeface="+mn-cs"/>
                        </a:rPr>
                        <a:t>Product Model</a:t>
                      </a:r>
                      <a:endParaRPr lang="zh-CN" altLang="en-US" sz="1100" kern="1200" dirty="0">
                        <a:solidFill>
                          <a:schemeClr val="tx1"/>
                        </a:solidFill>
                        <a:latin typeface="+mn-lt"/>
                        <a:ea typeface="+mn-ea"/>
                        <a:cs typeface="+mn-cs"/>
                      </a:endParaRPr>
                    </a:p>
                  </a:txBody>
                  <a:tcPr marL="68580" marR="68580" marT="0" marB="0">
                    <a:solidFill>
                      <a:schemeClr val="bg1">
                        <a:lumMod val="95000"/>
                      </a:schemeClr>
                    </a:solidFill>
                  </a:tcPr>
                </a:tc>
                <a:tc>
                  <a:txBody>
                    <a:bodyPr/>
                    <a:lstStyle/>
                    <a:p>
                      <a:pPr algn="ctr">
                        <a:lnSpc>
                          <a:spcPct val="150000"/>
                        </a:lnSpc>
                      </a:pPr>
                      <a:r>
                        <a:rPr lang="zh-CN" altLang="en-US" sz="1100" kern="1200" dirty="0">
                          <a:solidFill>
                            <a:schemeClr val="tx1"/>
                          </a:solidFill>
                          <a:latin typeface="+mn-lt"/>
                          <a:ea typeface="+mn-ea"/>
                          <a:cs typeface="+mn-cs"/>
                        </a:rPr>
                        <a:t>电源</a:t>
                      </a:r>
                      <a:endParaRPr lang="en-US" altLang="zh-CN" sz="1100" kern="1200" dirty="0">
                        <a:solidFill>
                          <a:schemeClr val="tx1"/>
                        </a:solidFill>
                        <a:latin typeface="+mn-lt"/>
                        <a:ea typeface="+mn-ea"/>
                        <a:cs typeface="+mn-cs"/>
                      </a:endParaRPr>
                    </a:p>
                    <a:p>
                      <a:pPr algn="ctr">
                        <a:lnSpc>
                          <a:spcPct val="150000"/>
                        </a:lnSpc>
                      </a:pPr>
                      <a:r>
                        <a:rPr lang="en-US" altLang="zh-CN" sz="1100" kern="1200" dirty="0">
                          <a:solidFill>
                            <a:schemeClr val="tx1"/>
                          </a:solidFill>
                          <a:latin typeface="+mn-lt"/>
                          <a:ea typeface="+mn-ea"/>
                          <a:cs typeface="+mn-cs"/>
                        </a:rPr>
                        <a:t>Power Supply</a:t>
                      </a:r>
                      <a:endParaRPr lang="zh-CN" altLang="en-US" sz="1100" kern="1200" dirty="0">
                        <a:solidFill>
                          <a:schemeClr val="tx1"/>
                        </a:solidFill>
                        <a:latin typeface="+mn-lt"/>
                        <a:ea typeface="+mn-ea"/>
                        <a:cs typeface="+mn-cs"/>
                      </a:endParaRPr>
                    </a:p>
                  </a:txBody>
                  <a:tcPr marL="68580" marR="68580" marT="0" marB="0">
                    <a:solidFill>
                      <a:schemeClr val="bg1">
                        <a:lumMod val="95000"/>
                      </a:schemeClr>
                    </a:solidFill>
                  </a:tcPr>
                </a:tc>
                <a:tc>
                  <a:txBody>
                    <a:bodyPr/>
                    <a:lstStyle/>
                    <a:p>
                      <a:pPr algn="ctr">
                        <a:lnSpc>
                          <a:spcPct val="150000"/>
                        </a:lnSpc>
                      </a:pPr>
                      <a:r>
                        <a:rPr lang="zh-CN" altLang="en-US" sz="1100" kern="1200" dirty="0">
                          <a:solidFill>
                            <a:schemeClr val="tx1"/>
                          </a:solidFill>
                          <a:latin typeface="+mn-lt"/>
                          <a:ea typeface="+mn-ea"/>
                          <a:cs typeface="+mn-cs"/>
                        </a:rPr>
                        <a:t>风量</a:t>
                      </a:r>
                      <a:r>
                        <a:rPr lang="en-US" sz="1100" kern="1200" dirty="0">
                          <a:solidFill>
                            <a:schemeClr val="tx1"/>
                          </a:solidFill>
                          <a:latin typeface="+mn-lt"/>
                          <a:ea typeface="+mn-ea"/>
                          <a:cs typeface="+mn-cs"/>
                        </a:rPr>
                        <a:t>(m³/h)</a:t>
                      </a:r>
                    </a:p>
                    <a:p>
                      <a:pPr algn="ctr">
                        <a:lnSpc>
                          <a:spcPct val="150000"/>
                        </a:lnSpc>
                      </a:pPr>
                      <a:r>
                        <a:rPr lang="en-US" altLang="zh-CN" sz="1100" kern="1200" dirty="0">
                          <a:solidFill>
                            <a:schemeClr val="tx1"/>
                          </a:solidFill>
                          <a:latin typeface="+mn-lt"/>
                          <a:ea typeface="+mn-ea"/>
                          <a:cs typeface="+mn-cs"/>
                        </a:rPr>
                        <a:t>Air Flow (m³/h)</a:t>
                      </a:r>
                      <a:endParaRPr lang="zh-CN" altLang="en-US" sz="1100" kern="1200" dirty="0">
                        <a:solidFill>
                          <a:schemeClr val="tx1"/>
                        </a:solidFill>
                        <a:latin typeface="+mn-lt"/>
                        <a:ea typeface="+mn-ea"/>
                        <a:cs typeface="+mn-cs"/>
                      </a:endParaRPr>
                    </a:p>
                  </a:txBody>
                  <a:tcPr marL="68580" marR="68580" marT="0" marB="0">
                    <a:solidFill>
                      <a:schemeClr val="bg1">
                        <a:lumMod val="95000"/>
                      </a:schemeClr>
                    </a:solidFill>
                  </a:tcPr>
                </a:tc>
                <a:tc>
                  <a:txBody>
                    <a:bodyPr/>
                    <a:lstStyle/>
                    <a:p>
                      <a:pPr algn="ctr">
                        <a:lnSpc>
                          <a:spcPct val="150000"/>
                        </a:lnSpc>
                      </a:pPr>
                      <a:r>
                        <a:rPr lang="zh-CN" altLang="en-US" sz="1100" kern="1200" dirty="0">
                          <a:solidFill>
                            <a:schemeClr val="tx1"/>
                          </a:solidFill>
                          <a:latin typeface="+mn-lt"/>
                          <a:ea typeface="+mn-ea"/>
                          <a:cs typeface="+mn-cs"/>
                        </a:rPr>
                        <a:t>功率</a:t>
                      </a:r>
                      <a:r>
                        <a:rPr lang="en-US" sz="1100" kern="1200" dirty="0">
                          <a:solidFill>
                            <a:schemeClr val="tx1"/>
                          </a:solidFill>
                          <a:latin typeface="+mn-lt"/>
                          <a:ea typeface="+mn-ea"/>
                          <a:cs typeface="+mn-cs"/>
                        </a:rPr>
                        <a:t>(W)</a:t>
                      </a:r>
                    </a:p>
                    <a:p>
                      <a:pPr algn="ctr">
                        <a:lnSpc>
                          <a:spcPct val="150000"/>
                        </a:lnSpc>
                      </a:pPr>
                      <a:r>
                        <a:rPr lang="en-US" altLang="zh-CN" sz="1100" kern="1200" dirty="0">
                          <a:solidFill>
                            <a:schemeClr val="tx1"/>
                          </a:solidFill>
                          <a:latin typeface="+mn-lt"/>
                          <a:ea typeface="+mn-ea"/>
                          <a:cs typeface="+mn-cs"/>
                        </a:rPr>
                        <a:t>Power(W)</a:t>
                      </a:r>
                      <a:endParaRPr lang="zh-CN" altLang="en-US" sz="1100" kern="1200" dirty="0">
                        <a:solidFill>
                          <a:schemeClr val="tx1"/>
                        </a:solidFill>
                        <a:latin typeface="+mn-lt"/>
                        <a:ea typeface="+mn-ea"/>
                        <a:cs typeface="+mn-cs"/>
                      </a:endParaRPr>
                    </a:p>
                  </a:txBody>
                  <a:tcPr marL="68580" marR="68580" marT="0" marB="0">
                    <a:solidFill>
                      <a:schemeClr val="bg1">
                        <a:lumMod val="95000"/>
                      </a:schemeClr>
                    </a:solidFill>
                  </a:tcPr>
                </a:tc>
                <a:tc>
                  <a:txBody>
                    <a:bodyPr/>
                    <a:lstStyle/>
                    <a:p>
                      <a:pPr algn="ctr">
                        <a:lnSpc>
                          <a:spcPct val="150000"/>
                        </a:lnSpc>
                      </a:pPr>
                      <a:r>
                        <a:rPr lang="en-US" sz="1100" kern="1200" dirty="0">
                          <a:solidFill>
                            <a:schemeClr val="tx1"/>
                          </a:solidFill>
                          <a:latin typeface="+mn-lt"/>
                          <a:ea typeface="+mn-ea"/>
                          <a:cs typeface="+mn-cs"/>
                        </a:rPr>
                        <a:t>6</a:t>
                      </a:r>
                      <a:r>
                        <a:rPr lang="zh-CN" altLang="en-US" sz="1100" kern="1200" dirty="0">
                          <a:solidFill>
                            <a:schemeClr val="tx1"/>
                          </a:solidFill>
                          <a:latin typeface="+mn-lt"/>
                          <a:ea typeface="+mn-ea"/>
                          <a:cs typeface="+mn-cs"/>
                        </a:rPr>
                        <a:t>米平均风速</a:t>
                      </a:r>
                      <a:r>
                        <a:rPr lang="en-US" sz="1100" kern="1200" dirty="0">
                          <a:solidFill>
                            <a:schemeClr val="tx1"/>
                          </a:solidFill>
                          <a:latin typeface="+mn-lt"/>
                          <a:ea typeface="+mn-ea"/>
                          <a:cs typeface="+mn-cs"/>
                        </a:rPr>
                        <a:t>(m/s)</a:t>
                      </a:r>
                    </a:p>
                    <a:p>
                      <a:pPr algn="ctr">
                        <a:lnSpc>
                          <a:spcPct val="150000"/>
                        </a:lnSpc>
                      </a:pPr>
                      <a:r>
                        <a:rPr lang="en-US" altLang="zh-CN" sz="1100" kern="1200" dirty="0">
                          <a:solidFill>
                            <a:schemeClr val="tx1"/>
                          </a:solidFill>
                          <a:latin typeface="+mn-lt"/>
                          <a:ea typeface="+mn-ea"/>
                          <a:cs typeface="+mn-cs"/>
                        </a:rPr>
                        <a:t>6m Ave wind speed (m/s)</a:t>
                      </a:r>
                      <a:endParaRPr lang="zh-CN" altLang="en-US" sz="1100" kern="1200" dirty="0">
                        <a:solidFill>
                          <a:schemeClr val="tx1"/>
                        </a:solidFill>
                        <a:latin typeface="+mn-lt"/>
                        <a:ea typeface="+mn-ea"/>
                        <a:cs typeface="+mn-cs"/>
                      </a:endParaRPr>
                    </a:p>
                  </a:txBody>
                  <a:tcPr marL="68580" marR="68580" marT="0" marB="0">
                    <a:solidFill>
                      <a:schemeClr val="bg1">
                        <a:lumMod val="95000"/>
                      </a:schemeClr>
                    </a:solidFill>
                  </a:tcPr>
                </a:tc>
                <a:tc>
                  <a:txBody>
                    <a:bodyPr/>
                    <a:lstStyle/>
                    <a:p>
                      <a:pPr algn="ctr">
                        <a:lnSpc>
                          <a:spcPct val="150000"/>
                        </a:lnSpc>
                      </a:pPr>
                      <a:r>
                        <a:rPr lang="zh-CN" altLang="en-US" sz="1100" kern="1200" dirty="0">
                          <a:solidFill>
                            <a:schemeClr val="tx1"/>
                          </a:solidFill>
                          <a:latin typeface="+mn-lt"/>
                          <a:ea typeface="+mn-ea"/>
                          <a:cs typeface="+mn-cs"/>
                        </a:rPr>
                        <a:t>重量</a:t>
                      </a:r>
                      <a:r>
                        <a:rPr lang="en-US" sz="1100" kern="1200" dirty="0">
                          <a:solidFill>
                            <a:schemeClr val="tx1"/>
                          </a:solidFill>
                          <a:latin typeface="+mn-lt"/>
                          <a:ea typeface="+mn-ea"/>
                          <a:cs typeface="+mn-cs"/>
                        </a:rPr>
                        <a:t>kg</a:t>
                      </a:r>
                    </a:p>
                    <a:p>
                      <a:pPr algn="ctr">
                        <a:lnSpc>
                          <a:spcPct val="150000"/>
                        </a:lnSpc>
                      </a:pPr>
                      <a:r>
                        <a:rPr lang="en-US" altLang="zh-CN" sz="1100" kern="1200" dirty="0">
                          <a:solidFill>
                            <a:schemeClr val="tx1"/>
                          </a:solidFill>
                          <a:latin typeface="+mn-lt"/>
                          <a:ea typeface="+mn-ea"/>
                          <a:cs typeface="+mn-cs"/>
                        </a:rPr>
                        <a:t>Weight kg</a:t>
                      </a:r>
                      <a:endParaRPr lang="zh-CN" altLang="en-US" sz="1100" kern="1200" dirty="0">
                        <a:solidFill>
                          <a:schemeClr val="tx1"/>
                        </a:solidFill>
                        <a:latin typeface="+mn-lt"/>
                        <a:ea typeface="+mn-ea"/>
                        <a:cs typeface="+mn-cs"/>
                      </a:endParaRPr>
                    </a:p>
                  </a:txBody>
                  <a:tcPr marL="68580" marR="68580" marT="0" marB="0">
                    <a:solidFill>
                      <a:schemeClr val="bg1">
                        <a:lumMod val="95000"/>
                      </a:schemeClr>
                    </a:solidFill>
                  </a:tcPr>
                </a:tc>
                <a:extLst>
                  <a:ext uri="{0D108BD9-81ED-4DB2-BD59-A6C34878D82A}">
                    <a16:rowId xmlns:a16="http://schemas.microsoft.com/office/drawing/2014/main" val="2553511486"/>
                  </a:ext>
                </a:extLst>
              </a:tr>
              <a:tr h="220561">
                <a:tc>
                  <a:txBody>
                    <a:bodyPr/>
                    <a:lstStyle/>
                    <a:p>
                      <a:pPr algn="ctr">
                        <a:lnSpc>
                          <a:spcPct val="150000"/>
                        </a:lnSpc>
                      </a:pPr>
                      <a:r>
                        <a:rPr lang="en-US" sz="1100" kern="1200">
                          <a:solidFill>
                            <a:schemeClr val="tx1"/>
                          </a:solidFill>
                          <a:latin typeface="+mn-lt"/>
                          <a:ea typeface="+mn-ea"/>
                          <a:cs typeface="+mn-cs"/>
                        </a:rPr>
                        <a:t>QCHS-1000</a:t>
                      </a:r>
                      <a:endParaRPr lang="zh-CN" altLang="en-US" sz="1100" kern="1200">
                        <a:solidFill>
                          <a:schemeClr val="tx1"/>
                        </a:solidFill>
                        <a:latin typeface="+mn-lt"/>
                        <a:ea typeface="+mn-ea"/>
                        <a:cs typeface="+mn-cs"/>
                      </a:endParaRPr>
                    </a:p>
                  </a:txBody>
                  <a:tcPr marL="68580" marR="68580" marT="0" marB="0">
                    <a:solidFill>
                      <a:schemeClr val="bg1">
                        <a:lumMod val="95000"/>
                      </a:schemeClr>
                    </a:solidFill>
                  </a:tcPr>
                </a:tc>
                <a:tc>
                  <a:txBody>
                    <a:bodyPr/>
                    <a:lstStyle/>
                    <a:p>
                      <a:pPr algn="ctr">
                        <a:lnSpc>
                          <a:spcPct val="150000"/>
                        </a:lnSpc>
                      </a:pPr>
                      <a:r>
                        <a:rPr lang="en-US" sz="1100" kern="1200">
                          <a:solidFill>
                            <a:schemeClr val="tx1"/>
                          </a:solidFill>
                          <a:latin typeface="+mn-lt"/>
                          <a:ea typeface="+mn-ea"/>
                          <a:cs typeface="+mn-cs"/>
                        </a:rPr>
                        <a:t>3*380V 50hz </a:t>
                      </a:r>
                      <a:endParaRPr lang="zh-CN" altLang="en-US" sz="1100" kern="1200">
                        <a:solidFill>
                          <a:schemeClr val="tx1"/>
                        </a:solidFill>
                        <a:latin typeface="+mn-lt"/>
                        <a:ea typeface="+mn-ea"/>
                        <a:cs typeface="+mn-cs"/>
                      </a:endParaRPr>
                    </a:p>
                  </a:txBody>
                  <a:tcPr marL="68580" marR="68580" marT="0" marB="0">
                    <a:solidFill>
                      <a:schemeClr val="bg1">
                        <a:lumMod val="95000"/>
                      </a:schemeClr>
                    </a:solidFill>
                  </a:tcPr>
                </a:tc>
                <a:tc>
                  <a:txBody>
                    <a:bodyPr/>
                    <a:lstStyle/>
                    <a:p>
                      <a:pPr algn="ctr">
                        <a:lnSpc>
                          <a:spcPct val="150000"/>
                        </a:lnSpc>
                      </a:pPr>
                      <a:r>
                        <a:rPr lang="en-US" sz="1100" kern="1200" dirty="0">
                          <a:solidFill>
                            <a:schemeClr val="tx1"/>
                          </a:solidFill>
                          <a:latin typeface="+mn-lt"/>
                          <a:ea typeface="+mn-ea"/>
                          <a:cs typeface="+mn-cs"/>
                        </a:rPr>
                        <a:t>21500</a:t>
                      </a:r>
                      <a:endParaRPr lang="zh-CN" altLang="en-US" sz="1100" kern="1200" dirty="0">
                        <a:solidFill>
                          <a:schemeClr val="tx1"/>
                        </a:solidFill>
                        <a:latin typeface="+mn-lt"/>
                        <a:ea typeface="+mn-ea"/>
                        <a:cs typeface="+mn-cs"/>
                      </a:endParaRPr>
                    </a:p>
                  </a:txBody>
                  <a:tcPr marL="68580" marR="68580" marT="0" marB="0">
                    <a:solidFill>
                      <a:schemeClr val="bg1">
                        <a:lumMod val="95000"/>
                      </a:schemeClr>
                    </a:solidFill>
                  </a:tcPr>
                </a:tc>
                <a:tc>
                  <a:txBody>
                    <a:bodyPr/>
                    <a:lstStyle/>
                    <a:p>
                      <a:pPr algn="ctr">
                        <a:lnSpc>
                          <a:spcPct val="150000"/>
                        </a:lnSpc>
                      </a:pPr>
                      <a:r>
                        <a:rPr lang="en-US" sz="1100" kern="1200" dirty="0">
                          <a:solidFill>
                            <a:schemeClr val="tx1"/>
                          </a:solidFill>
                          <a:latin typeface="+mn-lt"/>
                          <a:ea typeface="+mn-ea"/>
                          <a:cs typeface="+mn-cs"/>
                        </a:rPr>
                        <a:t>370</a:t>
                      </a:r>
                      <a:endParaRPr lang="zh-CN" altLang="en-US" sz="1100" kern="1200" dirty="0">
                        <a:solidFill>
                          <a:schemeClr val="tx1"/>
                        </a:solidFill>
                        <a:latin typeface="+mn-lt"/>
                        <a:ea typeface="+mn-ea"/>
                        <a:cs typeface="+mn-cs"/>
                      </a:endParaRPr>
                    </a:p>
                  </a:txBody>
                  <a:tcPr marL="68580" marR="68580" marT="0" marB="0">
                    <a:solidFill>
                      <a:schemeClr val="bg1">
                        <a:lumMod val="95000"/>
                      </a:schemeClr>
                    </a:solidFill>
                  </a:tcPr>
                </a:tc>
                <a:tc>
                  <a:txBody>
                    <a:bodyPr/>
                    <a:lstStyle/>
                    <a:p>
                      <a:pPr algn="ctr">
                        <a:lnSpc>
                          <a:spcPct val="150000"/>
                        </a:lnSpc>
                      </a:pPr>
                      <a:r>
                        <a:rPr lang="en-US" altLang="zh-CN" sz="1100" kern="1200" dirty="0">
                          <a:solidFill>
                            <a:schemeClr val="tx1"/>
                          </a:solidFill>
                          <a:latin typeface="+mn-lt"/>
                          <a:ea typeface="+mn-ea"/>
                          <a:cs typeface="+mn-cs"/>
                        </a:rPr>
                        <a:t>&gt; </a:t>
                      </a:r>
                      <a:r>
                        <a:rPr lang="en-US" sz="1100" kern="1200" dirty="0">
                          <a:solidFill>
                            <a:schemeClr val="tx1"/>
                          </a:solidFill>
                          <a:latin typeface="+mn-lt"/>
                          <a:ea typeface="+mn-ea"/>
                          <a:cs typeface="+mn-cs"/>
                        </a:rPr>
                        <a:t>3</a:t>
                      </a:r>
                      <a:endParaRPr lang="zh-CN" altLang="en-US" sz="1100" kern="1200" dirty="0">
                        <a:solidFill>
                          <a:schemeClr val="tx1"/>
                        </a:solidFill>
                        <a:latin typeface="+mn-lt"/>
                        <a:ea typeface="+mn-ea"/>
                        <a:cs typeface="+mn-cs"/>
                      </a:endParaRPr>
                    </a:p>
                  </a:txBody>
                  <a:tcPr marL="68580" marR="68580" marT="0" marB="0">
                    <a:solidFill>
                      <a:schemeClr val="bg1">
                        <a:lumMod val="95000"/>
                      </a:schemeClr>
                    </a:solidFill>
                  </a:tcPr>
                </a:tc>
                <a:tc>
                  <a:txBody>
                    <a:bodyPr/>
                    <a:lstStyle/>
                    <a:p>
                      <a:pPr algn="ctr">
                        <a:lnSpc>
                          <a:spcPct val="150000"/>
                        </a:lnSpc>
                      </a:pPr>
                      <a:r>
                        <a:rPr lang="en-US" sz="1100" kern="1200" dirty="0">
                          <a:solidFill>
                            <a:schemeClr val="tx1"/>
                          </a:solidFill>
                          <a:latin typeface="+mn-lt"/>
                          <a:ea typeface="+mn-ea"/>
                          <a:cs typeface="+mn-cs"/>
                        </a:rPr>
                        <a:t>28</a:t>
                      </a:r>
                      <a:endParaRPr lang="zh-CN" altLang="en-US" sz="1100" kern="1200" dirty="0">
                        <a:solidFill>
                          <a:schemeClr val="tx1"/>
                        </a:solidFill>
                        <a:latin typeface="+mn-lt"/>
                        <a:ea typeface="+mn-ea"/>
                        <a:cs typeface="+mn-cs"/>
                      </a:endParaRPr>
                    </a:p>
                  </a:txBody>
                  <a:tcPr marL="68580" marR="68580" marT="0" marB="0">
                    <a:solidFill>
                      <a:schemeClr val="bg1">
                        <a:lumMod val="95000"/>
                      </a:schemeClr>
                    </a:solidFill>
                  </a:tcPr>
                </a:tc>
                <a:extLst>
                  <a:ext uri="{0D108BD9-81ED-4DB2-BD59-A6C34878D82A}">
                    <a16:rowId xmlns:a16="http://schemas.microsoft.com/office/drawing/2014/main" val="1960055907"/>
                  </a:ext>
                </a:extLst>
              </a:tr>
              <a:tr h="220561">
                <a:tc>
                  <a:txBody>
                    <a:bodyPr/>
                    <a:lstStyle/>
                    <a:p>
                      <a:pPr algn="ctr">
                        <a:lnSpc>
                          <a:spcPct val="150000"/>
                        </a:lnSpc>
                      </a:pPr>
                      <a:r>
                        <a:rPr lang="en-US" sz="1100" kern="1200">
                          <a:solidFill>
                            <a:schemeClr val="tx1"/>
                          </a:solidFill>
                          <a:latin typeface="+mn-lt"/>
                          <a:ea typeface="+mn-ea"/>
                          <a:cs typeface="+mn-cs"/>
                        </a:rPr>
                        <a:t>EQCHS-1200</a:t>
                      </a:r>
                      <a:endParaRPr lang="zh-CN" altLang="en-US" sz="1100" kern="1200">
                        <a:solidFill>
                          <a:schemeClr val="tx1"/>
                        </a:solidFill>
                        <a:latin typeface="+mn-lt"/>
                        <a:ea typeface="+mn-ea"/>
                        <a:cs typeface="+mn-cs"/>
                      </a:endParaRPr>
                    </a:p>
                  </a:txBody>
                  <a:tcPr marL="68580" marR="68580" marT="0" marB="0">
                    <a:solidFill>
                      <a:schemeClr val="bg1">
                        <a:lumMod val="95000"/>
                      </a:schemeClr>
                    </a:solidFill>
                  </a:tcPr>
                </a:tc>
                <a:tc>
                  <a:txBody>
                    <a:bodyPr/>
                    <a:lstStyle/>
                    <a:p>
                      <a:pPr algn="ctr">
                        <a:lnSpc>
                          <a:spcPct val="150000"/>
                        </a:lnSpc>
                      </a:pPr>
                      <a:r>
                        <a:rPr lang="en-US" sz="1100" kern="1200">
                          <a:solidFill>
                            <a:schemeClr val="tx1"/>
                          </a:solidFill>
                          <a:latin typeface="+mn-lt"/>
                          <a:ea typeface="+mn-ea"/>
                          <a:cs typeface="+mn-cs"/>
                        </a:rPr>
                        <a:t>3*380V 50hz</a:t>
                      </a:r>
                      <a:endParaRPr lang="zh-CN" altLang="en-US" sz="1100" kern="1200">
                        <a:solidFill>
                          <a:schemeClr val="tx1"/>
                        </a:solidFill>
                        <a:latin typeface="+mn-lt"/>
                        <a:ea typeface="+mn-ea"/>
                        <a:cs typeface="+mn-cs"/>
                      </a:endParaRPr>
                    </a:p>
                  </a:txBody>
                  <a:tcPr marL="68580" marR="68580" marT="0" marB="0">
                    <a:solidFill>
                      <a:schemeClr val="bg1">
                        <a:lumMod val="95000"/>
                      </a:schemeClr>
                    </a:solidFill>
                  </a:tcPr>
                </a:tc>
                <a:tc>
                  <a:txBody>
                    <a:bodyPr/>
                    <a:lstStyle/>
                    <a:p>
                      <a:pPr algn="ctr">
                        <a:lnSpc>
                          <a:spcPct val="150000"/>
                        </a:lnSpc>
                      </a:pPr>
                      <a:r>
                        <a:rPr lang="en-US" sz="1100" kern="1200">
                          <a:solidFill>
                            <a:schemeClr val="tx1"/>
                          </a:solidFill>
                          <a:latin typeface="+mn-lt"/>
                          <a:ea typeface="+mn-ea"/>
                          <a:cs typeface="+mn-cs"/>
                        </a:rPr>
                        <a:t>30500</a:t>
                      </a:r>
                      <a:endParaRPr lang="zh-CN" altLang="en-US" sz="1100" kern="1200">
                        <a:solidFill>
                          <a:schemeClr val="tx1"/>
                        </a:solidFill>
                        <a:latin typeface="+mn-lt"/>
                        <a:ea typeface="+mn-ea"/>
                        <a:cs typeface="+mn-cs"/>
                      </a:endParaRPr>
                    </a:p>
                  </a:txBody>
                  <a:tcPr marL="68580" marR="68580" marT="0" marB="0">
                    <a:solidFill>
                      <a:schemeClr val="bg1">
                        <a:lumMod val="95000"/>
                      </a:schemeClr>
                    </a:solidFill>
                  </a:tcPr>
                </a:tc>
                <a:tc>
                  <a:txBody>
                    <a:bodyPr/>
                    <a:lstStyle/>
                    <a:p>
                      <a:pPr algn="ctr">
                        <a:lnSpc>
                          <a:spcPct val="150000"/>
                        </a:lnSpc>
                      </a:pPr>
                      <a:r>
                        <a:rPr lang="en-US" sz="1100" kern="1200" dirty="0">
                          <a:solidFill>
                            <a:schemeClr val="tx1"/>
                          </a:solidFill>
                          <a:latin typeface="+mn-lt"/>
                          <a:ea typeface="+mn-ea"/>
                          <a:cs typeface="+mn-cs"/>
                        </a:rPr>
                        <a:t>400</a:t>
                      </a:r>
                      <a:endParaRPr lang="zh-CN" altLang="en-US" sz="1100" kern="1200" dirty="0">
                        <a:solidFill>
                          <a:schemeClr val="tx1"/>
                        </a:solidFill>
                        <a:latin typeface="+mn-lt"/>
                        <a:ea typeface="+mn-ea"/>
                        <a:cs typeface="+mn-cs"/>
                      </a:endParaRPr>
                    </a:p>
                  </a:txBody>
                  <a:tcPr marL="68580" marR="68580" marT="0" marB="0">
                    <a:solidFill>
                      <a:schemeClr val="bg1">
                        <a:lumMod val="95000"/>
                      </a:schemeClr>
                    </a:solidFill>
                  </a:tcPr>
                </a:tc>
                <a:tc>
                  <a:txBody>
                    <a:bodyPr/>
                    <a:lstStyle/>
                    <a:p>
                      <a:pPr algn="ctr">
                        <a:lnSpc>
                          <a:spcPct val="150000"/>
                        </a:lnSpc>
                      </a:pPr>
                      <a:r>
                        <a:rPr lang="en-US" sz="1100" kern="1200" dirty="0">
                          <a:solidFill>
                            <a:schemeClr val="tx1"/>
                          </a:solidFill>
                          <a:latin typeface="+mn-lt"/>
                          <a:ea typeface="+mn-ea"/>
                          <a:cs typeface="+mn-cs"/>
                        </a:rPr>
                        <a:t>&gt;</a:t>
                      </a:r>
                      <a:r>
                        <a:rPr lang="zh-CN" altLang="en-US" sz="1100" kern="1200" dirty="0">
                          <a:solidFill>
                            <a:schemeClr val="tx1"/>
                          </a:solidFill>
                          <a:latin typeface="+mn-lt"/>
                          <a:ea typeface="+mn-ea"/>
                          <a:cs typeface="+mn-cs"/>
                        </a:rPr>
                        <a:t> </a:t>
                      </a:r>
                      <a:r>
                        <a:rPr lang="en-US" sz="1100" kern="1200" dirty="0">
                          <a:solidFill>
                            <a:schemeClr val="tx1"/>
                          </a:solidFill>
                          <a:latin typeface="+mn-lt"/>
                          <a:ea typeface="+mn-ea"/>
                          <a:cs typeface="+mn-cs"/>
                        </a:rPr>
                        <a:t>4</a:t>
                      </a:r>
                      <a:endParaRPr lang="zh-CN" altLang="en-US" sz="1100" kern="1200" dirty="0">
                        <a:solidFill>
                          <a:schemeClr val="tx1"/>
                        </a:solidFill>
                        <a:latin typeface="+mn-lt"/>
                        <a:ea typeface="+mn-ea"/>
                        <a:cs typeface="+mn-cs"/>
                      </a:endParaRPr>
                    </a:p>
                  </a:txBody>
                  <a:tcPr marL="68580" marR="68580" marT="0" marB="0">
                    <a:solidFill>
                      <a:schemeClr val="bg1">
                        <a:lumMod val="95000"/>
                      </a:schemeClr>
                    </a:solidFill>
                  </a:tcPr>
                </a:tc>
                <a:tc>
                  <a:txBody>
                    <a:bodyPr/>
                    <a:lstStyle/>
                    <a:p>
                      <a:pPr algn="ctr">
                        <a:lnSpc>
                          <a:spcPct val="150000"/>
                        </a:lnSpc>
                      </a:pPr>
                      <a:r>
                        <a:rPr lang="en-US" sz="1100" kern="1200" dirty="0">
                          <a:solidFill>
                            <a:schemeClr val="tx1"/>
                          </a:solidFill>
                          <a:latin typeface="+mn-lt"/>
                          <a:ea typeface="+mn-ea"/>
                          <a:cs typeface="+mn-cs"/>
                        </a:rPr>
                        <a:t>30</a:t>
                      </a:r>
                      <a:endParaRPr lang="zh-CN" altLang="en-US" sz="1100" kern="1200" dirty="0">
                        <a:solidFill>
                          <a:schemeClr val="tx1"/>
                        </a:solidFill>
                        <a:latin typeface="+mn-lt"/>
                        <a:ea typeface="+mn-ea"/>
                        <a:cs typeface="+mn-cs"/>
                      </a:endParaRPr>
                    </a:p>
                  </a:txBody>
                  <a:tcPr marL="68580" marR="68580" marT="0" marB="0">
                    <a:solidFill>
                      <a:schemeClr val="bg1">
                        <a:lumMod val="95000"/>
                      </a:schemeClr>
                    </a:solidFill>
                  </a:tcPr>
                </a:tc>
                <a:extLst>
                  <a:ext uri="{0D108BD9-81ED-4DB2-BD59-A6C34878D82A}">
                    <a16:rowId xmlns:a16="http://schemas.microsoft.com/office/drawing/2014/main" val="3891199862"/>
                  </a:ext>
                </a:extLst>
              </a:tr>
            </a:tbl>
          </a:graphicData>
        </a:graphic>
      </p:graphicFrame>
      <p:sp>
        <p:nvSpPr>
          <p:cNvPr id="2" name="文本框 1">
            <a:extLst>
              <a:ext uri="{FF2B5EF4-FFF2-40B4-BE49-F238E27FC236}">
                <a16:creationId xmlns:a16="http://schemas.microsoft.com/office/drawing/2014/main" id="{657F3D10-7ED8-7D6E-96C5-39186DBED100}"/>
              </a:ext>
            </a:extLst>
          </p:cNvPr>
          <p:cNvSpPr txBox="1"/>
          <p:nvPr/>
        </p:nvSpPr>
        <p:spPr>
          <a:xfrm>
            <a:off x="0" y="0"/>
            <a:ext cx="3638940"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如何缓解热应激</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通风</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How to release heat stress-Ventilation</a:t>
            </a:r>
          </a:p>
        </p:txBody>
      </p:sp>
      <p:sp>
        <p:nvSpPr>
          <p:cNvPr id="7" name="文本框 6">
            <a:extLst>
              <a:ext uri="{FF2B5EF4-FFF2-40B4-BE49-F238E27FC236}">
                <a16:creationId xmlns:a16="http://schemas.microsoft.com/office/drawing/2014/main" id="{2CA844CB-251A-40B8-B2E6-C1B2DE34870B}"/>
              </a:ext>
            </a:extLst>
          </p:cNvPr>
          <p:cNvSpPr txBox="1"/>
          <p:nvPr/>
        </p:nvSpPr>
        <p:spPr>
          <a:xfrm>
            <a:off x="6403404" y="1248904"/>
            <a:ext cx="5788596" cy="461665"/>
          </a:xfrm>
          <a:prstGeom prst="rect">
            <a:avLst/>
          </a:prstGeom>
          <a:solidFill>
            <a:schemeClr val="bg1">
              <a:lumMod val="95000"/>
            </a:schemeClr>
          </a:solidFill>
        </p:spPr>
        <p:txBody>
          <a:bodyPr wrap="square" rtlCol="0">
            <a:spAutoFit/>
          </a:bodyPr>
          <a:lstStyle/>
          <a:p>
            <a:r>
              <a:rPr lang="zh-CN" altLang="en-US" sz="1200" dirty="0"/>
              <a:t>通过开放侧面、棚顶、边沿以及使用风机增加空气流通量</a:t>
            </a:r>
            <a:endParaRPr lang="en-US" altLang="zh-CN" sz="1200" dirty="0"/>
          </a:p>
          <a:p>
            <a:r>
              <a:rPr lang="en-US" altLang="zh-CN" sz="1200" dirty="0"/>
              <a:t>By opening side panels, roof panels, edges and using fans to increase air circulation.</a:t>
            </a:r>
            <a:endParaRPr lang="zh-CN" altLang="en-US" sz="1200" dirty="0"/>
          </a:p>
        </p:txBody>
      </p:sp>
      <p:pic>
        <p:nvPicPr>
          <p:cNvPr id="5" name="图片 4" descr="蓝色的火车在站台旁&#10;&#10;AI 生成的内容可能不正确。">
            <a:extLst>
              <a:ext uri="{FF2B5EF4-FFF2-40B4-BE49-F238E27FC236}">
                <a16:creationId xmlns:a16="http://schemas.microsoft.com/office/drawing/2014/main" id="{A37344AF-9B6B-B4D3-A5BC-393D9B541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618836"/>
            <a:ext cx="6345246" cy="4341447"/>
          </a:xfrm>
          <a:prstGeom prst="rect">
            <a:avLst/>
          </a:prstGeom>
        </p:spPr>
      </p:pic>
    </p:spTree>
    <p:extLst>
      <p:ext uri="{BB962C8B-B14F-4D97-AF65-F5344CB8AC3E}">
        <p14:creationId xmlns:p14="http://schemas.microsoft.com/office/powerpoint/2010/main" val="3999996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建筑的摆设布局&#10;&#10;描述已自动生成">
            <a:extLst>
              <a:ext uri="{FF2B5EF4-FFF2-40B4-BE49-F238E27FC236}">
                <a16:creationId xmlns:a16="http://schemas.microsoft.com/office/drawing/2014/main" id="{727B4C28-820C-432B-B5A9-D491F19889C1}"/>
              </a:ext>
            </a:extLst>
          </p:cNvPr>
          <p:cNvPicPr>
            <a:picLocks noChangeAspect="1"/>
          </p:cNvPicPr>
          <p:nvPr/>
        </p:nvPicPr>
        <p:blipFill rotWithShape="1">
          <a:blip r:embed="rId2">
            <a:extLst>
              <a:ext uri="{28A0092B-C50C-407E-A947-70E740481C1C}">
                <a14:useLocalDpi xmlns:a14="http://schemas.microsoft.com/office/drawing/2010/main" val="0"/>
              </a:ext>
            </a:extLst>
          </a:blip>
          <a:srcRect b="25014"/>
          <a:stretch/>
        </p:blipFill>
        <p:spPr>
          <a:xfrm>
            <a:off x="174684" y="1362480"/>
            <a:ext cx="6423706" cy="4331124"/>
          </a:xfrm>
          <a:prstGeom prst="rect">
            <a:avLst/>
          </a:prstGeom>
        </p:spPr>
      </p:pic>
      <p:pic>
        <p:nvPicPr>
          <p:cNvPr id="3" name="图片 2" descr="图片包含 室内, 房间, 旧, 猫&#10;&#10;描述已自动生成">
            <a:extLst>
              <a:ext uri="{FF2B5EF4-FFF2-40B4-BE49-F238E27FC236}">
                <a16:creationId xmlns:a16="http://schemas.microsoft.com/office/drawing/2014/main" id="{096F04A2-15D9-48F7-979A-267ED64AD8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096764" y="929420"/>
            <a:ext cx="4331124" cy="5197245"/>
          </a:xfrm>
          <a:prstGeom prst="rect">
            <a:avLst/>
          </a:prstGeom>
        </p:spPr>
      </p:pic>
      <p:sp>
        <p:nvSpPr>
          <p:cNvPr id="2" name="文本框 1">
            <a:extLst>
              <a:ext uri="{FF2B5EF4-FFF2-40B4-BE49-F238E27FC236}">
                <a16:creationId xmlns:a16="http://schemas.microsoft.com/office/drawing/2014/main" id="{CAAB1320-ACD4-8E90-0964-0385AAE52567}"/>
              </a:ext>
            </a:extLst>
          </p:cNvPr>
          <p:cNvSpPr txBox="1"/>
          <p:nvPr/>
        </p:nvSpPr>
        <p:spPr>
          <a:xfrm>
            <a:off x="0" y="0"/>
            <a:ext cx="3638940"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如何缓解热应激</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通风</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How to release heat stress-Ventilation</a:t>
            </a:r>
          </a:p>
        </p:txBody>
      </p:sp>
    </p:spTree>
    <p:extLst>
      <p:ext uri="{BB962C8B-B14F-4D97-AF65-F5344CB8AC3E}">
        <p14:creationId xmlns:p14="http://schemas.microsoft.com/office/powerpoint/2010/main" val="1200006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一群牛在围栏里&#10;&#10;描述已自动生成">
            <a:extLst>
              <a:ext uri="{FF2B5EF4-FFF2-40B4-BE49-F238E27FC236}">
                <a16:creationId xmlns:a16="http://schemas.microsoft.com/office/drawing/2014/main" id="{DE3453C4-5181-4026-B3FD-1FF4C8E411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76555"/>
            <a:ext cx="3459256" cy="4612341"/>
          </a:xfrm>
          <a:prstGeom prst="rect">
            <a:avLst/>
          </a:prstGeom>
        </p:spPr>
      </p:pic>
      <p:pic>
        <p:nvPicPr>
          <p:cNvPr id="11" name="Picture 2">
            <a:extLst>
              <a:ext uri="{FF2B5EF4-FFF2-40B4-BE49-F238E27FC236}">
                <a16:creationId xmlns:a16="http://schemas.microsoft.com/office/drawing/2014/main" id="{EF800F43-6333-4122-9C07-9EF0A495DF8B}"/>
              </a:ext>
            </a:extLst>
          </p:cNvPr>
          <p:cNvPicPr>
            <a:picLocks noGrp="1" noChangeAspect="1" noChangeArrowheads="1"/>
          </p:cNvPicPr>
          <p:nvPr>
            <p:ph idx="1"/>
          </p:nvPr>
        </p:nvPicPr>
        <p:blipFill>
          <a:blip r:embed="rId3" cstate="print"/>
          <a:srcRect/>
          <a:stretch>
            <a:fillRect/>
          </a:stretch>
        </p:blipFill>
        <p:spPr bwMode="auto">
          <a:xfrm>
            <a:off x="3459256" y="1276555"/>
            <a:ext cx="4395899" cy="4612341"/>
          </a:xfrm>
          <a:prstGeom prst="rect">
            <a:avLst/>
          </a:prstGeom>
          <a:noFill/>
          <a:ln w="9525">
            <a:noFill/>
            <a:miter lim="800000"/>
            <a:headEnd/>
            <a:tailEnd/>
          </a:ln>
          <a:effectLst/>
        </p:spPr>
      </p:pic>
      <p:sp>
        <p:nvSpPr>
          <p:cNvPr id="4" name="文本框 3">
            <a:extLst>
              <a:ext uri="{FF2B5EF4-FFF2-40B4-BE49-F238E27FC236}">
                <a16:creationId xmlns:a16="http://schemas.microsoft.com/office/drawing/2014/main" id="{CBCAA590-4B82-44FB-BACF-ABA8AE80A594}"/>
              </a:ext>
            </a:extLst>
          </p:cNvPr>
          <p:cNvSpPr txBox="1"/>
          <p:nvPr/>
        </p:nvSpPr>
        <p:spPr>
          <a:xfrm>
            <a:off x="4014049" y="1276555"/>
            <a:ext cx="3445751" cy="461665"/>
          </a:xfrm>
          <a:prstGeom prst="rect">
            <a:avLst/>
          </a:prstGeom>
          <a:solidFill>
            <a:srgbClr val="00B050"/>
          </a:solidFill>
        </p:spPr>
        <p:txBody>
          <a:bodyPr wrap="none" rtlCol="0">
            <a:spAutoFit/>
          </a:bodyPr>
          <a:lstStyle/>
          <a:p>
            <a:pPr algn="ctr"/>
            <a:r>
              <a:rPr lang="zh-CN" altLang="en-US" sz="1200" b="1" dirty="0">
                <a:solidFill>
                  <a:schemeClr val="bg1"/>
                </a:solidFill>
              </a:rPr>
              <a:t>保证充足干净的饮水</a:t>
            </a:r>
            <a:endParaRPr lang="en-US" altLang="zh-CN" sz="1200" b="1" dirty="0">
              <a:solidFill>
                <a:schemeClr val="bg1"/>
              </a:solidFill>
            </a:endParaRPr>
          </a:p>
          <a:p>
            <a:pPr algn="ctr"/>
            <a:r>
              <a:rPr lang="en-US" altLang="zh-CN" sz="1200" b="1" dirty="0">
                <a:solidFill>
                  <a:schemeClr val="bg1"/>
                </a:solidFill>
              </a:rPr>
              <a:t>Ensure an adequate supply of clean drinking water</a:t>
            </a:r>
            <a:endParaRPr lang="zh-CN" altLang="en-US" sz="1200" b="1" dirty="0">
              <a:solidFill>
                <a:schemeClr val="bg1"/>
              </a:solidFill>
            </a:endParaRPr>
          </a:p>
        </p:txBody>
      </p:sp>
      <p:sp>
        <p:nvSpPr>
          <p:cNvPr id="8" name="文本框 7">
            <a:extLst>
              <a:ext uri="{FF2B5EF4-FFF2-40B4-BE49-F238E27FC236}">
                <a16:creationId xmlns:a16="http://schemas.microsoft.com/office/drawing/2014/main" id="{B76CFDE7-3A66-444C-A3A4-12672E008FB9}"/>
              </a:ext>
            </a:extLst>
          </p:cNvPr>
          <p:cNvSpPr txBox="1"/>
          <p:nvPr/>
        </p:nvSpPr>
        <p:spPr>
          <a:xfrm>
            <a:off x="21468" y="1276555"/>
            <a:ext cx="3437788" cy="1015663"/>
          </a:xfrm>
          <a:prstGeom prst="rect">
            <a:avLst/>
          </a:prstGeom>
          <a:solidFill>
            <a:srgbClr val="00B050"/>
          </a:solidFill>
        </p:spPr>
        <p:txBody>
          <a:bodyPr wrap="square" rtlCol="0">
            <a:spAutoFit/>
          </a:bodyPr>
          <a:lstStyle/>
          <a:p>
            <a:r>
              <a:rPr lang="zh-CN" altLang="en-US" sz="1200" b="1" dirty="0">
                <a:solidFill>
                  <a:schemeClr val="bg1"/>
                </a:solidFill>
              </a:rPr>
              <a:t>奶厅出口二侧加饮水槽，奶牛会消耗掉奶厅出口</a:t>
            </a:r>
            <a:endParaRPr lang="en-US" altLang="zh-CN" sz="1200" b="1" dirty="0">
              <a:solidFill>
                <a:schemeClr val="bg1"/>
              </a:solidFill>
            </a:endParaRPr>
          </a:p>
          <a:p>
            <a:r>
              <a:rPr lang="zh-CN" altLang="en-US" sz="1200" b="1" dirty="0">
                <a:solidFill>
                  <a:schemeClr val="bg1"/>
                </a:solidFill>
              </a:rPr>
              <a:t>日常饮水的</a:t>
            </a:r>
            <a:r>
              <a:rPr lang="en-US" altLang="zh-CN" sz="1200" b="1" dirty="0">
                <a:solidFill>
                  <a:schemeClr val="bg1"/>
                </a:solidFill>
              </a:rPr>
              <a:t>30%</a:t>
            </a:r>
          </a:p>
          <a:p>
            <a:r>
              <a:rPr lang="en-US" altLang="zh-CN" sz="1200" b="1" dirty="0">
                <a:solidFill>
                  <a:schemeClr val="bg1"/>
                </a:solidFill>
              </a:rPr>
              <a:t>Adding water trough on both sides of the milking parlor exit, cows consume 30% of the daily drinking water at the milking parlor exit</a:t>
            </a:r>
            <a:endParaRPr lang="zh-CN" altLang="en-US" sz="1200" b="1" dirty="0">
              <a:solidFill>
                <a:schemeClr val="bg1"/>
              </a:solidFill>
            </a:endParaRPr>
          </a:p>
        </p:txBody>
      </p:sp>
      <p:sp>
        <p:nvSpPr>
          <p:cNvPr id="2" name="文本框 1">
            <a:extLst>
              <a:ext uri="{FF2B5EF4-FFF2-40B4-BE49-F238E27FC236}">
                <a16:creationId xmlns:a16="http://schemas.microsoft.com/office/drawing/2014/main" id="{7A2583DF-F976-D457-8671-D3303E00EA06}"/>
              </a:ext>
            </a:extLst>
          </p:cNvPr>
          <p:cNvSpPr txBox="1"/>
          <p:nvPr/>
        </p:nvSpPr>
        <p:spPr>
          <a:xfrm>
            <a:off x="7929799" y="1507387"/>
            <a:ext cx="3982497" cy="4462760"/>
          </a:xfrm>
          <a:prstGeom prst="rect">
            <a:avLst/>
          </a:prstGeom>
          <a:noFill/>
        </p:spPr>
        <p:txBody>
          <a:bodyPr wrap="square" rtlCol="0">
            <a:spAutoFit/>
          </a:bodyPr>
          <a:lstStyle/>
          <a:p>
            <a:pPr marL="285750" indent="-285750">
              <a:buFont typeface="Wingdings" panose="05000000000000000000" pitchFamily="2" charset="2"/>
              <a:buChar char="l"/>
            </a:pPr>
            <a:r>
              <a:rPr lang="zh-CN" altLang="en-US" sz="1400" b="1" dirty="0"/>
              <a:t>关于水温的研究</a:t>
            </a:r>
            <a:endParaRPr lang="en-US" altLang="zh-CN" sz="1400" b="1" dirty="0"/>
          </a:p>
          <a:p>
            <a:r>
              <a:rPr lang="en-US" altLang="zh-CN" b="1" dirty="0">
                <a:latin typeface="黑体" panose="02010609060101010101" pitchFamily="49" charset="-122"/>
                <a:ea typeface="黑体" panose="02010609060101010101" pitchFamily="49" charset="-122"/>
              </a:rPr>
              <a:t>  </a:t>
            </a:r>
            <a:r>
              <a:rPr lang="en-US" altLang="zh-CN" sz="1400" dirty="0"/>
              <a:t>A study on the temperature of the water</a:t>
            </a:r>
          </a:p>
          <a:p>
            <a:endParaRPr lang="en-US" altLang="zh-CN" sz="1400" dirty="0"/>
          </a:p>
          <a:p>
            <a:pPr marL="269875"/>
            <a:r>
              <a:rPr lang="en-US" altLang="zh-CN" sz="1400" dirty="0"/>
              <a:t>1990</a:t>
            </a:r>
            <a:r>
              <a:rPr lang="zh-CN" altLang="en-US" sz="1400" dirty="0"/>
              <a:t>年一项研究对饮用</a:t>
            </a:r>
            <a:r>
              <a:rPr lang="en-US" altLang="zh-CN" sz="1400" dirty="0"/>
              <a:t>10.5</a:t>
            </a:r>
            <a:r>
              <a:rPr lang="zh-CN" altLang="en-US" sz="1400" dirty="0"/>
              <a:t>℃水和</a:t>
            </a:r>
            <a:r>
              <a:rPr lang="en-US" altLang="zh-CN" sz="1400" dirty="0"/>
              <a:t>27.2</a:t>
            </a:r>
            <a:r>
              <a:rPr lang="zh-CN" altLang="en-US" sz="1400" dirty="0"/>
              <a:t>℃水的奶牛的实验结果表明</a:t>
            </a:r>
            <a:r>
              <a:rPr lang="en-US" altLang="zh-CN" sz="1400" dirty="0"/>
              <a:t>(Wilks</a:t>
            </a:r>
            <a:r>
              <a:rPr lang="zh-CN" altLang="en-US" sz="1400" dirty="0"/>
              <a:t>等</a:t>
            </a:r>
            <a:r>
              <a:rPr lang="en-US" altLang="zh-CN" sz="1400" dirty="0"/>
              <a:t>1990)</a:t>
            </a:r>
            <a:r>
              <a:rPr lang="zh-CN" altLang="en-US" sz="1400" dirty="0"/>
              <a:t>，</a:t>
            </a:r>
            <a:r>
              <a:rPr lang="en-US" altLang="zh-CN" sz="1400" dirty="0"/>
              <a:t>10.5</a:t>
            </a:r>
            <a:r>
              <a:rPr lang="zh-CN" altLang="en-US" sz="1400" dirty="0"/>
              <a:t>℃水更有利于奶牛：饮水量增加了</a:t>
            </a:r>
            <a:r>
              <a:rPr lang="en-US" altLang="zh-CN" sz="1400" dirty="0"/>
              <a:t>7.7%</a:t>
            </a:r>
            <a:r>
              <a:rPr lang="zh-CN" altLang="en-US" sz="1400" dirty="0"/>
              <a:t>，干物质采食增加了</a:t>
            </a:r>
            <a:r>
              <a:rPr lang="en-US" altLang="zh-CN" sz="1400" dirty="0"/>
              <a:t>3%</a:t>
            </a:r>
            <a:r>
              <a:rPr lang="zh-CN" altLang="en-US" sz="1400" dirty="0"/>
              <a:t>，呼吸频率和直肠温度下降，产奶量增加</a:t>
            </a:r>
            <a:r>
              <a:rPr lang="en-US" altLang="zh-CN" sz="1400" dirty="0"/>
              <a:t>4.8%</a:t>
            </a:r>
            <a:r>
              <a:rPr lang="zh-CN" altLang="en-US" sz="1400" dirty="0"/>
              <a:t>。所以在室外饮水槽上搭建遮阴棚将有很好的饮水效果。</a:t>
            </a:r>
            <a:endParaRPr lang="en-US" altLang="zh-CN" sz="1400" dirty="0"/>
          </a:p>
          <a:p>
            <a:pPr marL="269875"/>
            <a:endParaRPr lang="en-US" altLang="zh-CN" sz="1400" dirty="0"/>
          </a:p>
          <a:p>
            <a:pPr marL="269875"/>
            <a:r>
              <a:rPr lang="en-US" altLang="zh-CN" sz="1400" dirty="0"/>
              <a:t>A 1990 study comparing the effects of drinking water at 10.5℃ and 27.2℃ on cows (Wilks et al., 1990) found that 10.5℃ water was more beneficial for cows: it increased water intake by 7.7%, dry matter intake by 3%, reduced respiratory rate and rectal temperature, and boosted milk production by 4.8%. Therefore, constructing shade structures over outdoor water troughs will significantly improve drinking effects.</a:t>
            </a:r>
            <a:endParaRPr lang="zh-CN" altLang="en-US" sz="1400" dirty="0"/>
          </a:p>
        </p:txBody>
      </p:sp>
      <p:sp>
        <p:nvSpPr>
          <p:cNvPr id="5" name="文本框 4">
            <a:extLst>
              <a:ext uri="{FF2B5EF4-FFF2-40B4-BE49-F238E27FC236}">
                <a16:creationId xmlns:a16="http://schemas.microsoft.com/office/drawing/2014/main" id="{36996258-EC56-3357-2E02-2244038A6A46}"/>
              </a:ext>
            </a:extLst>
          </p:cNvPr>
          <p:cNvSpPr txBox="1"/>
          <p:nvPr/>
        </p:nvSpPr>
        <p:spPr>
          <a:xfrm>
            <a:off x="0" y="0"/>
            <a:ext cx="3638940"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如何缓解热应激</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水</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How to release heat stress-Water</a:t>
            </a:r>
          </a:p>
        </p:txBody>
      </p:sp>
    </p:spTree>
    <p:extLst>
      <p:ext uri="{BB962C8B-B14F-4D97-AF65-F5344CB8AC3E}">
        <p14:creationId xmlns:p14="http://schemas.microsoft.com/office/powerpoint/2010/main" val="2181355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牛走在路上&#10;&#10;描述已自动生成">
            <a:extLst>
              <a:ext uri="{FF2B5EF4-FFF2-40B4-BE49-F238E27FC236}">
                <a16:creationId xmlns:a16="http://schemas.microsoft.com/office/drawing/2014/main" id="{9BC7185A-64CB-452D-B173-74B47A744D27}"/>
              </a:ext>
            </a:extLst>
          </p:cNvPr>
          <p:cNvPicPr>
            <a:picLocks noChangeAspect="1"/>
          </p:cNvPicPr>
          <p:nvPr/>
        </p:nvPicPr>
        <p:blipFill rotWithShape="1">
          <a:blip r:embed="rId2">
            <a:extLst>
              <a:ext uri="{28A0092B-C50C-407E-A947-70E740481C1C}">
                <a14:useLocalDpi xmlns:a14="http://schemas.microsoft.com/office/drawing/2010/main" val="0"/>
              </a:ext>
            </a:extLst>
          </a:blip>
          <a:srcRect t="4392" b="11233"/>
          <a:stretch/>
        </p:blipFill>
        <p:spPr>
          <a:xfrm>
            <a:off x="0" y="726141"/>
            <a:ext cx="4740681" cy="6131859"/>
          </a:xfrm>
          <a:prstGeom prst="rect">
            <a:avLst/>
          </a:prstGeom>
        </p:spPr>
      </p:pic>
      <p:sp>
        <p:nvSpPr>
          <p:cNvPr id="7" name="文本框 6">
            <a:extLst>
              <a:ext uri="{FF2B5EF4-FFF2-40B4-BE49-F238E27FC236}">
                <a16:creationId xmlns:a16="http://schemas.microsoft.com/office/drawing/2014/main" id="{712D2337-84D7-4D60-846D-740AE48C797B}"/>
              </a:ext>
            </a:extLst>
          </p:cNvPr>
          <p:cNvSpPr txBox="1"/>
          <p:nvPr/>
        </p:nvSpPr>
        <p:spPr>
          <a:xfrm>
            <a:off x="4938272" y="1226854"/>
            <a:ext cx="6688859" cy="3508653"/>
          </a:xfrm>
          <a:prstGeom prst="rect">
            <a:avLst/>
          </a:prstGeom>
          <a:solidFill>
            <a:schemeClr val="bg1">
              <a:lumMod val="95000"/>
            </a:schemeClr>
          </a:solidFill>
        </p:spPr>
        <p:txBody>
          <a:bodyPr wrap="square" rtlCol="0">
            <a:spAutoFit/>
          </a:bodyPr>
          <a:lstStyle/>
          <a:p>
            <a:r>
              <a:rPr lang="zh-CN" altLang="en-US" sz="1400" b="1" dirty="0"/>
              <a:t>喷淋分低位安装和高位安装</a:t>
            </a:r>
            <a:endParaRPr lang="en-US" altLang="zh-CN" sz="1400" b="1" dirty="0"/>
          </a:p>
          <a:p>
            <a:r>
              <a:rPr lang="en-US" altLang="zh-CN" sz="1400" b="1" dirty="0"/>
              <a:t>Sprinkler systems can be installed at low or high positions</a:t>
            </a:r>
          </a:p>
          <a:p>
            <a:endParaRPr lang="en-US" altLang="zh-CN" sz="1400" b="1" dirty="0"/>
          </a:p>
          <a:p>
            <a:pPr marL="285750" indent="-285750">
              <a:buFont typeface="Wingdings" panose="05000000000000000000" pitchFamily="2" charset="2"/>
              <a:buChar char="Ø"/>
            </a:pPr>
            <a:r>
              <a:rPr lang="zh-CN" altLang="en-US" sz="1200" dirty="0"/>
              <a:t>低位安装建议（</a:t>
            </a:r>
            <a:r>
              <a:rPr lang="en-US" altLang="zh-CN" sz="1200" dirty="0"/>
              <a:t>1.52</a:t>
            </a:r>
            <a:r>
              <a:rPr lang="zh-CN" altLang="en-US" sz="1200" dirty="0"/>
              <a:t>米</a:t>
            </a:r>
            <a:r>
              <a:rPr lang="en-US" altLang="zh-CN" sz="1200" dirty="0"/>
              <a:t>-1.83</a:t>
            </a:r>
            <a:r>
              <a:rPr lang="zh-CN" altLang="en-US" sz="1200" dirty="0"/>
              <a:t>米）</a:t>
            </a:r>
            <a:r>
              <a:rPr lang="en-US" altLang="zh-CN" sz="1200" dirty="0"/>
              <a:t>Low positions suggest(1.52m-1.83m)</a:t>
            </a:r>
          </a:p>
          <a:p>
            <a:pPr marL="285750" indent="-285750">
              <a:buFont typeface="Wingdings" panose="05000000000000000000" pitchFamily="2" charset="2"/>
              <a:buChar char="u"/>
            </a:pPr>
            <a:r>
              <a:rPr lang="zh-CN" altLang="en-US" sz="1200" dirty="0"/>
              <a:t>好处</a:t>
            </a:r>
            <a:r>
              <a:rPr lang="en-US" altLang="zh-CN" sz="1200" dirty="0"/>
              <a:t>: </a:t>
            </a:r>
            <a:r>
              <a:rPr lang="zh-CN" altLang="en-US" sz="1200" dirty="0"/>
              <a:t>能够实现快速全面喷淋，较少的杂物堵塞喷头。</a:t>
            </a:r>
            <a:endParaRPr lang="en-US" altLang="zh-CN" sz="1200" dirty="0"/>
          </a:p>
          <a:p>
            <a:pPr marL="266700"/>
            <a:r>
              <a:rPr lang="en-US" altLang="zh-CN" sz="1200" dirty="0"/>
              <a:t>Advantage: include rapid and comprehensive spraying, as well as fewer obstructions from debris blocking the nozzles.</a:t>
            </a:r>
          </a:p>
          <a:p>
            <a:pPr marL="285750" indent="-285750">
              <a:buFont typeface="Wingdings" panose="05000000000000000000" pitchFamily="2" charset="2"/>
              <a:buChar char="u"/>
            </a:pPr>
            <a:r>
              <a:rPr lang="zh-CN" altLang="en-US" sz="1200" dirty="0"/>
              <a:t>坏处</a:t>
            </a:r>
            <a:r>
              <a:rPr lang="en-US" altLang="zh-CN" sz="1200" dirty="0"/>
              <a:t>: </a:t>
            </a:r>
            <a:r>
              <a:rPr lang="zh-CN" altLang="en-US" sz="1200" dirty="0"/>
              <a:t>喷头容易被牛破坏。</a:t>
            </a:r>
            <a:endParaRPr lang="en-US" altLang="zh-CN" sz="1200" dirty="0"/>
          </a:p>
          <a:p>
            <a:r>
              <a:rPr lang="en-US" altLang="zh-CN" sz="1200" dirty="0"/>
              <a:t>        Disadvantage: the sprinkler system can be easily damaged by cattle.</a:t>
            </a:r>
          </a:p>
          <a:p>
            <a:pPr marL="285750" indent="-285750">
              <a:buFont typeface="Wingdings" panose="05000000000000000000" pitchFamily="2" charset="2"/>
              <a:buChar char="u"/>
            </a:pPr>
            <a:endParaRPr lang="en-US" altLang="zh-CN" sz="1200" dirty="0"/>
          </a:p>
          <a:p>
            <a:pPr marL="285750" indent="-285750">
              <a:buFont typeface="Wingdings" panose="05000000000000000000" pitchFamily="2" charset="2"/>
              <a:buChar char="Ø"/>
            </a:pPr>
            <a:r>
              <a:rPr lang="zh-CN" altLang="en-US" sz="1200" dirty="0"/>
              <a:t>高位安装建议（</a:t>
            </a:r>
            <a:r>
              <a:rPr lang="en-US" altLang="zh-CN" sz="1200" dirty="0"/>
              <a:t>2.1</a:t>
            </a:r>
            <a:r>
              <a:rPr lang="zh-CN" altLang="en-US" sz="1200" dirty="0"/>
              <a:t>米）</a:t>
            </a:r>
            <a:r>
              <a:rPr lang="en-US" altLang="zh-CN" sz="1200" dirty="0"/>
              <a:t>Low positions suggest(2.1m)</a:t>
            </a:r>
          </a:p>
          <a:p>
            <a:pPr marL="285750" indent="-285750">
              <a:buFont typeface="Wingdings" panose="05000000000000000000" pitchFamily="2" charset="2"/>
              <a:buChar char="u"/>
            </a:pPr>
            <a:r>
              <a:rPr lang="zh-CN" altLang="en-US" sz="1200" dirty="0"/>
              <a:t>好处</a:t>
            </a:r>
            <a:r>
              <a:rPr lang="en-US" altLang="zh-CN" sz="1200" dirty="0"/>
              <a:t>: </a:t>
            </a:r>
            <a:r>
              <a:rPr lang="zh-CN" altLang="en-US" sz="1200" dirty="0"/>
              <a:t>在牛接触以外，不易被牛破坏。</a:t>
            </a:r>
            <a:endParaRPr lang="en-US" altLang="zh-CN" sz="1200" dirty="0"/>
          </a:p>
          <a:p>
            <a:r>
              <a:rPr lang="en-US" altLang="zh-CN" sz="1200" dirty="0"/>
              <a:t>        Advantage: beyond cattle’s contact range which are not easily being destroyed.</a:t>
            </a:r>
          </a:p>
          <a:p>
            <a:pPr marL="285750" indent="-285750">
              <a:buFont typeface="Wingdings" panose="05000000000000000000" pitchFamily="2" charset="2"/>
              <a:buChar char="u"/>
            </a:pPr>
            <a:r>
              <a:rPr lang="zh-CN" altLang="en-US" sz="1200" dirty="0"/>
              <a:t>坏处</a:t>
            </a:r>
            <a:r>
              <a:rPr lang="en-US" altLang="zh-CN" sz="1200" dirty="0"/>
              <a:t>: </a:t>
            </a:r>
            <a:r>
              <a:rPr lang="zh-CN" altLang="en-US" sz="1200" dirty="0"/>
              <a:t>喷淋管线高风机吹来的杂物就越多。</a:t>
            </a:r>
            <a:endParaRPr lang="en-US" altLang="zh-CN" sz="1200" dirty="0"/>
          </a:p>
          <a:p>
            <a:r>
              <a:rPr lang="en-US" altLang="zh-CN" sz="1200" dirty="0"/>
              <a:t>        Disadvantage: The higher the sprinkler line, the more debris is blown by the fan.</a:t>
            </a:r>
          </a:p>
          <a:p>
            <a:pPr marL="285750" indent="-285750">
              <a:buFont typeface="Wingdings" panose="05000000000000000000" pitchFamily="2" charset="2"/>
              <a:buChar char="u"/>
            </a:pPr>
            <a:r>
              <a:rPr lang="zh-CN" altLang="en-US" sz="1200" dirty="0"/>
              <a:t>坏处</a:t>
            </a:r>
            <a:r>
              <a:rPr lang="en-US" altLang="zh-CN" sz="1200" dirty="0"/>
              <a:t>: </a:t>
            </a:r>
            <a:r>
              <a:rPr lang="zh-CN" altLang="en-US" sz="1200" dirty="0"/>
              <a:t>喷淋安装过高管线内的水会洒到饲料上，会降低干物质采食量。</a:t>
            </a:r>
            <a:endParaRPr lang="en-US" altLang="zh-CN" sz="1200" dirty="0"/>
          </a:p>
          <a:p>
            <a:pPr marL="266700"/>
            <a:r>
              <a:rPr lang="en-US" altLang="zh-CN" sz="1200" dirty="0"/>
              <a:t>Disadvantage: Installing sprinklers at a high level may cause water to spill onto the  feed in the pipeline, reducing dry matter intake.</a:t>
            </a:r>
            <a:endParaRPr lang="zh-CN" altLang="en-US" sz="1400" dirty="0"/>
          </a:p>
        </p:txBody>
      </p:sp>
      <p:sp>
        <p:nvSpPr>
          <p:cNvPr id="9" name="文本框 8">
            <a:extLst>
              <a:ext uri="{FF2B5EF4-FFF2-40B4-BE49-F238E27FC236}">
                <a16:creationId xmlns:a16="http://schemas.microsoft.com/office/drawing/2014/main" id="{112285D3-E856-48AA-9F04-511FC3FD74DC}"/>
              </a:ext>
            </a:extLst>
          </p:cNvPr>
          <p:cNvSpPr txBox="1"/>
          <p:nvPr/>
        </p:nvSpPr>
        <p:spPr>
          <a:xfrm>
            <a:off x="4938272" y="4908828"/>
            <a:ext cx="6688858" cy="1046440"/>
          </a:xfrm>
          <a:prstGeom prst="rect">
            <a:avLst/>
          </a:prstGeom>
          <a:solidFill>
            <a:schemeClr val="bg1">
              <a:lumMod val="95000"/>
            </a:schemeClr>
          </a:solidFill>
        </p:spPr>
        <p:txBody>
          <a:bodyPr wrap="square" rtlCol="0">
            <a:spAutoFit/>
          </a:bodyPr>
          <a:lstStyle/>
          <a:p>
            <a:r>
              <a:rPr lang="zh-CN" altLang="en-US" sz="1200" dirty="0"/>
              <a:t>喷头间距</a:t>
            </a:r>
            <a:r>
              <a:rPr lang="en-US" altLang="zh-CN" sz="1200" dirty="0"/>
              <a:t>1.83</a:t>
            </a:r>
            <a:r>
              <a:rPr lang="zh-CN" altLang="en-US" sz="1200" dirty="0"/>
              <a:t>米间距较为理想，</a:t>
            </a:r>
            <a:r>
              <a:rPr lang="en-US" altLang="zh-CN" sz="1200" dirty="0"/>
              <a:t>2.1</a:t>
            </a:r>
            <a:r>
              <a:rPr lang="zh-CN" altLang="en-US" sz="1200" dirty="0"/>
              <a:t>米间距更为节水。</a:t>
            </a:r>
            <a:endParaRPr lang="en-US" altLang="zh-CN" sz="1200" dirty="0"/>
          </a:p>
          <a:p>
            <a:r>
              <a:rPr lang="en-US" altLang="zh-CN" sz="1200" dirty="0"/>
              <a:t>An ideal sprinkler spacing is 1.83 meters, while a spacing of 2.1 meters is more water-saving.</a:t>
            </a:r>
          </a:p>
          <a:p>
            <a:r>
              <a:rPr lang="zh-CN" altLang="en-US" sz="1200" dirty="0"/>
              <a:t>喷淋应安装在颈夹内侧，最好与支柱隔开，防止水滴到矮墙</a:t>
            </a:r>
            <a:r>
              <a:rPr lang="zh-CN" altLang="en-US" sz="1400" dirty="0"/>
              <a:t>。</a:t>
            </a:r>
            <a:endParaRPr lang="en-US" altLang="zh-CN" sz="1400" dirty="0"/>
          </a:p>
          <a:p>
            <a:r>
              <a:rPr lang="en-US" altLang="zh-CN" sz="1200" dirty="0"/>
              <a:t>The sprinkler should be installed on the inner side of the headlock, preferably separated from the pillar to prevent water droplets from falling on the low wall.</a:t>
            </a:r>
            <a:endParaRPr lang="zh-CN" altLang="en-US" sz="1200" dirty="0"/>
          </a:p>
        </p:txBody>
      </p:sp>
      <p:sp>
        <p:nvSpPr>
          <p:cNvPr id="2" name="文本框 1">
            <a:extLst>
              <a:ext uri="{FF2B5EF4-FFF2-40B4-BE49-F238E27FC236}">
                <a16:creationId xmlns:a16="http://schemas.microsoft.com/office/drawing/2014/main" id="{E900129C-A09B-F2B8-83DB-133DC2AA65E7}"/>
              </a:ext>
            </a:extLst>
          </p:cNvPr>
          <p:cNvSpPr txBox="1"/>
          <p:nvPr/>
        </p:nvSpPr>
        <p:spPr>
          <a:xfrm>
            <a:off x="0" y="0"/>
            <a:ext cx="3638940"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如何缓解热应激</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水</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How to release heat stress-Sprinkler</a:t>
            </a:r>
          </a:p>
        </p:txBody>
      </p:sp>
    </p:spTree>
    <p:extLst>
      <p:ext uri="{BB962C8B-B14F-4D97-AF65-F5344CB8AC3E}">
        <p14:creationId xmlns:p14="http://schemas.microsoft.com/office/powerpoint/2010/main" val="2869970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1FC05B3-E458-4ED0-9C16-34D30341817B}"/>
              </a:ext>
            </a:extLst>
          </p:cNvPr>
          <p:cNvSpPr txBox="1">
            <a:spLocks/>
          </p:cNvSpPr>
          <p:nvPr/>
        </p:nvSpPr>
        <p:spPr>
          <a:xfrm>
            <a:off x="215610" y="114150"/>
            <a:ext cx="7067550" cy="4191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zh-CN" sz="2800">
              <a:solidFill>
                <a:srgbClr val="125198"/>
              </a:solidFill>
              <a:latin typeface="微软雅黑" panose="020B0503020204020204" pitchFamily="34" charset="-122"/>
              <a:ea typeface="微软雅黑" panose="020B0503020204020204" pitchFamily="34" charset="-122"/>
              <a:cs typeface="Arial" panose="020B0604020202020204" pitchFamily="34" charset="0"/>
            </a:endParaRPr>
          </a:p>
        </p:txBody>
      </p:sp>
      <p:graphicFrame>
        <p:nvGraphicFramePr>
          <p:cNvPr id="6" name="表格 5">
            <a:extLst>
              <a:ext uri="{FF2B5EF4-FFF2-40B4-BE49-F238E27FC236}">
                <a16:creationId xmlns:a16="http://schemas.microsoft.com/office/drawing/2014/main" id="{8B4BBEBD-AFB9-4FD9-9CA3-6861CE6769A7}"/>
              </a:ext>
            </a:extLst>
          </p:cNvPr>
          <p:cNvGraphicFramePr>
            <a:graphicFrameLocks noGrp="1"/>
          </p:cNvGraphicFramePr>
          <p:nvPr>
            <p:extLst>
              <p:ext uri="{D42A27DB-BD31-4B8C-83A1-F6EECF244321}">
                <p14:modId xmlns:p14="http://schemas.microsoft.com/office/powerpoint/2010/main" val="2286020842"/>
              </p:ext>
            </p:extLst>
          </p:nvPr>
        </p:nvGraphicFramePr>
        <p:xfrm>
          <a:off x="210670" y="2028918"/>
          <a:ext cx="11770659" cy="3011479"/>
        </p:xfrm>
        <a:graphic>
          <a:graphicData uri="http://schemas.openxmlformats.org/drawingml/2006/table">
            <a:tbl>
              <a:tblPr firstRow="1" bandRow="1"/>
              <a:tblGrid>
                <a:gridCol w="1009131">
                  <a:extLst>
                    <a:ext uri="{9D8B030D-6E8A-4147-A177-3AD203B41FA5}">
                      <a16:colId xmlns:a16="http://schemas.microsoft.com/office/drawing/2014/main" val="3950548349"/>
                    </a:ext>
                  </a:extLst>
                </a:gridCol>
                <a:gridCol w="2533049">
                  <a:extLst>
                    <a:ext uri="{9D8B030D-6E8A-4147-A177-3AD203B41FA5}">
                      <a16:colId xmlns:a16="http://schemas.microsoft.com/office/drawing/2014/main" val="3318193775"/>
                    </a:ext>
                  </a:extLst>
                </a:gridCol>
                <a:gridCol w="2705100">
                  <a:extLst>
                    <a:ext uri="{9D8B030D-6E8A-4147-A177-3AD203B41FA5}">
                      <a16:colId xmlns:a16="http://schemas.microsoft.com/office/drawing/2014/main" val="227929349"/>
                    </a:ext>
                  </a:extLst>
                </a:gridCol>
                <a:gridCol w="2886075">
                  <a:extLst>
                    <a:ext uri="{9D8B030D-6E8A-4147-A177-3AD203B41FA5}">
                      <a16:colId xmlns:a16="http://schemas.microsoft.com/office/drawing/2014/main" val="720089275"/>
                    </a:ext>
                  </a:extLst>
                </a:gridCol>
                <a:gridCol w="2637304">
                  <a:extLst>
                    <a:ext uri="{9D8B030D-6E8A-4147-A177-3AD203B41FA5}">
                      <a16:colId xmlns:a16="http://schemas.microsoft.com/office/drawing/2014/main" val="914565188"/>
                    </a:ext>
                  </a:extLst>
                </a:gridCol>
              </a:tblGrid>
              <a:tr h="48891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b"/>
                      <a:r>
                        <a:rPr lang="zh-CN" altLang="en-US" sz="1800" u="none" strike="noStrike" dirty="0">
                          <a:solidFill>
                            <a:schemeClr val="bg1"/>
                          </a:solidFill>
                          <a:effectLst/>
                          <a:latin typeface="+mn-lt"/>
                          <a:ea typeface="Microsoft JhengHei" panose="020B0604030504040204" pitchFamily="34" charset="-120"/>
                          <a:cs typeface="Arial" panose="020B0604020202020204" pitchFamily="34" charset="0"/>
                        </a:rPr>
                        <a:t>位置</a:t>
                      </a:r>
                      <a:endParaRPr lang="en-US" altLang="zh-CN" sz="1800" u="none" strike="noStrike" dirty="0">
                        <a:solidFill>
                          <a:schemeClr val="bg1"/>
                        </a:solidFill>
                        <a:effectLst/>
                        <a:latin typeface="+mn-lt"/>
                        <a:ea typeface="Microsoft JhengHei" panose="020B0604030504040204" pitchFamily="34" charset="-120"/>
                        <a:cs typeface="Arial" panose="020B0604020202020204" pitchFamily="34" charset="0"/>
                      </a:endParaRPr>
                    </a:p>
                    <a:p>
                      <a:pPr algn="ctr" rtl="0" fontAlgn="b"/>
                      <a:r>
                        <a:rPr lang="en-US" altLang="zh-CN" sz="1800" b="0" i="0" u="none" strike="noStrike" dirty="0">
                          <a:solidFill>
                            <a:schemeClr val="bg1"/>
                          </a:solidFill>
                          <a:effectLst/>
                          <a:latin typeface="+mn-lt"/>
                          <a:ea typeface="Microsoft JhengHei" panose="020B0604030504040204" pitchFamily="34" charset="-120"/>
                          <a:cs typeface="Arial" panose="020B0604020202020204" pitchFamily="34" charset="0"/>
                        </a:rPr>
                        <a:t>Area</a:t>
                      </a:r>
                      <a:endParaRPr lang="zh-CN" altLang="en-US" sz="1800" b="0" i="0" u="none" strike="noStrike" dirty="0">
                        <a:solidFill>
                          <a:schemeClr val="bg1"/>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b"/>
                      <a:r>
                        <a:rPr lang="zh-CN" altLang="en-US" sz="1800" u="none" strike="noStrike" dirty="0">
                          <a:solidFill>
                            <a:schemeClr val="bg1"/>
                          </a:solidFill>
                          <a:effectLst/>
                          <a:latin typeface="+mn-lt"/>
                          <a:ea typeface="Microsoft JhengHei" panose="020B0604030504040204" pitchFamily="34" charset="-120"/>
                          <a:cs typeface="Arial" panose="020B0604020202020204" pitchFamily="34" charset="0"/>
                        </a:rPr>
                        <a:t>温度（摄氏度）</a:t>
                      </a:r>
                      <a:endParaRPr lang="en-US" altLang="zh-CN" sz="1800" u="none" strike="noStrike" dirty="0">
                        <a:solidFill>
                          <a:schemeClr val="bg1"/>
                        </a:solidFill>
                        <a:effectLst/>
                        <a:latin typeface="+mn-lt"/>
                        <a:ea typeface="Microsoft JhengHei" panose="020B0604030504040204" pitchFamily="34" charset="-120"/>
                        <a:cs typeface="Arial" panose="020B0604020202020204" pitchFamily="34" charset="0"/>
                      </a:endParaRPr>
                    </a:p>
                    <a:p>
                      <a:pPr algn="ctr" rtl="0" fontAlgn="b"/>
                      <a:r>
                        <a:rPr lang="en-US" altLang="zh-CN" sz="1800" b="0" i="0" u="none" strike="noStrike" dirty="0">
                          <a:solidFill>
                            <a:schemeClr val="bg1"/>
                          </a:solidFill>
                          <a:effectLst/>
                          <a:latin typeface="+mn-lt"/>
                          <a:ea typeface="Microsoft JhengHei" panose="020B0604030504040204" pitchFamily="34" charset="-120"/>
                          <a:cs typeface="Arial" panose="020B0604020202020204" pitchFamily="34" charset="0"/>
                        </a:rPr>
                        <a:t>Temperature (</a:t>
                      </a:r>
                      <a:r>
                        <a:rPr lang="zh-CN" altLang="en-US" sz="1800" b="0" i="0" u="none" strike="noStrike" dirty="0">
                          <a:solidFill>
                            <a:schemeClr val="bg1"/>
                          </a:solidFill>
                          <a:effectLst/>
                          <a:latin typeface="+mn-lt"/>
                          <a:ea typeface="Microsoft JhengHei" panose="020B0604030504040204" pitchFamily="34" charset="-120"/>
                          <a:cs typeface="Arial" panose="020B0604020202020204" pitchFamily="34" charset="0"/>
                        </a:rPr>
                        <a:t>℃）</a:t>
                      </a: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b"/>
                      <a:r>
                        <a:rPr lang="zh-CN" altLang="en-US" sz="1800" u="none" strike="noStrike" dirty="0">
                          <a:solidFill>
                            <a:schemeClr val="bg1"/>
                          </a:solidFill>
                          <a:effectLst/>
                          <a:latin typeface="+mn-lt"/>
                          <a:ea typeface="Microsoft JhengHei" panose="020B0604030504040204" pitchFamily="34" charset="-120"/>
                          <a:cs typeface="Arial" panose="020B0604020202020204" pitchFamily="34" charset="0"/>
                        </a:rPr>
                        <a:t>喷淋时间（秒）</a:t>
                      </a:r>
                      <a:endParaRPr lang="en-US" altLang="zh-CN" sz="1800" u="none" strike="noStrike" dirty="0">
                        <a:solidFill>
                          <a:schemeClr val="bg1"/>
                        </a:solidFill>
                        <a:effectLst/>
                        <a:latin typeface="+mn-lt"/>
                        <a:ea typeface="Microsoft JhengHei" panose="020B0604030504040204" pitchFamily="34" charset="-120"/>
                        <a:cs typeface="Arial" panose="020B0604020202020204" pitchFamily="34" charset="0"/>
                      </a:endParaRPr>
                    </a:p>
                    <a:p>
                      <a:pPr algn="ctr" rtl="0" fontAlgn="b"/>
                      <a:r>
                        <a:rPr lang="en-US" altLang="zh-CN" sz="1800" b="0" i="0" u="none" strike="noStrike" dirty="0">
                          <a:solidFill>
                            <a:schemeClr val="bg1"/>
                          </a:solidFill>
                          <a:effectLst/>
                          <a:latin typeface="+mn-lt"/>
                          <a:ea typeface="Microsoft JhengHei" panose="020B0604030504040204" pitchFamily="34" charset="-120"/>
                          <a:cs typeface="Arial" panose="020B0604020202020204" pitchFamily="34" charset="0"/>
                        </a:rPr>
                        <a:t>Sprinkler on Duration (s)</a:t>
                      </a:r>
                      <a:endParaRPr lang="zh-CN" altLang="en-US" sz="1800" b="0" i="0" u="none" strike="noStrike" dirty="0">
                        <a:solidFill>
                          <a:schemeClr val="bg1"/>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b"/>
                      <a:r>
                        <a:rPr lang="zh-CN" altLang="en-US" sz="1800" u="none" strike="noStrike" dirty="0">
                          <a:solidFill>
                            <a:schemeClr val="bg1"/>
                          </a:solidFill>
                          <a:effectLst/>
                          <a:latin typeface="+mn-lt"/>
                          <a:ea typeface="Microsoft JhengHei" panose="020B0604030504040204" pitchFamily="34" charset="-120"/>
                          <a:cs typeface="Arial" panose="020B0604020202020204" pitchFamily="34" charset="0"/>
                        </a:rPr>
                        <a:t>停止时间（分钟）</a:t>
                      </a:r>
                      <a:endParaRPr lang="en-US" altLang="zh-CN" sz="1800" u="none" strike="noStrike" dirty="0">
                        <a:solidFill>
                          <a:schemeClr val="bg1"/>
                        </a:solidFill>
                        <a:effectLst/>
                        <a:latin typeface="+mn-lt"/>
                        <a:ea typeface="Microsoft JhengHei" panose="020B0604030504040204" pitchFamily="34" charset="-120"/>
                        <a:cs typeface="Arial" panose="020B0604020202020204" pitchFamily="34" charset="0"/>
                      </a:endParaRPr>
                    </a:p>
                    <a:p>
                      <a:pPr algn="ctr" rtl="0" fontAlgn="b"/>
                      <a:r>
                        <a:rPr lang="en-US" altLang="zh-CN" sz="1800" b="0" i="0" u="none" strike="noStrike" dirty="0">
                          <a:solidFill>
                            <a:schemeClr val="bg1"/>
                          </a:solidFill>
                          <a:effectLst/>
                          <a:latin typeface="+mn-lt"/>
                          <a:ea typeface="Microsoft JhengHei" panose="020B0604030504040204" pitchFamily="34" charset="-120"/>
                          <a:cs typeface="Arial" panose="020B0604020202020204" pitchFamily="34" charset="0"/>
                        </a:rPr>
                        <a:t>Sprinkler off Duration (min)</a:t>
                      </a:r>
                      <a:endParaRPr lang="zh-CN" altLang="en-US" sz="1800" b="0" i="0" u="none" strike="noStrike" dirty="0">
                        <a:solidFill>
                          <a:schemeClr val="bg1"/>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b"/>
                      <a:r>
                        <a:rPr lang="zh-CN" altLang="en-US" sz="1800" u="none" strike="noStrike" dirty="0">
                          <a:solidFill>
                            <a:schemeClr val="bg1"/>
                          </a:solidFill>
                          <a:effectLst/>
                          <a:latin typeface="+mn-lt"/>
                          <a:ea typeface="Microsoft JhengHei" panose="020B0604030504040204" pitchFamily="34" charset="-120"/>
                          <a:cs typeface="Arial" panose="020B0604020202020204" pitchFamily="34" charset="0"/>
                        </a:rPr>
                        <a:t>风机</a:t>
                      </a:r>
                      <a:endParaRPr lang="en-US" altLang="zh-CN" sz="1800" u="none" strike="noStrike" dirty="0">
                        <a:solidFill>
                          <a:schemeClr val="bg1"/>
                        </a:solidFill>
                        <a:effectLst/>
                        <a:latin typeface="+mn-lt"/>
                        <a:ea typeface="Microsoft JhengHei" panose="020B0604030504040204" pitchFamily="34" charset="-120"/>
                        <a:cs typeface="Arial" panose="020B0604020202020204" pitchFamily="34" charset="0"/>
                      </a:endParaRPr>
                    </a:p>
                    <a:p>
                      <a:pPr algn="ctr" rtl="0" fontAlgn="b"/>
                      <a:r>
                        <a:rPr lang="en-US" altLang="zh-CN" sz="1800" b="0" i="0" u="none" strike="noStrike" dirty="0">
                          <a:solidFill>
                            <a:schemeClr val="bg1"/>
                          </a:solidFill>
                          <a:effectLst/>
                          <a:latin typeface="+mn-lt"/>
                          <a:ea typeface="Microsoft JhengHei" panose="020B0604030504040204" pitchFamily="34" charset="-120"/>
                          <a:cs typeface="Arial" panose="020B0604020202020204" pitchFamily="34" charset="0"/>
                        </a:rPr>
                        <a:t>Fans</a:t>
                      </a:r>
                      <a:endParaRPr lang="zh-CN" altLang="en-US" sz="1800" b="0" i="0" u="none" strike="noStrike" dirty="0">
                        <a:solidFill>
                          <a:schemeClr val="bg1"/>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3535800429"/>
                  </a:ext>
                </a:extLst>
              </a:tr>
              <a:tr h="488919">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ctr"/>
                      <a:r>
                        <a:rPr lang="zh-CN" altLang="en-US" sz="1800" u="none" strike="noStrike" dirty="0">
                          <a:effectLst/>
                          <a:latin typeface="+mn-lt"/>
                          <a:ea typeface="Microsoft JhengHei" panose="020B0604030504040204" pitchFamily="34" charset="-120"/>
                          <a:cs typeface="Arial" panose="020B0604020202020204" pitchFamily="34" charset="0"/>
                        </a:rPr>
                        <a:t>奶厅</a:t>
                      </a:r>
                      <a:endParaRPr lang="en-US" altLang="zh-CN" sz="1800" u="none" strike="noStrike" dirty="0">
                        <a:effectLst/>
                        <a:latin typeface="+mn-lt"/>
                        <a:ea typeface="Microsoft JhengHei" panose="020B0604030504040204" pitchFamily="34" charset="-120"/>
                        <a:cs typeface="Arial" panose="020B0604020202020204" pitchFamily="34" charset="0"/>
                      </a:endParaRPr>
                    </a:p>
                    <a:p>
                      <a:pPr algn="ctr" rtl="0" fontAlgn="ctr"/>
                      <a:r>
                        <a:rPr lang="en-US" altLang="zh-CN" sz="1600" b="0" i="0" u="none" strike="noStrike" dirty="0">
                          <a:solidFill>
                            <a:srgbClr val="000000"/>
                          </a:solidFill>
                          <a:effectLst/>
                          <a:latin typeface="+mn-lt"/>
                          <a:ea typeface="Microsoft JhengHei" panose="020B0604030504040204" pitchFamily="34" charset="-120"/>
                          <a:cs typeface="Arial" panose="020B0604020202020204" pitchFamily="34" charset="0"/>
                        </a:rPr>
                        <a:t>Milking parlor</a:t>
                      </a:r>
                      <a:endParaRPr lang="zh-CN" altLang="en-US" sz="1600" b="0" i="0" u="none" strike="noStrike" dirty="0">
                        <a:solidFill>
                          <a:srgbClr val="000000"/>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b"/>
                      <a:r>
                        <a:rPr lang="en-US" altLang="zh-CN" sz="2000" u="none" strike="noStrike" dirty="0">
                          <a:effectLst/>
                          <a:latin typeface="+mn-lt"/>
                          <a:ea typeface="Microsoft JhengHei" panose="020B0604030504040204" pitchFamily="34" charset="-120"/>
                          <a:cs typeface="Arial" panose="020B0604020202020204" pitchFamily="34" charset="0"/>
                        </a:rPr>
                        <a:t>18-25</a:t>
                      </a:r>
                      <a:endParaRPr lang="en-US" altLang="zh-CN" sz="2000" b="0" i="0" u="none" strike="noStrike" dirty="0">
                        <a:solidFill>
                          <a:srgbClr val="000000"/>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b"/>
                      <a:r>
                        <a:rPr lang="en-US" altLang="zh-CN" sz="2000" u="none" strike="noStrike" dirty="0">
                          <a:effectLst/>
                          <a:latin typeface="+mn-lt"/>
                          <a:ea typeface="Microsoft JhengHei" panose="020B0604030504040204" pitchFamily="34" charset="-120"/>
                          <a:cs typeface="Arial" panose="020B0604020202020204" pitchFamily="34" charset="0"/>
                        </a:rPr>
                        <a:t>60</a:t>
                      </a:r>
                      <a:endParaRPr lang="en-US" altLang="zh-CN" sz="2000" b="0" i="0" u="none" strike="noStrike" dirty="0">
                        <a:solidFill>
                          <a:srgbClr val="000000"/>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b"/>
                      <a:r>
                        <a:rPr lang="en-US" altLang="zh-CN" sz="2000" u="none" strike="noStrike" dirty="0">
                          <a:effectLst/>
                          <a:latin typeface="+mn-lt"/>
                          <a:ea typeface="Microsoft JhengHei" panose="020B0604030504040204" pitchFamily="34" charset="-120"/>
                          <a:cs typeface="Arial" panose="020B0604020202020204" pitchFamily="34" charset="0"/>
                        </a:rPr>
                        <a:t>5</a:t>
                      </a:r>
                      <a:endParaRPr lang="en-US" altLang="zh-CN" sz="2000" b="0" i="0" u="none" strike="noStrike" dirty="0">
                        <a:solidFill>
                          <a:srgbClr val="000000"/>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ctr"/>
                      <a:r>
                        <a:rPr lang="zh-CN" altLang="en-US" sz="1400" kern="1200" dirty="0">
                          <a:solidFill>
                            <a:schemeClr val="tx1"/>
                          </a:solidFill>
                          <a:latin typeface="+mn-lt"/>
                          <a:ea typeface="+mn-ea"/>
                          <a:cs typeface="+mn-cs"/>
                        </a:rPr>
                        <a:t>大于</a:t>
                      </a:r>
                      <a:r>
                        <a:rPr lang="en-US" altLang="zh-CN" sz="1400" kern="1200" dirty="0">
                          <a:solidFill>
                            <a:schemeClr val="tx1"/>
                          </a:solidFill>
                          <a:latin typeface="+mn-lt"/>
                          <a:ea typeface="+mn-ea"/>
                          <a:cs typeface="+mn-cs"/>
                        </a:rPr>
                        <a:t>15</a:t>
                      </a:r>
                      <a:r>
                        <a:rPr lang="zh-CN" altLang="en-US" sz="1400" kern="1200" dirty="0">
                          <a:solidFill>
                            <a:schemeClr val="tx1"/>
                          </a:solidFill>
                          <a:latin typeface="+mn-lt"/>
                          <a:ea typeface="+mn-ea"/>
                          <a:cs typeface="+mn-cs"/>
                        </a:rPr>
                        <a:t>度开风机</a:t>
                      </a:r>
                      <a:endParaRPr lang="en-US" altLang="zh-CN" sz="1400" kern="1200" dirty="0">
                        <a:solidFill>
                          <a:schemeClr val="tx1"/>
                        </a:solidFill>
                        <a:latin typeface="+mn-lt"/>
                        <a:ea typeface="+mn-ea"/>
                        <a:cs typeface="+mn-cs"/>
                      </a:endParaRPr>
                    </a:p>
                    <a:p>
                      <a:pPr algn="ctr" rtl="0" fontAlgn="ctr"/>
                      <a:r>
                        <a:rPr lang="en-US" altLang="zh-CN" sz="1400" kern="1200" dirty="0">
                          <a:solidFill>
                            <a:schemeClr val="tx1"/>
                          </a:solidFill>
                          <a:latin typeface="+mn-lt"/>
                          <a:ea typeface="+mn-ea"/>
                          <a:cs typeface="+mn-cs"/>
                        </a:rPr>
                        <a:t>Temperature&gt;15</a:t>
                      </a:r>
                      <a:r>
                        <a:rPr lang="zh-CN" altLang="en-US" sz="1400" kern="1200" dirty="0">
                          <a:solidFill>
                            <a:schemeClr val="tx1"/>
                          </a:solidFill>
                          <a:latin typeface="+mn-lt"/>
                          <a:ea typeface="+mn-ea"/>
                          <a:cs typeface="+mn-cs"/>
                        </a:rPr>
                        <a:t>℃ </a:t>
                      </a:r>
                      <a:r>
                        <a:rPr lang="en-US" altLang="zh-CN" sz="1400" kern="1200" dirty="0">
                          <a:solidFill>
                            <a:schemeClr val="tx1"/>
                          </a:solidFill>
                          <a:latin typeface="+mn-lt"/>
                          <a:ea typeface="+mn-ea"/>
                          <a:cs typeface="+mn-cs"/>
                        </a:rPr>
                        <a:t>- ON</a:t>
                      </a:r>
                      <a:endParaRPr lang="zh-CN" altLang="en-US" sz="1400" kern="1200" dirty="0">
                        <a:solidFill>
                          <a:schemeClr val="tx1"/>
                        </a:solidFill>
                        <a:latin typeface="+mn-lt"/>
                        <a:ea typeface="+mn-ea"/>
                        <a:cs typeface="+mn-cs"/>
                      </a:endParaRPr>
                    </a:p>
                  </a:txBody>
                  <a:tcPr marL="18244" marR="18244" marT="1824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497939668"/>
                  </a:ext>
                </a:extLst>
              </a:tr>
              <a:tr h="488919">
                <a:tc vMerge="1">
                  <a:txBody>
                    <a:bodyPr/>
                    <a:lstStyle/>
                    <a:p>
                      <a:endParaRPr lang="zh-CN" altLang="en-US"/>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b"/>
                      <a:r>
                        <a:rPr lang="zh-CN" altLang="en-US" sz="2000" u="none" strike="noStrike" kern="1200" dirty="0">
                          <a:solidFill>
                            <a:schemeClr val="dk1"/>
                          </a:solidFill>
                          <a:effectLst/>
                          <a:latin typeface="+mn-lt"/>
                          <a:ea typeface="Microsoft JhengHei" panose="020B0604030504040204" pitchFamily="34" charset="-120"/>
                          <a:cs typeface="Arial" panose="020B0604020202020204" pitchFamily="34" charset="0"/>
                        </a:rPr>
                        <a:t>≥</a:t>
                      </a:r>
                      <a:r>
                        <a:rPr lang="en-US" altLang="zh-CN" sz="2000" u="none" strike="noStrike" dirty="0">
                          <a:effectLst/>
                          <a:latin typeface="+mn-lt"/>
                          <a:ea typeface="Microsoft JhengHei" panose="020B0604030504040204" pitchFamily="34" charset="-120"/>
                          <a:cs typeface="Arial" panose="020B0604020202020204" pitchFamily="34" charset="0"/>
                        </a:rPr>
                        <a:t>25</a:t>
                      </a:r>
                      <a:endParaRPr lang="en-US" altLang="zh-CN" sz="2000" b="0" i="0" u="none" strike="noStrike" dirty="0">
                        <a:solidFill>
                          <a:srgbClr val="000000"/>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b"/>
                      <a:r>
                        <a:rPr lang="en-US" altLang="zh-CN" sz="2000" u="none" strike="noStrike">
                          <a:effectLst/>
                          <a:latin typeface="+mn-lt"/>
                          <a:ea typeface="Microsoft JhengHei" panose="020B0604030504040204" pitchFamily="34" charset="-120"/>
                          <a:cs typeface="Arial" panose="020B0604020202020204" pitchFamily="34" charset="0"/>
                        </a:rPr>
                        <a:t>60</a:t>
                      </a:r>
                      <a:endParaRPr lang="en-US" altLang="zh-CN" sz="2000" b="0" i="0" u="none" strike="noStrike">
                        <a:solidFill>
                          <a:srgbClr val="000000"/>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b"/>
                      <a:r>
                        <a:rPr lang="en-US" altLang="zh-CN" sz="2000" u="none" strike="noStrike" dirty="0">
                          <a:effectLst/>
                          <a:latin typeface="+mn-lt"/>
                          <a:ea typeface="Microsoft JhengHei" panose="020B0604030504040204" pitchFamily="34" charset="-120"/>
                          <a:cs typeface="Arial" panose="020B0604020202020204" pitchFamily="34" charset="0"/>
                        </a:rPr>
                        <a:t>3</a:t>
                      </a:r>
                      <a:endParaRPr lang="en-US" altLang="zh-CN" sz="2000" b="0" i="0" u="none" strike="noStrike" dirty="0">
                        <a:solidFill>
                          <a:srgbClr val="000000"/>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vMerge="1">
                  <a:txBody>
                    <a:bodyPr/>
                    <a:lstStyle/>
                    <a:p>
                      <a:endParaRPr lang="zh-CN" altLang="en-US"/>
                    </a:p>
                  </a:txBody>
                  <a:tcPr/>
                </a:tc>
                <a:extLst>
                  <a:ext uri="{0D108BD9-81ED-4DB2-BD59-A6C34878D82A}">
                    <a16:rowId xmlns:a16="http://schemas.microsoft.com/office/drawing/2014/main" val="2600367261"/>
                  </a:ext>
                </a:extLst>
              </a:tr>
              <a:tr h="488919">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ctr"/>
                      <a:r>
                        <a:rPr lang="zh-CN" altLang="en-US" sz="2000" u="none" strike="noStrike" dirty="0">
                          <a:effectLst/>
                          <a:latin typeface="+mn-lt"/>
                          <a:ea typeface="Microsoft JhengHei" panose="020B0604030504040204" pitchFamily="34" charset="-120"/>
                          <a:cs typeface="Arial" panose="020B0604020202020204" pitchFamily="34" charset="0"/>
                        </a:rPr>
                        <a:t>牛舍</a:t>
                      </a:r>
                      <a:endParaRPr lang="en-US" altLang="zh-CN" sz="2000" u="none" strike="noStrike" dirty="0">
                        <a:effectLst/>
                        <a:latin typeface="+mn-lt"/>
                        <a:ea typeface="Microsoft JhengHei" panose="020B0604030504040204" pitchFamily="34" charset="-120"/>
                        <a:cs typeface="Arial" panose="020B0604020202020204" pitchFamily="34" charset="0"/>
                      </a:endParaRPr>
                    </a:p>
                    <a:p>
                      <a:pPr algn="ctr" rtl="0" fontAlgn="ctr"/>
                      <a:r>
                        <a:rPr lang="en-US" altLang="zh-CN" sz="1600" b="0" i="0" u="none" strike="noStrike" kern="1200" dirty="0">
                          <a:solidFill>
                            <a:srgbClr val="000000"/>
                          </a:solidFill>
                          <a:effectLst/>
                          <a:latin typeface="+mn-lt"/>
                          <a:ea typeface="Microsoft JhengHei" panose="020B0604030504040204" pitchFamily="34" charset="-120"/>
                          <a:cs typeface="Arial" panose="020B0604020202020204" pitchFamily="34" charset="0"/>
                        </a:rPr>
                        <a:t>Barns</a:t>
                      </a:r>
                      <a:endParaRPr lang="zh-CN" altLang="en-US" sz="1600" b="0" i="0" u="none" strike="noStrike" kern="1200" dirty="0">
                        <a:solidFill>
                          <a:srgbClr val="000000"/>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defTabSz="914400" rtl="0" eaLnBrk="1" fontAlgn="b" latinLnBrk="0" hangingPunct="1">
                        <a:buNone/>
                      </a:pPr>
                      <a:r>
                        <a:rPr lang="en-US" sz="2000" u="none" strike="noStrike" kern="1200" dirty="0">
                          <a:solidFill>
                            <a:schemeClr val="dk1"/>
                          </a:solidFill>
                          <a:effectLst/>
                          <a:latin typeface="+mn-lt"/>
                          <a:ea typeface="Microsoft JhengHei" panose="020B0604030504040204" pitchFamily="34" charset="-120"/>
                          <a:cs typeface="Arial" panose="020B0604020202020204" pitchFamily="34" charset="0"/>
                        </a:rPr>
                        <a:t>21-24</a:t>
                      </a:r>
                      <a:endParaRPr lang="en-US" altLang="en-US" sz="2000" u="none" strike="noStrike" kern="1200" dirty="0">
                        <a:solidFill>
                          <a:schemeClr val="dk1"/>
                        </a:solidFill>
                        <a:effectLst/>
                        <a:latin typeface="+mn-lt"/>
                        <a:ea typeface="Microsoft JhengHei" panose="020B0604030504040204" pitchFamily="34" charset="-120"/>
                        <a:cs typeface="Arial" panose="020B0604020202020204" pitchFamily="34" charset="0"/>
                      </a:endParaRPr>
                    </a:p>
                  </a:txBody>
                  <a:tcPr marL="12700" marR="12700" marT="12697" marB="4571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b"/>
                      <a:r>
                        <a:rPr lang="en-US" altLang="zh-CN" sz="2000" u="none" strike="noStrike" dirty="0">
                          <a:effectLst/>
                          <a:latin typeface="+mn-lt"/>
                          <a:ea typeface="Microsoft JhengHei" panose="020B0604030504040204" pitchFamily="34" charset="-120"/>
                          <a:cs typeface="Arial" panose="020B0604020202020204" pitchFamily="34" charset="0"/>
                        </a:rPr>
                        <a:t>30</a:t>
                      </a:r>
                      <a:endParaRPr lang="en-US" altLang="zh-CN" sz="2000" b="0" i="0" u="none" strike="noStrike" dirty="0">
                        <a:solidFill>
                          <a:srgbClr val="000000"/>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b"/>
                      <a:r>
                        <a:rPr lang="en-US" altLang="zh-CN" sz="2000" u="none" strike="noStrike" dirty="0">
                          <a:effectLst/>
                          <a:latin typeface="+mn-lt"/>
                          <a:ea typeface="Microsoft JhengHei" panose="020B0604030504040204" pitchFamily="34" charset="-120"/>
                          <a:cs typeface="Arial" panose="020B0604020202020204" pitchFamily="34" charset="0"/>
                        </a:rPr>
                        <a:t>10</a:t>
                      </a:r>
                      <a:endParaRPr lang="en-US" altLang="zh-CN" sz="2000" b="0" i="0" u="none" strike="noStrike" dirty="0">
                        <a:solidFill>
                          <a:srgbClr val="000000"/>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ctr"/>
                      <a:r>
                        <a:rPr lang="zh-CN" altLang="en-US" sz="1200" kern="1200" dirty="0">
                          <a:solidFill>
                            <a:schemeClr val="tx1"/>
                          </a:solidFill>
                          <a:latin typeface="+mn-lt"/>
                          <a:ea typeface="+mn-ea"/>
                          <a:cs typeface="+mn-cs"/>
                        </a:rPr>
                        <a:t>干奶、围产、新产、特需牛舍大于</a:t>
                      </a:r>
                      <a:r>
                        <a:rPr lang="en-US" altLang="zh-CN" sz="1200" kern="1200" dirty="0">
                          <a:solidFill>
                            <a:schemeClr val="tx1"/>
                          </a:solidFill>
                          <a:latin typeface="+mn-lt"/>
                          <a:ea typeface="+mn-ea"/>
                          <a:cs typeface="+mn-cs"/>
                        </a:rPr>
                        <a:t>15</a:t>
                      </a:r>
                      <a:r>
                        <a:rPr lang="zh-CN" altLang="en-US" sz="1200" kern="1200" dirty="0">
                          <a:solidFill>
                            <a:schemeClr val="tx1"/>
                          </a:solidFill>
                          <a:latin typeface="+mn-lt"/>
                          <a:ea typeface="+mn-ea"/>
                          <a:cs typeface="+mn-cs"/>
                        </a:rPr>
                        <a:t>度开风机，其它牛舍</a:t>
                      </a:r>
                      <a:r>
                        <a:rPr lang="en-US" altLang="zh-CN" sz="1200" kern="1200" dirty="0">
                          <a:solidFill>
                            <a:schemeClr val="tx1"/>
                          </a:solidFill>
                          <a:latin typeface="+mn-lt"/>
                          <a:ea typeface="+mn-ea"/>
                          <a:cs typeface="+mn-cs"/>
                        </a:rPr>
                        <a:t>18</a:t>
                      </a:r>
                      <a:r>
                        <a:rPr lang="zh-CN" altLang="en-US" sz="1200" kern="1200" dirty="0">
                          <a:solidFill>
                            <a:schemeClr val="tx1"/>
                          </a:solidFill>
                          <a:latin typeface="+mn-lt"/>
                          <a:ea typeface="+mn-ea"/>
                          <a:cs typeface="+mn-cs"/>
                        </a:rPr>
                        <a:t>度开风机</a:t>
                      </a:r>
                      <a:endParaRPr lang="en-US" altLang="zh-CN" sz="1200" kern="1200" dirty="0">
                        <a:solidFill>
                          <a:schemeClr val="tx1"/>
                        </a:solidFill>
                        <a:latin typeface="+mn-lt"/>
                        <a:ea typeface="+mn-ea"/>
                        <a:cs typeface="+mn-cs"/>
                      </a:endParaRPr>
                    </a:p>
                    <a:p>
                      <a:pPr algn="ctr" rtl="0" fontAlgn="ctr"/>
                      <a:endParaRPr lang="en-US" altLang="zh-CN" sz="1200" kern="1200" dirty="0">
                        <a:solidFill>
                          <a:schemeClr val="tx1"/>
                        </a:solidFill>
                        <a:latin typeface="+mn-lt"/>
                        <a:ea typeface="+mn-ea"/>
                        <a:cs typeface="+mn-cs"/>
                      </a:endParaRPr>
                    </a:p>
                    <a:p>
                      <a:pPr algn="ctr" rtl="0" fontAlgn="ctr"/>
                      <a:r>
                        <a:rPr lang="en-US" altLang="zh-CN" sz="1200" kern="1200" dirty="0">
                          <a:solidFill>
                            <a:schemeClr val="tx1"/>
                          </a:solidFill>
                          <a:latin typeface="+mn-lt"/>
                          <a:ea typeface="+mn-ea"/>
                          <a:cs typeface="+mn-cs"/>
                        </a:rPr>
                        <a:t>Dry-off,</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close-up, fresh, SN</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barn temperature&gt;15</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 ON;</a:t>
                      </a:r>
                    </a:p>
                    <a:p>
                      <a:pPr algn="ctr" rtl="0" fontAlgn="ctr"/>
                      <a:r>
                        <a:rPr lang="en-US" altLang="zh-CN" sz="1200" kern="1200" dirty="0">
                          <a:solidFill>
                            <a:schemeClr val="tx1"/>
                          </a:solidFill>
                          <a:latin typeface="+mn-lt"/>
                          <a:ea typeface="+mn-ea"/>
                          <a:cs typeface="+mn-cs"/>
                        </a:rPr>
                        <a:t>Other barns temperature 18</a:t>
                      </a:r>
                      <a:r>
                        <a:rPr lang="zh-CN" altLang="en-US" sz="1200" kern="1200" dirty="0">
                          <a:solidFill>
                            <a:schemeClr val="tx1"/>
                          </a:solidFill>
                          <a:latin typeface="+mn-lt"/>
                          <a:ea typeface="+mn-ea"/>
                          <a:cs typeface="+mn-cs"/>
                        </a:rPr>
                        <a:t>℃</a:t>
                      </a:r>
                      <a:r>
                        <a:rPr lang="en-US" altLang="zh-CN" sz="1200" kern="1200" dirty="0">
                          <a:solidFill>
                            <a:schemeClr val="tx1"/>
                          </a:solidFill>
                          <a:latin typeface="+mn-lt"/>
                          <a:ea typeface="+mn-ea"/>
                          <a:cs typeface="+mn-cs"/>
                        </a:rPr>
                        <a:t> - ON</a:t>
                      </a:r>
                      <a:endParaRPr lang="zh-CN" altLang="en-US" sz="1200" kern="1200" dirty="0">
                        <a:solidFill>
                          <a:schemeClr val="tx1"/>
                        </a:solidFill>
                        <a:latin typeface="+mn-lt"/>
                        <a:ea typeface="+mn-ea"/>
                        <a:cs typeface="+mn-cs"/>
                      </a:endParaRP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592475662"/>
                  </a:ext>
                </a:extLst>
              </a:tr>
              <a:tr h="488919">
                <a:tc vMerge="1">
                  <a:txBody>
                    <a:bodyPr/>
                    <a:lstStyle/>
                    <a:p>
                      <a:endParaRPr lang="zh-CN" altLang="en-US"/>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defTabSz="914400" rtl="0" eaLnBrk="1" fontAlgn="b" latinLnBrk="0" hangingPunct="1">
                        <a:buNone/>
                      </a:pPr>
                      <a:r>
                        <a:rPr lang="en-US" sz="2000" u="none" strike="noStrike" kern="1200" dirty="0">
                          <a:solidFill>
                            <a:schemeClr val="dk1"/>
                          </a:solidFill>
                          <a:effectLst/>
                          <a:latin typeface="+mn-lt"/>
                          <a:ea typeface="Microsoft JhengHei" panose="020B0604030504040204" pitchFamily="34" charset="-120"/>
                          <a:cs typeface="Arial" panose="020B0604020202020204" pitchFamily="34" charset="0"/>
                        </a:rPr>
                        <a:t>25-27</a:t>
                      </a:r>
                      <a:endParaRPr lang="en-US" altLang="en-US" sz="2000" u="none" strike="noStrike" kern="1200" dirty="0">
                        <a:solidFill>
                          <a:schemeClr val="dk1"/>
                        </a:solidFill>
                        <a:effectLst/>
                        <a:latin typeface="+mn-lt"/>
                        <a:ea typeface="Microsoft JhengHei" panose="020B0604030504040204" pitchFamily="34" charset="-120"/>
                        <a:cs typeface="Arial" panose="020B0604020202020204" pitchFamily="34" charset="0"/>
                      </a:endParaRPr>
                    </a:p>
                  </a:txBody>
                  <a:tcPr marL="12700" marR="12700" marT="12697" marB="4571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b"/>
                      <a:r>
                        <a:rPr lang="en-US" altLang="zh-CN" sz="2000" u="none" strike="noStrike" dirty="0">
                          <a:effectLst/>
                          <a:latin typeface="+mn-lt"/>
                          <a:ea typeface="Microsoft JhengHei" panose="020B0604030504040204" pitchFamily="34" charset="-120"/>
                          <a:cs typeface="Arial" panose="020B0604020202020204" pitchFamily="34" charset="0"/>
                        </a:rPr>
                        <a:t>30</a:t>
                      </a:r>
                      <a:endParaRPr lang="en-US" altLang="zh-CN" sz="2000" b="0" i="0" u="none" strike="noStrike" dirty="0">
                        <a:solidFill>
                          <a:srgbClr val="000000"/>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b"/>
                      <a:r>
                        <a:rPr lang="en-US" altLang="zh-CN" sz="2000" u="none" strike="noStrike">
                          <a:effectLst/>
                          <a:latin typeface="+mn-lt"/>
                          <a:ea typeface="Microsoft JhengHei" panose="020B0604030504040204" pitchFamily="34" charset="-120"/>
                          <a:cs typeface="Arial" panose="020B0604020202020204" pitchFamily="34" charset="0"/>
                        </a:rPr>
                        <a:t>5</a:t>
                      </a:r>
                      <a:endParaRPr lang="en-US" altLang="zh-CN" sz="2000" b="0" i="0" u="none" strike="noStrike">
                        <a:solidFill>
                          <a:srgbClr val="000000"/>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vMerge="1">
                  <a:txBody>
                    <a:bodyPr/>
                    <a:lstStyle/>
                    <a:p>
                      <a:endParaRPr lang="zh-CN" altLang="en-US"/>
                    </a:p>
                  </a:txBody>
                  <a:tcPr/>
                </a:tc>
                <a:extLst>
                  <a:ext uri="{0D108BD9-81ED-4DB2-BD59-A6C34878D82A}">
                    <a16:rowId xmlns:a16="http://schemas.microsoft.com/office/drawing/2014/main" val="2524432687"/>
                  </a:ext>
                </a:extLst>
              </a:tr>
              <a:tr h="488919">
                <a:tc vMerge="1">
                  <a:txBody>
                    <a:bodyPr/>
                    <a:lstStyle/>
                    <a:p>
                      <a:endParaRPr lang="zh-CN" altLang="en-US"/>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defTabSz="914400" rtl="0" eaLnBrk="1" fontAlgn="b" latinLnBrk="0" hangingPunct="1">
                        <a:buNone/>
                      </a:pPr>
                      <a:r>
                        <a:rPr lang="zh-CN" altLang="en-US" sz="2000" u="none" strike="noStrike" kern="1200" dirty="0">
                          <a:solidFill>
                            <a:schemeClr val="dk1"/>
                          </a:solidFill>
                          <a:effectLst/>
                          <a:latin typeface="+mn-lt"/>
                          <a:ea typeface="Microsoft JhengHei" panose="020B0604030504040204" pitchFamily="34" charset="-120"/>
                          <a:cs typeface="Arial" panose="020B0604020202020204" pitchFamily="34" charset="0"/>
                        </a:rPr>
                        <a:t>≥</a:t>
                      </a:r>
                      <a:r>
                        <a:rPr lang="en-US" altLang="zh-CN" sz="2000" u="none" strike="noStrike" kern="1200" dirty="0">
                          <a:solidFill>
                            <a:schemeClr val="dk1"/>
                          </a:solidFill>
                          <a:effectLst/>
                          <a:latin typeface="+mn-lt"/>
                          <a:ea typeface="Microsoft JhengHei" panose="020B0604030504040204" pitchFamily="34" charset="-120"/>
                          <a:cs typeface="Arial" panose="020B0604020202020204" pitchFamily="34" charset="0"/>
                        </a:rPr>
                        <a:t>28</a:t>
                      </a:r>
                      <a:endParaRPr lang="zh-CN" altLang="en-US" sz="2000" u="none" strike="noStrike" kern="1200" dirty="0">
                        <a:solidFill>
                          <a:schemeClr val="dk1"/>
                        </a:solidFill>
                        <a:effectLst/>
                        <a:latin typeface="+mn-lt"/>
                        <a:ea typeface="Microsoft JhengHei" panose="020B0604030504040204" pitchFamily="34" charset="-120"/>
                        <a:cs typeface="Arial" panose="020B0604020202020204" pitchFamily="34" charset="0"/>
                      </a:endParaRPr>
                    </a:p>
                  </a:txBody>
                  <a:tcPr marL="12700" marR="12700" marT="12697" marB="4571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b"/>
                      <a:r>
                        <a:rPr lang="en-US" altLang="zh-CN" sz="2000" u="none" strike="noStrike">
                          <a:effectLst/>
                          <a:latin typeface="+mn-lt"/>
                          <a:ea typeface="Microsoft JhengHei" panose="020B0604030504040204" pitchFamily="34" charset="-120"/>
                          <a:cs typeface="Arial" panose="020B0604020202020204" pitchFamily="34" charset="0"/>
                        </a:rPr>
                        <a:t>30</a:t>
                      </a:r>
                      <a:endParaRPr lang="en-US" altLang="zh-CN" sz="2000" b="0" i="0" u="none" strike="noStrike">
                        <a:solidFill>
                          <a:srgbClr val="000000"/>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b"/>
                      <a:r>
                        <a:rPr lang="en-US" altLang="zh-CN" sz="2000" u="none" strike="noStrike" dirty="0">
                          <a:effectLst/>
                          <a:latin typeface="+mn-lt"/>
                          <a:ea typeface="Microsoft JhengHei" panose="020B0604030504040204" pitchFamily="34" charset="-120"/>
                          <a:cs typeface="Arial" panose="020B0604020202020204" pitchFamily="34" charset="0"/>
                        </a:rPr>
                        <a:t>3</a:t>
                      </a:r>
                      <a:endParaRPr lang="en-US" altLang="zh-CN" sz="2000" b="0" i="0" u="none" strike="noStrike" dirty="0">
                        <a:solidFill>
                          <a:srgbClr val="000000"/>
                        </a:solidFill>
                        <a:effectLst/>
                        <a:latin typeface="+mn-lt"/>
                        <a:ea typeface="Microsoft JhengHei" panose="020B0604030504040204" pitchFamily="34" charset="-120"/>
                        <a:cs typeface="Arial" panose="020B0604020202020204" pitchFamily="34" charset="0"/>
                      </a:endParaRPr>
                    </a:p>
                  </a:txBody>
                  <a:tcPr marL="18244" marR="18244" marT="1824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vMerge="1">
                  <a:txBody>
                    <a:bodyPr/>
                    <a:lstStyle/>
                    <a:p>
                      <a:endParaRPr lang="zh-CN" altLang="en-US"/>
                    </a:p>
                  </a:txBody>
                  <a:tcPr/>
                </a:tc>
                <a:extLst>
                  <a:ext uri="{0D108BD9-81ED-4DB2-BD59-A6C34878D82A}">
                    <a16:rowId xmlns:a16="http://schemas.microsoft.com/office/drawing/2014/main" val="1353995410"/>
                  </a:ext>
                </a:extLst>
              </a:tr>
            </a:tbl>
          </a:graphicData>
        </a:graphic>
      </p:graphicFrame>
      <p:sp>
        <p:nvSpPr>
          <p:cNvPr id="3" name="文本框 2">
            <a:extLst>
              <a:ext uri="{FF2B5EF4-FFF2-40B4-BE49-F238E27FC236}">
                <a16:creationId xmlns:a16="http://schemas.microsoft.com/office/drawing/2014/main" id="{25C1CCCB-4ECF-6108-4982-F3A06681F868}"/>
              </a:ext>
            </a:extLst>
          </p:cNvPr>
          <p:cNvSpPr txBox="1"/>
          <p:nvPr/>
        </p:nvSpPr>
        <p:spPr>
          <a:xfrm>
            <a:off x="-1" y="0"/>
            <a:ext cx="5067301"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如何缓解热应激</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风机和喷淋设置</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How to release heat stress-Fans and Sprinkler Setting</a:t>
            </a:r>
          </a:p>
        </p:txBody>
      </p:sp>
    </p:spTree>
    <p:extLst>
      <p:ext uri="{BB962C8B-B14F-4D97-AF65-F5344CB8AC3E}">
        <p14:creationId xmlns:p14="http://schemas.microsoft.com/office/powerpoint/2010/main" val="514203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164D0364-32B9-455F-9BE5-ADA3C9901E6C}" type="slidenum">
              <a:rPr lang="zh-CN" altLang="en-US" smtClean="0"/>
              <a:t>26</a:t>
            </a:fld>
            <a:endParaRPr lang="zh-CN" altLang="en-US"/>
          </a:p>
        </p:txBody>
      </p:sp>
      <p:sp>
        <p:nvSpPr>
          <p:cNvPr id="7" name="Title 1">
            <a:extLst>
              <a:ext uri="{FF2B5EF4-FFF2-40B4-BE49-F238E27FC236}">
                <a16:creationId xmlns:a16="http://schemas.microsoft.com/office/drawing/2014/main" id="{A1FC05B3-E458-4ED0-9C16-34D30341817B}"/>
              </a:ext>
            </a:extLst>
          </p:cNvPr>
          <p:cNvSpPr txBox="1">
            <a:spLocks/>
          </p:cNvSpPr>
          <p:nvPr/>
        </p:nvSpPr>
        <p:spPr>
          <a:xfrm>
            <a:off x="215610" y="114150"/>
            <a:ext cx="7067550" cy="4191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zh-CN" sz="2800">
              <a:solidFill>
                <a:srgbClr val="125198"/>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文本框 7">
            <a:extLst>
              <a:ext uri="{FF2B5EF4-FFF2-40B4-BE49-F238E27FC236}">
                <a16:creationId xmlns:a16="http://schemas.microsoft.com/office/drawing/2014/main" id="{EFE24F97-81DF-4C19-A0A4-8C3852BE7F8F}"/>
              </a:ext>
            </a:extLst>
          </p:cNvPr>
          <p:cNvSpPr txBox="1"/>
          <p:nvPr/>
        </p:nvSpPr>
        <p:spPr>
          <a:xfrm>
            <a:off x="215610" y="250122"/>
            <a:ext cx="2061425" cy="369332"/>
          </a:xfrm>
          <a:prstGeom prst="rect">
            <a:avLst/>
          </a:prstGeom>
          <a:noFill/>
        </p:spPr>
        <p:txBody>
          <a:bodyPr wrap="square">
            <a:spAutoFit/>
          </a:bodyPr>
          <a:lstStyle/>
          <a:p>
            <a:r>
              <a:rPr lang="zh-CN" altLang="en-US" b="1">
                <a:solidFill>
                  <a:srgbClr val="69B587"/>
                </a:solidFill>
                <a:latin typeface="Microsoft YaHei Light" panose="020B0502040204020203" pitchFamily="34" charset="-122"/>
                <a:ea typeface="Microsoft YaHei Light" panose="020B0502040204020203" pitchFamily="34" charset="-122"/>
              </a:rPr>
              <a:t>舒适度</a:t>
            </a:r>
            <a:r>
              <a:rPr lang="en-US" altLang="zh-CN" b="1">
                <a:solidFill>
                  <a:srgbClr val="69B587"/>
                </a:solidFill>
                <a:latin typeface="Microsoft YaHei Light" panose="020B0502040204020203" pitchFamily="34" charset="-122"/>
                <a:ea typeface="Microsoft YaHei Light" panose="020B0502040204020203" pitchFamily="34" charset="-122"/>
              </a:rPr>
              <a:t>—</a:t>
            </a:r>
            <a:r>
              <a:rPr lang="zh-CN" altLang="en-US" b="1">
                <a:solidFill>
                  <a:srgbClr val="69B587"/>
                </a:solidFill>
                <a:latin typeface="Microsoft YaHei Light" panose="020B0502040204020203" pitchFamily="34" charset="-122"/>
                <a:ea typeface="Microsoft YaHei Light" panose="020B0502040204020203" pitchFamily="34" charset="-122"/>
              </a:rPr>
              <a:t>热应激</a:t>
            </a:r>
          </a:p>
        </p:txBody>
      </p:sp>
      <p:pic>
        <p:nvPicPr>
          <p:cNvPr id="3" name="图片 2" descr="图片包含 围栏, 建筑, 站, 牛&#10;&#10;描述已自动生成">
            <a:extLst>
              <a:ext uri="{FF2B5EF4-FFF2-40B4-BE49-F238E27FC236}">
                <a16:creationId xmlns:a16="http://schemas.microsoft.com/office/drawing/2014/main" id="{EE0696B1-3DEC-4F99-AC21-163B4588E5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1" r="9260"/>
          <a:stretch/>
        </p:blipFill>
        <p:spPr>
          <a:xfrm>
            <a:off x="20" y="10"/>
            <a:ext cx="6095980" cy="6857990"/>
          </a:xfrm>
          <a:prstGeom prst="rect">
            <a:avLst/>
          </a:prstGeom>
        </p:spPr>
      </p:pic>
      <p:pic>
        <p:nvPicPr>
          <p:cNvPr id="4" name="图片 3" descr="牛走在路上&#10;&#10;描述已自动生成">
            <a:extLst>
              <a:ext uri="{FF2B5EF4-FFF2-40B4-BE49-F238E27FC236}">
                <a16:creationId xmlns:a16="http://schemas.microsoft.com/office/drawing/2014/main" id="{FB22C04F-4BF8-4722-8EC7-15AFAA262762}"/>
              </a:ext>
            </a:extLst>
          </p:cNvPr>
          <p:cNvPicPr>
            <a:picLocks noChangeAspect="1"/>
          </p:cNvPicPr>
          <p:nvPr/>
        </p:nvPicPr>
        <p:blipFill rotWithShape="1">
          <a:blip r:embed="rId3">
            <a:extLst>
              <a:ext uri="{28A0092B-C50C-407E-A947-70E740481C1C}">
                <a14:useLocalDpi xmlns:a14="http://schemas.microsoft.com/office/drawing/2010/main" val="0"/>
              </a:ext>
            </a:extLst>
          </a:blip>
          <a:srcRect t="4392" b="11233"/>
          <a:stretch/>
        </p:blipFill>
        <p:spPr>
          <a:xfrm>
            <a:off x="6096000" y="10"/>
            <a:ext cx="6096000" cy="6857990"/>
          </a:xfrm>
          <a:prstGeom prst="rect">
            <a:avLst/>
          </a:prstGeom>
        </p:spPr>
      </p:pic>
    </p:spTree>
    <p:extLst>
      <p:ext uri="{BB962C8B-B14F-4D97-AF65-F5344CB8AC3E}">
        <p14:creationId xmlns:p14="http://schemas.microsoft.com/office/powerpoint/2010/main" val="159472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一群牛在围栏里走&#10;&#10;描述已自动生成">
            <a:extLst>
              <a:ext uri="{FF2B5EF4-FFF2-40B4-BE49-F238E27FC236}">
                <a16:creationId xmlns:a16="http://schemas.microsoft.com/office/drawing/2014/main" id="{BE9F4B43-190B-4AC4-841C-E0985330E6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122" r="-1" b="10127"/>
          <a:stretch/>
        </p:blipFill>
        <p:spPr>
          <a:xfrm>
            <a:off x="1" y="0"/>
            <a:ext cx="12192000" cy="6858000"/>
          </a:xfrm>
          <a:prstGeom prst="rect">
            <a:avLst/>
          </a:prstGeom>
        </p:spPr>
      </p:pic>
    </p:spTree>
    <p:extLst>
      <p:ext uri="{BB962C8B-B14F-4D97-AF65-F5344CB8AC3E}">
        <p14:creationId xmlns:p14="http://schemas.microsoft.com/office/powerpoint/2010/main" val="2803955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牛, 建筑, 室内, 放牧&#10;&#10;描述已自动生成">
            <a:extLst>
              <a:ext uri="{FF2B5EF4-FFF2-40B4-BE49-F238E27FC236}">
                <a16:creationId xmlns:a16="http://schemas.microsoft.com/office/drawing/2014/main" id="{B428CF71-1D93-4DA2-8EE7-08907896EA47}"/>
              </a:ext>
            </a:extLst>
          </p:cNvPr>
          <p:cNvPicPr>
            <a:picLocks noChangeAspect="1"/>
          </p:cNvPicPr>
          <p:nvPr/>
        </p:nvPicPr>
        <p:blipFill rotWithShape="1">
          <a:blip r:embed="rId2">
            <a:extLst>
              <a:ext uri="{28A0092B-C50C-407E-A947-70E740481C1C}">
                <a14:useLocalDpi xmlns:a14="http://schemas.microsoft.com/office/drawing/2010/main" val="0"/>
              </a:ext>
            </a:extLst>
          </a:blip>
          <a:srcRect t="21865" b="3149"/>
          <a:stretch/>
        </p:blipFill>
        <p:spPr>
          <a:xfrm>
            <a:off x="20" y="1282"/>
            <a:ext cx="12191980" cy="6856718"/>
          </a:xfrm>
          <a:prstGeom prst="rect">
            <a:avLst/>
          </a:prstGeom>
        </p:spPr>
      </p:pic>
    </p:spTree>
    <p:extLst>
      <p:ext uri="{BB962C8B-B14F-4D97-AF65-F5344CB8AC3E}">
        <p14:creationId xmlns:p14="http://schemas.microsoft.com/office/powerpoint/2010/main" val="3553630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建筑, 牛, 一群, 充满&#10;&#10;描述已自动生成">
            <a:extLst>
              <a:ext uri="{FF2B5EF4-FFF2-40B4-BE49-F238E27FC236}">
                <a16:creationId xmlns:a16="http://schemas.microsoft.com/office/drawing/2014/main" id="{0D8EC92C-6DA1-4FF8-A369-157E25990CAC}"/>
              </a:ext>
            </a:extLst>
          </p:cNvPr>
          <p:cNvPicPr>
            <a:picLocks noChangeAspect="1"/>
          </p:cNvPicPr>
          <p:nvPr/>
        </p:nvPicPr>
        <p:blipFill rotWithShape="1">
          <a:blip r:embed="rId2">
            <a:extLst>
              <a:ext uri="{28A0092B-C50C-407E-A947-70E740481C1C}">
                <a14:useLocalDpi xmlns:a14="http://schemas.microsoft.com/office/drawing/2010/main" val="0"/>
              </a:ext>
            </a:extLst>
          </a:blip>
          <a:srcRect t="2564" b="22450"/>
          <a:stretch/>
        </p:blipFill>
        <p:spPr>
          <a:xfrm>
            <a:off x="20" y="1282"/>
            <a:ext cx="12191980" cy="6856718"/>
          </a:xfrm>
          <a:prstGeom prst="rect">
            <a:avLst/>
          </a:prstGeom>
        </p:spPr>
      </p:pic>
    </p:spTree>
    <p:extLst>
      <p:ext uri="{BB962C8B-B14F-4D97-AF65-F5344CB8AC3E}">
        <p14:creationId xmlns:p14="http://schemas.microsoft.com/office/powerpoint/2010/main" val="3194204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D5B54-AEA6-54BB-4373-EF17A9453BA2}"/>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BA6C9E98-0703-B67C-68BE-1A164F9D51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10" name="文本框 9">
            <a:extLst>
              <a:ext uri="{FF2B5EF4-FFF2-40B4-BE49-F238E27FC236}">
                <a16:creationId xmlns:a16="http://schemas.microsoft.com/office/drawing/2014/main" id="{3F32F561-BB8F-5959-87FA-48003D8F33CA}"/>
              </a:ext>
            </a:extLst>
          </p:cNvPr>
          <p:cNvSpPr txBox="1"/>
          <p:nvPr/>
        </p:nvSpPr>
        <p:spPr>
          <a:xfrm>
            <a:off x="2885805" y="117071"/>
            <a:ext cx="7089468" cy="369332"/>
          </a:xfrm>
          <a:prstGeom prst="rect">
            <a:avLst/>
          </a:prstGeom>
          <a:noFill/>
        </p:spPr>
        <p:txBody>
          <a:bodyPr wrap="square">
            <a:spAutoFit/>
          </a:bodyPr>
          <a:lstStyle/>
          <a:p>
            <a:pPr algn="ctr"/>
            <a:r>
              <a:rPr lang="en-US" altLang="zh-CN" b="1" dirty="0">
                <a:solidFill>
                  <a:srgbClr val="FF0000"/>
                </a:solidFill>
                <a:latin typeface="黑体" panose="02010609060101010101" pitchFamily="49" charset="-122"/>
                <a:ea typeface="黑体" panose="02010609060101010101" pitchFamily="49" charset="-122"/>
              </a:rPr>
              <a:t>Farm4:DongYing Shenzhou </a:t>
            </a:r>
            <a:r>
              <a:rPr lang="en-US" altLang="zh-CN" b="1" dirty="0" err="1">
                <a:solidFill>
                  <a:srgbClr val="FF0000"/>
                </a:solidFill>
                <a:latin typeface="黑体" panose="02010609060101010101" pitchFamily="49" charset="-122"/>
                <a:ea typeface="黑体" panose="02010609060101010101" pitchFamily="49" charset="-122"/>
              </a:rPr>
              <a:t>AustAsia</a:t>
            </a:r>
            <a:r>
              <a:rPr lang="en-US" altLang="zh-CN" b="1" dirty="0">
                <a:solidFill>
                  <a:srgbClr val="FF0000"/>
                </a:solidFill>
                <a:latin typeface="黑体" panose="02010609060101010101" pitchFamily="49" charset="-122"/>
                <a:ea typeface="黑体" panose="02010609060101010101" pitchFamily="49" charset="-122"/>
              </a:rPr>
              <a:t> Modern Dairy Farm Co., Ltd</a:t>
            </a:r>
          </a:p>
        </p:txBody>
      </p:sp>
    </p:spTree>
    <p:extLst>
      <p:ext uri="{BB962C8B-B14F-4D97-AF65-F5344CB8AC3E}">
        <p14:creationId xmlns:p14="http://schemas.microsoft.com/office/powerpoint/2010/main" val="1993870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0628948-041C-4AA9-8C5A-7003A332B7ED}"/>
              </a:ext>
            </a:extLst>
          </p:cNvPr>
          <p:cNvSpPr txBox="1"/>
          <p:nvPr/>
        </p:nvSpPr>
        <p:spPr>
          <a:xfrm>
            <a:off x="612893" y="1013276"/>
            <a:ext cx="9588040" cy="4524315"/>
          </a:xfrm>
          <a:prstGeom prst="rect">
            <a:avLst/>
          </a:prstGeom>
          <a:solidFill>
            <a:schemeClr val="bg1">
              <a:lumMod val="95000"/>
            </a:schemeClr>
          </a:solidFill>
        </p:spPr>
        <p:txBody>
          <a:bodyPr wrap="square" rtlCol="0">
            <a:spAutoFit/>
          </a:bodyPr>
          <a:lstStyle/>
          <a:p>
            <a:pPr>
              <a:lnSpc>
                <a:spcPct val="200000"/>
              </a:lnSpc>
            </a:pPr>
            <a:r>
              <a:rPr lang="zh-CN" altLang="en-US" sz="1600" dirty="0"/>
              <a:t>营养</a:t>
            </a:r>
            <a:r>
              <a:rPr lang="en-US" altLang="zh-CN" sz="1600" dirty="0"/>
              <a:t> Nutrition</a:t>
            </a:r>
            <a:r>
              <a:rPr lang="zh-CN" altLang="en-US" sz="1600" dirty="0"/>
              <a:t>：</a:t>
            </a:r>
            <a:endParaRPr lang="en-US" altLang="zh-CN" sz="1600" dirty="0"/>
          </a:p>
          <a:p>
            <a:pPr marL="285750" indent="-285750">
              <a:buFont typeface="Wingdings" panose="05000000000000000000" pitchFamily="2" charset="2"/>
              <a:buChar char="Ø"/>
            </a:pPr>
            <a:r>
              <a:rPr lang="zh-CN" altLang="en-US" sz="1600" dirty="0"/>
              <a:t>提高日粮营养浓度，如提高脂肪类的产品使用量。</a:t>
            </a:r>
            <a:endParaRPr lang="en-US" altLang="zh-CN" sz="1600" dirty="0"/>
          </a:p>
          <a:p>
            <a:r>
              <a:rPr lang="en-US" altLang="zh-CN" sz="1600" b="0" i="0" dirty="0">
                <a:solidFill>
                  <a:srgbClr val="202124"/>
                </a:solidFill>
                <a:effectLst/>
                <a:latin typeface="-apple-system"/>
              </a:rPr>
              <a:t>      Increase the nutritional concentration of the diet, such as by increasing the use of fat-based products.</a:t>
            </a:r>
          </a:p>
          <a:p>
            <a:pPr marL="285750" indent="-285750">
              <a:buFont typeface="Wingdings" panose="05000000000000000000" pitchFamily="2" charset="2"/>
              <a:buChar char="Ø"/>
            </a:pPr>
            <a:endParaRPr lang="en-US" altLang="zh-CN" sz="1600" dirty="0"/>
          </a:p>
          <a:p>
            <a:pPr marL="285750" indent="-285750">
              <a:buFont typeface="Wingdings" panose="05000000000000000000" pitchFamily="2" charset="2"/>
              <a:buChar char="Ø"/>
            </a:pPr>
            <a:r>
              <a:rPr lang="zh-CN" altLang="en-US" sz="1600" dirty="0"/>
              <a:t>使用纤维消化率高的粗饲料，最好苜蓿青贮和玉米青贮。</a:t>
            </a:r>
            <a:endParaRPr lang="en-US" altLang="zh-CN" sz="1600" dirty="0"/>
          </a:p>
          <a:p>
            <a:r>
              <a:rPr lang="en-US" altLang="zh-CN" sz="1600" b="0" i="0" dirty="0">
                <a:solidFill>
                  <a:srgbClr val="202124"/>
                </a:solidFill>
                <a:effectLst/>
                <a:latin typeface="-apple-system"/>
              </a:rPr>
              <a:t>      Utilize roughage with high fiber digestibility, preferably alfalfa silage and corn silage.</a:t>
            </a:r>
          </a:p>
          <a:p>
            <a:pPr marL="285750" indent="-285750">
              <a:buFont typeface="Wingdings" panose="05000000000000000000" pitchFamily="2" charset="2"/>
              <a:buChar char="Ø"/>
            </a:pPr>
            <a:endParaRPr lang="en-US" altLang="zh-CN" sz="1600" dirty="0"/>
          </a:p>
          <a:p>
            <a:pPr marL="285750" indent="-285750">
              <a:buFont typeface="Wingdings" panose="05000000000000000000" pitchFamily="2" charset="2"/>
              <a:buChar char="Ø"/>
            </a:pPr>
            <a:r>
              <a:rPr lang="zh-CN" altLang="en-US" sz="1600" dirty="0"/>
              <a:t>提高日粮</a:t>
            </a:r>
            <a:r>
              <a:rPr lang="en-US" altLang="zh-CN" sz="1600" dirty="0"/>
              <a:t>DCAD</a:t>
            </a:r>
            <a:r>
              <a:rPr lang="zh-CN" altLang="en-US" sz="1600" dirty="0"/>
              <a:t>水平</a:t>
            </a:r>
            <a:r>
              <a:rPr lang="en-US" altLang="zh-CN" sz="1600" dirty="0"/>
              <a:t>,</a:t>
            </a:r>
            <a:r>
              <a:rPr lang="zh-CN" altLang="en-US" sz="1600" dirty="0"/>
              <a:t>增加日粮配方中钾、钠水平。</a:t>
            </a:r>
            <a:endParaRPr lang="en-US" altLang="zh-CN" sz="1600" dirty="0"/>
          </a:p>
          <a:p>
            <a:r>
              <a:rPr lang="en-US" altLang="zh-CN" sz="1600" b="0" i="0" dirty="0">
                <a:solidFill>
                  <a:srgbClr val="202124"/>
                </a:solidFill>
                <a:effectLst/>
                <a:latin typeface="-apple-system"/>
              </a:rPr>
              <a:t>      Raise the DCAD level of the diet and increase the levels of potassium and sodium in the diet.</a:t>
            </a:r>
          </a:p>
          <a:p>
            <a:pPr marL="285750" indent="-285750">
              <a:buFont typeface="Wingdings" panose="05000000000000000000" pitchFamily="2" charset="2"/>
              <a:buChar char="Ø"/>
            </a:pPr>
            <a:endParaRPr lang="en-US" altLang="zh-CN" sz="1600" dirty="0"/>
          </a:p>
          <a:p>
            <a:pPr marL="285750" indent="-285750">
              <a:buFont typeface="Wingdings" panose="05000000000000000000" pitchFamily="2" charset="2"/>
              <a:buChar char="Ø"/>
            </a:pPr>
            <a:r>
              <a:rPr lang="zh-CN" altLang="en-US" sz="1600" dirty="0"/>
              <a:t>提高日粮配方里有机硒、维生素</a:t>
            </a:r>
            <a:r>
              <a:rPr lang="en-US" altLang="zh-CN" sz="1600" dirty="0"/>
              <a:t>E</a:t>
            </a:r>
            <a:r>
              <a:rPr lang="zh-CN" altLang="en-US" sz="1600" dirty="0"/>
              <a:t>的浓度抗氧化应激，功能性添加剂添加酵母或培养物、有机铬提高免疫力、缓解热应激。</a:t>
            </a:r>
            <a:endParaRPr lang="en-US" altLang="zh-CN" sz="1600" dirty="0"/>
          </a:p>
          <a:p>
            <a:pPr marL="269875"/>
            <a:r>
              <a:rPr lang="en-US" altLang="zh-CN" sz="1600" b="0" i="0" dirty="0">
                <a:solidFill>
                  <a:srgbClr val="202124"/>
                </a:solidFill>
                <a:effectLst/>
                <a:latin typeface="-apple-system"/>
              </a:rPr>
              <a:t>Enhance the concentration of organic selenium and vitamin E in the diet to combat oxidative stress, and add functional additives like yeast or cultures, organic chromium to boost immunity and alleviate heat stress.</a:t>
            </a:r>
          </a:p>
          <a:p>
            <a:pPr marL="285750" indent="-285750">
              <a:buFont typeface="Wingdings" panose="05000000000000000000" pitchFamily="2" charset="2"/>
              <a:buChar char="Ø"/>
            </a:pPr>
            <a:endParaRPr lang="en-US" altLang="zh-CN" sz="1600" dirty="0"/>
          </a:p>
          <a:p>
            <a:pPr marL="285750" indent="-285750">
              <a:buFont typeface="Wingdings" panose="05000000000000000000" pitchFamily="2" charset="2"/>
              <a:buChar char="Ø"/>
            </a:pPr>
            <a:r>
              <a:rPr lang="zh-CN" altLang="en-US" sz="1600" dirty="0"/>
              <a:t>以及其它一些抗热应激产品，例如奥奶净等。</a:t>
            </a:r>
            <a:endParaRPr lang="en-US" altLang="zh-CN" sz="1600" dirty="0"/>
          </a:p>
          <a:p>
            <a:r>
              <a:rPr lang="en-US" altLang="zh-CN" sz="1600" b="0" i="0" dirty="0">
                <a:solidFill>
                  <a:srgbClr val="202124"/>
                </a:solidFill>
                <a:effectLst/>
                <a:latin typeface="-apple-system"/>
              </a:rPr>
              <a:t>      Also consider other heat stress-fighting products like OmniGen-AF.</a:t>
            </a:r>
            <a:endParaRPr lang="zh-CN" altLang="en-US" sz="1600" dirty="0"/>
          </a:p>
        </p:txBody>
      </p:sp>
      <p:sp>
        <p:nvSpPr>
          <p:cNvPr id="7" name="文本框 6">
            <a:extLst>
              <a:ext uri="{FF2B5EF4-FFF2-40B4-BE49-F238E27FC236}">
                <a16:creationId xmlns:a16="http://schemas.microsoft.com/office/drawing/2014/main" id="{B6B2050B-0A09-4B3B-8F5F-8D1CD45257AB}"/>
              </a:ext>
            </a:extLst>
          </p:cNvPr>
          <p:cNvSpPr txBox="1"/>
          <p:nvPr/>
        </p:nvSpPr>
        <p:spPr>
          <a:xfrm>
            <a:off x="612894" y="5632975"/>
            <a:ext cx="9588039" cy="584775"/>
          </a:xfrm>
          <a:prstGeom prst="rect">
            <a:avLst/>
          </a:prstGeom>
          <a:solidFill>
            <a:schemeClr val="bg1">
              <a:lumMod val="95000"/>
            </a:schemeClr>
          </a:solidFill>
        </p:spPr>
        <p:txBody>
          <a:bodyPr wrap="square" rtlCol="0">
            <a:spAutoFit/>
          </a:bodyPr>
          <a:lstStyle/>
          <a:p>
            <a:r>
              <a:rPr lang="zh-CN" altLang="en-US" sz="1600" dirty="0"/>
              <a:t>在物理降温措施到位基础上强化热应激期间的营养管理。</a:t>
            </a:r>
            <a:endParaRPr lang="en-US" altLang="zh-CN" sz="1600" dirty="0"/>
          </a:p>
          <a:p>
            <a:r>
              <a:rPr lang="en-US" altLang="zh-CN" sz="1600" dirty="0"/>
              <a:t>On the basis of physical cooling measures, strengthen nutritional management during heat stress.</a:t>
            </a:r>
          </a:p>
        </p:txBody>
      </p:sp>
      <p:sp>
        <p:nvSpPr>
          <p:cNvPr id="2" name="文本框 1">
            <a:extLst>
              <a:ext uri="{FF2B5EF4-FFF2-40B4-BE49-F238E27FC236}">
                <a16:creationId xmlns:a16="http://schemas.microsoft.com/office/drawing/2014/main" id="{9914FDD4-F9CC-8857-8F9C-F62D6D98B804}"/>
              </a:ext>
            </a:extLst>
          </p:cNvPr>
          <p:cNvSpPr txBox="1"/>
          <p:nvPr/>
        </p:nvSpPr>
        <p:spPr>
          <a:xfrm>
            <a:off x="0" y="0"/>
            <a:ext cx="3638940"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如何缓解热应激</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营养</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How to release heat stress-Nutrition</a:t>
            </a:r>
          </a:p>
        </p:txBody>
      </p:sp>
    </p:spTree>
    <p:extLst>
      <p:ext uri="{BB962C8B-B14F-4D97-AF65-F5344CB8AC3E}">
        <p14:creationId xmlns:p14="http://schemas.microsoft.com/office/powerpoint/2010/main" val="3526433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D2579F1-FED1-0367-9CB3-CAF38213A520}"/>
              </a:ext>
            </a:extLst>
          </p:cNvPr>
          <p:cNvSpPr txBox="1"/>
          <p:nvPr/>
        </p:nvSpPr>
        <p:spPr>
          <a:xfrm>
            <a:off x="0" y="0"/>
            <a:ext cx="5085184"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监控热应激</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人工每日监控</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Heat stress supervision-Manually &amp; Daily Supervision</a:t>
            </a:r>
          </a:p>
        </p:txBody>
      </p:sp>
      <p:graphicFrame>
        <p:nvGraphicFramePr>
          <p:cNvPr id="2" name="表格 1">
            <a:extLst>
              <a:ext uri="{FF2B5EF4-FFF2-40B4-BE49-F238E27FC236}">
                <a16:creationId xmlns:a16="http://schemas.microsoft.com/office/drawing/2014/main" id="{D9DF2343-E6E1-3FD1-B7CE-ADA14E860824}"/>
              </a:ext>
            </a:extLst>
          </p:cNvPr>
          <p:cNvGraphicFramePr>
            <a:graphicFrameLocks noGrp="1"/>
          </p:cNvGraphicFramePr>
          <p:nvPr>
            <p:extLst>
              <p:ext uri="{D42A27DB-BD31-4B8C-83A1-F6EECF244321}">
                <p14:modId xmlns:p14="http://schemas.microsoft.com/office/powerpoint/2010/main" val="2324519742"/>
              </p:ext>
            </p:extLst>
          </p:nvPr>
        </p:nvGraphicFramePr>
        <p:xfrm>
          <a:off x="184275" y="856825"/>
          <a:ext cx="11823449" cy="5964240"/>
        </p:xfrm>
        <a:graphic>
          <a:graphicData uri="http://schemas.openxmlformats.org/drawingml/2006/table">
            <a:tbl>
              <a:tblPr/>
              <a:tblGrid>
                <a:gridCol w="360288">
                  <a:extLst>
                    <a:ext uri="{9D8B030D-6E8A-4147-A177-3AD203B41FA5}">
                      <a16:colId xmlns:a16="http://schemas.microsoft.com/office/drawing/2014/main" val="2743296993"/>
                    </a:ext>
                  </a:extLst>
                </a:gridCol>
                <a:gridCol w="640913">
                  <a:extLst>
                    <a:ext uri="{9D8B030D-6E8A-4147-A177-3AD203B41FA5}">
                      <a16:colId xmlns:a16="http://schemas.microsoft.com/office/drawing/2014/main" val="335670508"/>
                    </a:ext>
                  </a:extLst>
                </a:gridCol>
                <a:gridCol w="467107">
                  <a:extLst>
                    <a:ext uri="{9D8B030D-6E8A-4147-A177-3AD203B41FA5}">
                      <a16:colId xmlns:a16="http://schemas.microsoft.com/office/drawing/2014/main" val="1915860348"/>
                    </a:ext>
                  </a:extLst>
                </a:gridCol>
                <a:gridCol w="684365">
                  <a:extLst>
                    <a:ext uri="{9D8B030D-6E8A-4147-A177-3AD203B41FA5}">
                      <a16:colId xmlns:a16="http://schemas.microsoft.com/office/drawing/2014/main" val="1526041293"/>
                    </a:ext>
                  </a:extLst>
                </a:gridCol>
                <a:gridCol w="662641">
                  <a:extLst>
                    <a:ext uri="{9D8B030D-6E8A-4147-A177-3AD203B41FA5}">
                      <a16:colId xmlns:a16="http://schemas.microsoft.com/office/drawing/2014/main" val="4265042512"/>
                    </a:ext>
                  </a:extLst>
                </a:gridCol>
                <a:gridCol w="966430">
                  <a:extLst>
                    <a:ext uri="{9D8B030D-6E8A-4147-A177-3AD203B41FA5}">
                      <a16:colId xmlns:a16="http://schemas.microsoft.com/office/drawing/2014/main" val="1617062923"/>
                    </a:ext>
                  </a:extLst>
                </a:gridCol>
                <a:gridCol w="838242">
                  <a:extLst>
                    <a:ext uri="{9D8B030D-6E8A-4147-A177-3AD203B41FA5}">
                      <a16:colId xmlns:a16="http://schemas.microsoft.com/office/drawing/2014/main" val="667190670"/>
                    </a:ext>
                  </a:extLst>
                </a:gridCol>
                <a:gridCol w="754535">
                  <a:extLst>
                    <a:ext uri="{9D8B030D-6E8A-4147-A177-3AD203B41FA5}">
                      <a16:colId xmlns:a16="http://schemas.microsoft.com/office/drawing/2014/main" val="3851331810"/>
                    </a:ext>
                  </a:extLst>
                </a:gridCol>
                <a:gridCol w="979189">
                  <a:extLst>
                    <a:ext uri="{9D8B030D-6E8A-4147-A177-3AD203B41FA5}">
                      <a16:colId xmlns:a16="http://schemas.microsoft.com/office/drawing/2014/main" val="1898600643"/>
                    </a:ext>
                  </a:extLst>
                </a:gridCol>
                <a:gridCol w="712507">
                  <a:extLst>
                    <a:ext uri="{9D8B030D-6E8A-4147-A177-3AD203B41FA5}">
                      <a16:colId xmlns:a16="http://schemas.microsoft.com/office/drawing/2014/main" val="4221654826"/>
                    </a:ext>
                  </a:extLst>
                </a:gridCol>
                <a:gridCol w="694211">
                  <a:extLst>
                    <a:ext uri="{9D8B030D-6E8A-4147-A177-3AD203B41FA5}">
                      <a16:colId xmlns:a16="http://schemas.microsoft.com/office/drawing/2014/main" val="4285497221"/>
                    </a:ext>
                  </a:extLst>
                </a:gridCol>
                <a:gridCol w="1341188">
                  <a:extLst>
                    <a:ext uri="{9D8B030D-6E8A-4147-A177-3AD203B41FA5}">
                      <a16:colId xmlns:a16="http://schemas.microsoft.com/office/drawing/2014/main" val="1386535105"/>
                    </a:ext>
                  </a:extLst>
                </a:gridCol>
                <a:gridCol w="438623">
                  <a:extLst>
                    <a:ext uri="{9D8B030D-6E8A-4147-A177-3AD203B41FA5}">
                      <a16:colId xmlns:a16="http://schemas.microsoft.com/office/drawing/2014/main" val="1895341607"/>
                    </a:ext>
                  </a:extLst>
                </a:gridCol>
                <a:gridCol w="700561">
                  <a:extLst>
                    <a:ext uri="{9D8B030D-6E8A-4147-A177-3AD203B41FA5}">
                      <a16:colId xmlns:a16="http://schemas.microsoft.com/office/drawing/2014/main" val="3734357886"/>
                    </a:ext>
                  </a:extLst>
                </a:gridCol>
                <a:gridCol w="803748">
                  <a:extLst>
                    <a:ext uri="{9D8B030D-6E8A-4147-A177-3AD203B41FA5}">
                      <a16:colId xmlns:a16="http://schemas.microsoft.com/office/drawing/2014/main" val="4162801386"/>
                    </a:ext>
                  </a:extLst>
                </a:gridCol>
                <a:gridCol w="778901">
                  <a:extLst>
                    <a:ext uri="{9D8B030D-6E8A-4147-A177-3AD203B41FA5}">
                      <a16:colId xmlns:a16="http://schemas.microsoft.com/office/drawing/2014/main" val="2988857146"/>
                    </a:ext>
                  </a:extLst>
                </a:gridCol>
              </a:tblGrid>
              <a:tr h="267108">
                <a:tc gridSpan="16">
                  <a:txBody>
                    <a:bodyPr/>
                    <a:lstStyle/>
                    <a:p>
                      <a:pPr algn="ctr" fontAlgn="ctr"/>
                      <a:r>
                        <a:rPr lang="en-US" altLang="zh-CN" sz="1000" b="1" i="0" u="none" strike="noStrike" dirty="0">
                          <a:solidFill>
                            <a:srgbClr val="000000"/>
                          </a:solidFill>
                          <a:effectLst/>
                          <a:latin typeface="等线" panose="02010600030101010101" pitchFamily="2" charset="-122"/>
                          <a:ea typeface="等线" panose="02010600030101010101" pitchFamily="2" charset="-122"/>
                        </a:rPr>
                        <a:t>DXAA </a:t>
                      </a:r>
                      <a:r>
                        <a:rPr lang="zh-CN" altLang="en-US" sz="1000" b="1" i="0" u="none" strike="noStrike" dirty="0">
                          <a:solidFill>
                            <a:srgbClr val="000000"/>
                          </a:solidFill>
                          <a:effectLst/>
                          <a:latin typeface="等线" panose="02010600030101010101" pitchFamily="2" charset="-122"/>
                          <a:ea typeface="等线" panose="02010600030101010101" pitchFamily="2" charset="-122"/>
                        </a:rPr>
                        <a:t>热应激监控表 </a:t>
                      </a:r>
                      <a:r>
                        <a:rPr lang="en-US" altLang="zh-CN" sz="1000" b="1" i="0" u="none" strike="noStrike" dirty="0">
                          <a:solidFill>
                            <a:srgbClr val="000000"/>
                          </a:solidFill>
                          <a:effectLst/>
                          <a:latin typeface="等线" panose="02010600030101010101" pitchFamily="2" charset="-122"/>
                          <a:ea typeface="等线" panose="02010600030101010101" pitchFamily="2" charset="-122"/>
                        </a:rPr>
                        <a:t>2025-5-11</a:t>
                      </a: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DXAA Heat Stress Supervision Sheet 2025-5-11</a:t>
                      </a:r>
                    </a:p>
                  </a:txBody>
                  <a:tcPr marL="1824" marR="1824" marT="182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498152703"/>
                  </a:ext>
                </a:extLst>
              </a:tr>
              <a:tr h="355556">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日期 </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Date</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952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种类</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Type</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牛舍</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Barn</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牛号</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ID</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记录时间</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Record Time</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呼吸频率</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RF</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均呼吸频率</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Ave RF</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喘息评分</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Breathing score</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均喘息评分</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800" b="1" i="0" u="none" strike="noStrike" dirty="0">
                          <a:solidFill>
                            <a:srgbClr val="000000"/>
                          </a:solidFill>
                          <a:effectLst/>
                          <a:latin typeface="等线" panose="02010600030101010101" pitchFamily="2" charset="-122"/>
                          <a:ea typeface="等线" panose="02010600030101010101" pitchFamily="2" charset="-122"/>
                        </a:rPr>
                        <a:t>Ave Breathing score</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直肠温度</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RT</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800" b="1" i="0" u="none" strike="noStrike" dirty="0">
                          <a:solidFill>
                            <a:srgbClr val="FF0000"/>
                          </a:solidFill>
                          <a:effectLst/>
                          <a:latin typeface="等线" panose="02010600030101010101" pitchFamily="2" charset="-122"/>
                          <a:ea typeface="等线" panose="02010600030101010101" pitchFamily="2" charset="-122"/>
                        </a:rPr>
                        <a:t>温湿指数 </a:t>
                      </a:r>
                      <a:r>
                        <a:rPr lang="en-US" altLang="zh-CN" sz="800" b="1" i="0" u="none" strike="noStrike" dirty="0">
                          <a:solidFill>
                            <a:srgbClr val="FF0000"/>
                          </a:solidFill>
                          <a:effectLst/>
                          <a:latin typeface="等线" panose="02010600030101010101" pitchFamily="2" charset="-122"/>
                          <a:ea typeface="等线" panose="02010600030101010101" pitchFamily="2" charset="-122"/>
                        </a:rPr>
                        <a:t>(</a:t>
                      </a:r>
                      <a:r>
                        <a:rPr lang="en-US" sz="800" b="1" i="0" u="none" strike="noStrike" dirty="0">
                          <a:solidFill>
                            <a:srgbClr val="FF0000"/>
                          </a:solidFill>
                          <a:effectLst/>
                          <a:latin typeface="等线" panose="02010600030101010101" pitchFamily="2" charset="-122"/>
                          <a:ea typeface="等线" panose="02010600030101010101" pitchFamily="2" charset="-122"/>
                        </a:rPr>
                        <a:t>THI)</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800" b="1" i="0" u="none" strike="noStrike" dirty="0">
                          <a:solidFill>
                            <a:srgbClr val="FF0000"/>
                          </a:solidFill>
                          <a:effectLst/>
                          <a:latin typeface="等线" panose="02010600030101010101" pitchFamily="2" charset="-122"/>
                          <a:ea typeface="等线" panose="02010600030101010101" pitchFamily="2" charset="-122"/>
                        </a:rPr>
                        <a:t>热应激程度</a:t>
                      </a:r>
                      <a:endParaRPr lang="en-US" altLang="zh-CN" sz="800" b="1" i="0" u="none" strike="noStrike" dirty="0">
                        <a:solidFill>
                          <a:srgbClr val="FF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FF0000"/>
                          </a:solidFill>
                          <a:effectLst/>
                          <a:latin typeface="等线" panose="02010600030101010101" pitchFamily="2" charset="-122"/>
                          <a:ea typeface="等线" panose="02010600030101010101" pitchFamily="2" charset="-122"/>
                        </a:rPr>
                        <a:t>Heat Stress Level</a:t>
                      </a:r>
                      <a:endParaRPr lang="zh-CN" altLang="en-US" sz="800" b="1" i="0" u="none" strike="noStrike" dirty="0">
                        <a:solidFill>
                          <a:srgbClr val="FF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牛舍温度</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Barn </a:t>
                      </a:r>
                      <a:r>
                        <a:rPr lang="zh-CN" altLang="en-US" sz="800" b="1" i="0" u="none" strike="noStrike" dirty="0">
                          <a:solidFill>
                            <a:srgbClr val="000000"/>
                          </a:solidFill>
                          <a:effectLst/>
                          <a:latin typeface="等线" panose="02010600030101010101" pitchFamily="2" charset="-122"/>
                          <a:ea typeface="等线" panose="02010600030101010101" pitchFamily="2" charset="-122"/>
                        </a:rPr>
                        <a:t>℃</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牛舍湿度</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Barn Humidity</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水槽温度</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Water Trough </a:t>
                      </a:r>
                      <a:r>
                        <a:rPr lang="zh-CN" altLang="en-US" sz="800" b="1" i="0" u="none" strike="noStrike" dirty="0">
                          <a:solidFill>
                            <a:srgbClr val="000000"/>
                          </a:solidFill>
                          <a:effectLst/>
                          <a:latin typeface="等线" panose="02010600030101010101" pitchFamily="2" charset="-122"/>
                          <a:ea typeface="等线" panose="02010600030101010101" pitchFamily="2" charset="-122"/>
                        </a:rPr>
                        <a:t>℃</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记录人</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Recorder</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777403"/>
                  </a:ext>
                </a:extLst>
              </a:tr>
              <a:tr h="119695">
                <a:tc rowSpan="20">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上午</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AM</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952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初产</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Fresh</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15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336320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10:00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34.0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FF0000"/>
                          </a:solidFill>
                          <a:effectLst/>
                          <a:latin typeface="等线" panose="02010600030101010101" pitchFamily="2" charset="-122"/>
                          <a:ea typeface="等线" panose="02010600030101010101" pitchFamily="2" charset="-122"/>
                        </a:rPr>
                        <a:t>68</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dirty="0">
                          <a:solidFill>
                            <a:srgbClr val="FF0000"/>
                          </a:solidFill>
                          <a:effectLst/>
                          <a:latin typeface="等线" panose="02010600030101010101" pitchFamily="2" charset="-122"/>
                          <a:ea typeface="等线" panose="02010600030101010101" pitchFamily="2" charset="-122"/>
                        </a:rPr>
                        <a:t>开始出现热应激</a:t>
                      </a:r>
                      <a:endParaRPr lang="en-US" altLang="zh-CN" sz="800" b="0" i="0" u="none" strike="noStrike" dirty="0">
                        <a:solidFill>
                          <a:srgbClr val="FF0000"/>
                        </a:solidFill>
                        <a:effectLst/>
                        <a:latin typeface="等线" panose="02010600030101010101" pitchFamily="2" charset="-122"/>
                        <a:ea typeface="等线" panose="02010600030101010101" pitchFamily="2" charset="-122"/>
                      </a:endParaRPr>
                    </a:p>
                    <a:p>
                      <a:pPr algn="ctr" fontAlgn="ctr"/>
                      <a:r>
                        <a:rPr lang="en-US" altLang="zh-CN" sz="800" b="0" i="0" u="none" strike="noStrike" dirty="0">
                          <a:solidFill>
                            <a:srgbClr val="FF0000"/>
                          </a:solidFill>
                          <a:effectLst/>
                          <a:latin typeface="等线" panose="02010600030101010101" pitchFamily="2" charset="-122"/>
                          <a:ea typeface="等线" panose="02010600030101010101" pitchFamily="2" charset="-122"/>
                        </a:rPr>
                        <a:t>Starts heat stress</a:t>
                      </a:r>
                      <a:endParaRPr lang="zh-CN" altLang="en-US" sz="800" b="0" i="0" u="none" strike="noStrike" dirty="0">
                        <a:solidFill>
                          <a:srgbClr val="FF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23.4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42.1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19</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dirty="0">
                          <a:solidFill>
                            <a:srgbClr val="000000"/>
                          </a:solidFill>
                          <a:effectLst/>
                          <a:latin typeface="等线" panose="02010600030101010101" pitchFamily="2" charset="-122"/>
                          <a:ea typeface="等线" panose="02010600030101010101" pitchFamily="2" charset="-122"/>
                        </a:rPr>
                        <a:t>邵宪锐</a:t>
                      </a:r>
                    </a:p>
                  </a:txBody>
                  <a:tcPr marL="1824" marR="1824" marT="1824" marB="0" anchor="ctr">
                    <a:lnL w="63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9144911"/>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336270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38.6</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915377841"/>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336318</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443703597"/>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336619</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577659949"/>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336262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38.3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505654555"/>
                  </a:ext>
                </a:extLst>
              </a:tr>
              <a:tr h="119695">
                <a:tc vMerge="1">
                  <a:txBody>
                    <a:bodyPr/>
                    <a:lstStyle/>
                    <a:p>
                      <a:endParaRPr lang="zh-CN" altLang="en-US"/>
                    </a:p>
                  </a:txBody>
                  <a:tcPr/>
                </a:tc>
                <a:tc rowSpan="5">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高产</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High Production</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19</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316706</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10:15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34.0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38.4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FF0000"/>
                          </a:solidFill>
                          <a:effectLst/>
                          <a:latin typeface="等线" panose="02010600030101010101" pitchFamily="2" charset="-122"/>
                          <a:ea typeface="等线" panose="02010600030101010101" pitchFamily="2" charset="-122"/>
                        </a:rPr>
                        <a:t>70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dirty="0">
                          <a:solidFill>
                            <a:srgbClr val="FF0000"/>
                          </a:solidFill>
                          <a:effectLst/>
                          <a:latin typeface="等线" panose="02010600030101010101" pitchFamily="2" charset="-122"/>
                          <a:ea typeface="等线" panose="02010600030101010101" pitchFamily="2" charset="-122"/>
                        </a:rPr>
                        <a:t>开始出现热应激</a:t>
                      </a:r>
                      <a:endParaRPr lang="en-US" altLang="zh-CN" sz="800" b="0" i="0" u="none" strike="noStrike" dirty="0">
                        <a:solidFill>
                          <a:srgbClr val="FF0000"/>
                        </a:solidFill>
                        <a:effectLst/>
                        <a:latin typeface="等线" panose="02010600030101010101" pitchFamily="2" charset="-122"/>
                        <a:ea typeface="等线" panose="02010600030101010101" pitchFamily="2" charset="-122"/>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800" b="0" i="0" u="none" strike="noStrike" dirty="0">
                          <a:solidFill>
                            <a:srgbClr val="FF0000"/>
                          </a:solidFill>
                          <a:effectLst/>
                          <a:latin typeface="等线" panose="02010600030101010101" pitchFamily="2" charset="-122"/>
                          <a:ea typeface="等线" panose="02010600030101010101" pitchFamily="2" charset="-122"/>
                        </a:rPr>
                        <a:t>Starts heat stress</a:t>
                      </a:r>
                      <a:endParaRPr lang="zh-CN" altLang="en-US" sz="800" b="0" i="0" u="none" strike="noStrike" dirty="0">
                        <a:solidFill>
                          <a:srgbClr val="FF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24.2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40.5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17.8</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a:solidFill>
                            <a:srgbClr val="000000"/>
                          </a:solidFill>
                          <a:effectLst/>
                          <a:latin typeface="等线" panose="02010600030101010101" pitchFamily="2" charset="-122"/>
                          <a:ea typeface="等线" panose="02010600030101010101" pitchFamily="2" charset="-122"/>
                        </a:rPr>
                        <a:t>邵宪锐</a:t>
                      </a:r>
                    </a:p>
                  </a:txBody>
                  <a:tcPr marL="1824" marR="1824" marT="1824" marB="0" anchor="ctr">
                    <a:lnL w="63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6810503"/>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325578</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354255032"/>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326229</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689085019"/>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302191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38.5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301482546"/>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316267</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887025328"/>
                  </a:ext>
                </a:extLst>
              </a:tr>
              <a:tr h="119695">
                <a:tc vMerge="1">
                  <a:txBody>
                    <a:bodyPr/>
                    <a:lstStyle/>
                    <a:p>
                      <a:endParaRPr lang="zh-CN" altLang="en-US"/>
                    </a:p>
                  </a:txBody>
                  <a:tcPr/>
                </a:tc>
                <a:tc rowSpan="5">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干奶牛</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Dry-off</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612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326837</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10:25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33.0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FF0000"/>
                          </a:solidFill>
                          <a:effectLst/>
                          <a:latin typeface="等线" panose="02010600030101010101" pitchFamily="2" charset="-122"/>
                          <a:ea typeface="等线" panose="02010600030101010101" pitchFamily="2" charset="-122"/>
                        </a:rPr>
                        <a:t>67</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dirty="0">
                          <a:solidFill>
                            <a:srgbClr val="FF0000"/>
                          </a:solidFill>
                          <a:effectLst/>
                          <a:latin typeface="等线" panose="02010600030101010101" pitchFamily="2" charset="-122"/>
                          <a:ea typeface="等线" panose="02010600030101010101" pitchFamily="2" charset="-122"/>
                        </a:rPr>
                        <a:t>热中性</a:t>
                      </a:r>
                      <a:endParaRPr lang="en-US" altLang="zh-CN" sz="800" b="0" i="0" u="none" strike="noStrike" dirty="0">
                        <a:solidFill>
                          <a:srgbClr val="FF0000"/>
                        </a:solidFill>
                        <a:effectLst/>
                        <a:latin typeface="等线" panose="02010600030101010101" pitchFamily="2" charset="-122"/>
                        <a:ea typeface="等线" panose="02010600030101010101" pitchFamily="2" charset="-122"/>
                      </a:endParaRPr>
                    </a:p>
                    <a:p>
                      <a:pPr algn="ctr" fontAlgn="ctr"/>
                      <a:r>
                        <a:rPr lang="en-US" altLang="zh-CN" sz="800" b="0" i="0" u="none" strike="noStrike" dirty="0">
                          <a:solidFill>
                            <a:srgbClr val="FF0000"/>
                          </a:solidFill>
                          <a:effectLst/>
                          <a:latin typeface="等线" panose="02010600030101010101" pitchFamily="2" charset="-122"/>
                          <a:ea typeface="等线" panose="02010600030101010101" pitchFamily="2" charset="-122"/>
                        </a:rPr>
                        <a:t>Thermal neutral</a:t>
                      </a:r>
                      <a:endParaRPr lang="zh-CN" altLang="en-US" sz="800" b="0" i="0" u="none" strike="noStrike" dirty="0">
                        <a:solidFill>
                          <a:srgbClr val="FF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22.8</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45.6</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16.4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a:solidFill>
                            <a:srgbClr val="000000"/>
                          </a:solidFill>
                          <a:effectLst/>
                          <a:latin typeface="等线" panose="02010600030101010101" pitchFamily="2" charset="-122"/>
                          <a:ea typeface="等线" panose="02010600030101010101" pitchFamily="2" charset="-122"/>
                        </a:rPr>
                        <a:t>邵宪锐</a:t>
                      </a:r>
                    </a:p>
                  </a:txBody>
                  <a:tcPr marL="1824" marR="1824" marT="1824" marB="0" anchor="ctr">
                    <a:lnL w="63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8812586"/>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300887</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38.6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3821950"/>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392236</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38.3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839918225"/>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316033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791457787"/>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326021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510000097"/>
                  </a:ext>
                </a:extLst>
              </a:tr>
              <a:tr h="119695">
                <a:tc vMerge="1">
                  <a:txBody>
                    <a:bodyPr/>
                    <a:lstStyle/>
                    <a:p>
                      <a:endParaRPr lang="zh-CN" altLang="en-US"/>
                    </a:p>
                  </a:txBody>
                  <a:tcPr/>
                </a:tc>
                <a:tc rowSpan="5">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围产牛</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Close-up</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509</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316957</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10:40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34.0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38.7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FF0000"/>
                          </a:solidFill>
                          <a:effectLst/>
                          <a:latin typeface="等线" panose="02010600030101010101" pitchFamily="2" charset="-122"/>
                          <a:ea typeface="等线" panose="02010600030101010101" pitchFamily="2" charset="-122"/>
                        </a:rPr>
                        <a:t>67</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dirty="0">
                          <a:solidFill>
                            <a:srgbClr val="FF0000"/>
                          </a:solidFill>
                          <a:effectLst/>
                          <a:latin typeface="等线" panose="02010600030101010101" pitchFamily="2" charset="-122"/>
                          <a:ea typeface="等线" panose="02010600030101010101" pitchFamily="2" charset="-122"/>
                        </a:rPr>
                        <a:t>热中性</a:t>
                      </a:r>
                      <a:endParaRPr lang="en-US" altLang="zh-CN" sz="800" b="0" i="0" u="none" strike="noStrike" dirty="0">
                        <a:solidFill>
                          <a:srgbClr val="FF0000"/>
                        </a:solidFill>
                        <a:effectLst/>
                        <a:latin typeface="等线" panose="02010600030101010101" pitchFamily="2" charset="-122"/>
                        <a:ea typeface="等线" panose="02010600030101010101" pitchFamily="2" charset="-122"/>
                      </a:endParaRPr>
                    </a:p>
                    <a:p>
                      <a:pPr algn="ctr" fontAlgn="ctr"/>
                      <a:r>
                        <a:rPr lang="en-US" altLang="zh-CN" sz="800" b="0" i="0" u="none" strike="noStrike" dirty="0">
                          <a:solidFill>
                            <a:srgbClr val="FF0000"/>
                          </a:solidFill>
                          <a:effectLst/>
                          <a:latin typeface="等线" panose="02010600030101010101" pitchFamily="2" charset="-122"/>
                          <a:ea typeface="等线" panose="02010600030101010101" pitchFamily="2" charset="-122"/>
                        </a:rPr>
                        <a:t>Thermal neutral</a:t>
                      </a:r>
                      <a:endParaRPr lang="zh-CN" altLang="en-US" sz="800" b="0" i="0" u="none" strike="noStrike" dirty="0">
                        <a:solidFill>
                          <a:srgbClr val="FF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22.6</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43.6</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20.2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dirty="0">
                          <a:solidFill>
                            <a:srgbClr val="000000"/>
                          </a:solidFill>
                          <a:effectLst/>
                          <a:latin typeface="等线" panose="02010600030101010101" pitchFamily="2" charset="-122"/>
                          <a:ea typeface="等线" panose="02010600030101010101" pitchFamily="2" charset="-122"/>
                        </a:rPr>
                        <a:t>邵宪锐</a:t>
                      </a:r>
                    </a:p>
                  </a:txBody>
                  <a:tcPr marL="1824" marR="1824" marT="1824" marB="0" anchor="ctr">
                    <a:lnL w="63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3708448"/>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316983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38.5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89252391"/>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326113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442549692"/>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315983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38.6</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351432504"/>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325844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38.4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387278987"/>
                  </a:ext>
                </a:extLst>
              </a:tr>
              <a:tr h="0">
                <a:tc>
                  <a:txBody>
                    <a:bodyPr/>
                    <a:lstStyle/>
                    <a:p>
                      <a:pPr algn="l" fontAlgn="b"/>
                      <a:endParaRPr lang="zh-CN" altLang="en-US" sz="100" b="1" i="0" u="none" strike="noStrike">
                        <a:solidFill>
                          <a:srgbClr val="000000"/>
                        </a:solidFill>
                        <a:effectLst/>
                        <a:latin typeface="宋体" panose="02010600030101010101" pitchFamily="2" charset="-122"/>
                        <a:ea typeface="宋体" panose="02010600030101010101" pitchFamily="2" charset="-122"/>
                      </a:endParaRPr>
                    </a:p>
                  </a:txBody>
                  <a:tcPr marL="1824" marR="1824" marT="1824" marB="0" anchor="b">
                    <a:lnL w="952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zh-CN" altLang="en-US" sz="100" b="0" i="0" u="none" strike="noStrike">
                        <a:solidFill>
                          <a:srgbClr val="000000"/>
                        </a:solidFill>
                        <a:effectLst/>
                        <a:latin typeface="宋体" panose="02010600030101010101" pitchFamily="2" charset="-122"/>
                        <a:ea typeface="宋体" panose="02010600030101010101" pitchFamily="2" charset="-122"/>
                      </a:endParaRPr>
                    </a:p>
                  </a:txBody>
                  <a:tcPr marL="1824" marR="1824" marT="182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zh-CN" altLang="en-US" sz="100" b="0" i="0" u="none" strike="noStrike">
                        <a:solidFill>
                          <a:srgbClr val="000000"/>
                        </a:solidFill>
                        <a:effectLst/>
                        <a:latin typeface="宋体" panose="02010600030101010101" pitchFamily="2" charset="-122"/>
                        <a:ea typeface="宋体" panose="02010600030101010101" pitchFamily="2" charset="-122"/>
                      </a:endParaRPr>
                    </a:p>
                  </a:txBody>
                  <a:tcPr marL="1824" marR="1824" marT="182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zh-CN" altLang="en-US" sz="100" b="0" i="0" u="none" strike="noStrike">
                        <a:solidFill>
                          <a:srgbClr val="000000"/>
                        </a:solidFill>
                        <a:effectLst/>
                        <a:latin typeface="宋体" panose="02010600030101010101" pitchFamily="2" charset="-122"/>
                        <a:ea typeface="宋体" panose="02010600030101010101" pitchFamily="2" charset="-122"/>
                      </a:endParaRPr>
                    </a:p>
                  </a:txBody>
                  <a:tcPr marL="1824" marR="1824" marT="182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zh-CN" altLang="en-US" sz="100" b="0" i="0" u="none" strike="noStrike">
                        <a:solidFill>
                          <a:srgbClr val="000000"/>
                        </a:solidFill>
                        <a:effectLst/>
                        <a:latin typeface="宋体" panose="02010600030101010101" pitchFamily="2" charset="-122"/>
                        <a:ea typeface="宋体" panose="02010600030101010101" pitchFamily="2" charset="-122"/>
                      </a:endParaRPr>
                    </a:p>
                  </a:txBody>
                  <a:tcPr marL="1824" marR="1824" marT="182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zh-CN" altLang="en-US" sz="100" b="0" i="0" u="none" strike="noStrike">
                        <a:solidFill>
                          <a:srgbClr val="000000"/>
                        </a:solidFill>
                        <a:effectLst/>
                        <a:latin typeface="宋体" panose="02010600030101010101" pitchFamily="2" charset="-122"/>
                        <a:ea typeface="宋体" panose="02010600030101010101" pitchFamily="2" charset="-122"/>
                      </a:endParaRPr>
                    </a:p>
                  </a:txBody>
                  <a:tcPr marL="1824" marR="1824" marT="182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zh-CN" altLang="en-US" sz="100" b="0" i="0" u="none" strike="noStrike">
                        <a:solidFill>
                          <a:srgbClr val="000000"/>
                        </a:solidFill>
                        <a:effectLst/>
                        <a:latin typeface="宋体" panose="02010600030101010101" pitchFamily="2" charset="-122"/>
                        <a:ea typeface="宋体" panose="02010600030101010101" pitchFamily="2" charset="-122"/>
                      </a:endParaRPr>
                    </a:p>
                  </a:txBody>
                  <a:tcPr marL="1824" marR="1824" marT="182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zh-CN" altLang="en-US" sz="100" b="0" i="0" u="none" strike="noStrike">
                        <a:solidFill>
                          <a:srgbClr val="000000"/>
                        </a:solidFill>
                        <a:effectLst/>
                        <a:latin typeface="宋体" panose="02010600030101010101" pitchFamily="2" charset="-122"/>
                        <a:ea typeface="宋体" panose="02010600030101010101" pitchFamily="2" charset="-122"/>
                      </a:endParaRPr>
                    </a:p>
                  </a:txBody>
                  <a:tcPr marL="1824" marR="1824" marT="182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zh-CN" altLang="en-US" sz="100" b="0" i="0" u="none" strike="noStrike">
                        <a:solidFill>
                          <a:srgbClr val="000000"/>
                        </a:solidFill>
                        <a:effectLst/>
                        <a:latin typeface="宋体" panose="02010600030101010101" pitchFamily="2" charset="-122"/>
                        <a:ea typeface="宋体" panose="02010600030101010101" pitchFamily="2" charset="-122"/>
                      </a:endParaRPr>
                    </a:p>
                  </a:txBody>
                  <a:tcPr marL="1824" marR="1824" marT="182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zh-CN" altLang="en-US" sz="100" b="0" i="0" u="none" strike="noStrike" dirty="0">
                        <a:solidFill>
                          <a:srgbClr val="000000"/>
                        </a:solidFill>
                        <a:effectLst/>
                        <a:latin typeface="宋体" panose="02010600030101010101" pitchFamily="2" charset="-122"/>
                        <a:ea typeface="宋体" panose="02010600030101010101" pitchFamily="2" charset="-122"/>
                      </a:endParaRPr>
                    </a:p>
                  </a:txBody>
                  <a:tcPr marL="1824" marR="1824" marT="182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zh-CN" altLang="en-US" sz="100" b="0" i="0" u="none" strike="noStrike">
                        <a:solidFill>
                          <a:srgbClr val="000000"/>
                        </a:solidFill>
                        <a:effectLst/>
                        <a:latin typeface="宋体" panose="02010600030101010101" pitchFamily="2" charset="-122"/>
                        <a:ea typeface="宋体" panose="02010600030101010101" pitchFamily="2" charset="-122"/>
                      </a:endParaRPr>
                    </a:p>
                  </a:txBody>
                  <a:tcPr marL="1824" marR="1824" marT="182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zh-CN" altLang="en-US" sz="100" b="0" i="0" u="none" strike="noStrike">
                        <a:solidFill>
                          <a:srgbClr val="000000"/>
                        </a:solidFill>
                        <a:effectLst/>
                        <a:latin typeface="宋体" panose="02010600030101010101" pitchFamily="2" charset="-122"/>
                        <a:ea typeface="宋体" panose="02010600030101010101" pitchFamily="2" charset="-122"/>
                      </a:endParaRPr>
                    </a:p>
                  </a:txBody>
                  <a:tcPr marL="1824" marR="1824" marT="182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zh-CN" altLang="en-US" sz="100" b="0" i="0" u="none" strike="noStrike">
                        <a:solidFill>
                          <a:srgbClr val="000000"/>
                        </a:solidFill>
                        <a:effectLst/>
                        <a:latin typeface="宋体" panose="02010600030101010101" pitchFamily="2" charset="-122"/>
                        <a:ea typeface="宋体" panose="02010600030101010101" pitchFamily="2" charset="-122"/>
                      </a:endParaRPr>
                    </a:p>
                  </a:txBody>
                  <a:tcPr marL="1824" marR="1824" marT="182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zh-CN" altLang="en-US" sz="100" b="0" i="0" u="none" strike="noStrike">
                        <a:solidFill>
                          <a:srgbClr val="000000"/>
                        </a:solidFill>
                        <a:effectLst/>
                        <a:latin typeface="宋体" panose="02010600030101010101" pitchFamily="2" charset="-122"/>
                        <a:ea typeface="宋体" panose="02010600030101010101" pitchFamily="2" charset="-122"/>
                      </a:endParaRPr>
                    </a:p>
                  </a:txBody>
                  <a:tcPr marL="1824" marR="1824" marT="182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zh-CN" altLang="en-US" sz="100" b="0" i="0" u="none" strike="noStrike">
                        <a:solidFill>
                          <a:srgbClr val="000000"/>
                        </a:solidFill>
                        <a:effectLst/>
                        <a:latin typeface="宋体" panose="02010600030101010101" pitchFamily="2" charset="-122"/>
                        <a:ea typeface="宋体" panose="02010600030101010101" pitchFamily="2" charset="-122"/>
                      </a:endParaRPr>
                    </a:p>
                  </a:txBody>
                  <a:tcPr marL="1824" marR="1824" marT="182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zh-CN" altLang="en-US" sz="100" b="0" i="0" u="none" strike="noStrike" dirty="0">
                        <a:solidFill>
                          <a:srgbClr val="000000"/>
                        </a:solidFill>
                        <a:effectLst/>
                        <a:latin typeface="宋体" panose="02010600030101010101" pitchFamily="2" charset="-122"/>
                        <a:ea typeface="宋体" panose="02010600030101010101" pitchFamily="2" charset="-122"/>
                      </a:endParaRPr>
                    </a:p>
                  </a:txBody>
                  <a:tcPr marL="1824" marR="1824" marT="1824" marB="0" anchor="b">
                    <a:lnL w="63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8337600"/>
                  </a:ext>
                </a:extLst>
              </a:tr>
              <a:tr h="355556">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日期 </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Date</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952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种类</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Type</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牛舍</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Barn</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牛号</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ID</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记录时间</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Record Time</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呼吸频率</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RF</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均呼吸频率</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Ave RF</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喘息评分</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Breathing score</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均喘息评分</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800" b="1" i="0" u="none" strike="noStrike" dirty="0">
                          <a:solidFill>
                            <a:srgbClr val="000000"/>
                          </a:solidFill>
                          <a:effectLst/>
                          <a:latin typeface="等线" panose="02010600030101010101" pitchFamily="2" charset="-122"/>
                          <a:ea typeface="等线" panose="02010600030101010101" pitchFamily="2" charset="-122"/>
                        </a:rPr>
                        <a:t>Ave Breathing score</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直肠温度</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RT</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800" b="1" i="0" u="none" strike="noStrike" dirty="0">
                          <a:solidFill>
                            <a:srgbClr val="FF0000"/>
                          </a:solidFill>
                          <a:effectLst/>
                          <a:latin typeface="等线" panose="02010600030101010101" pitchFamily="2" charset="-122"/>
                          <a:ea typeface="等线" panose="02010600030101010101" pitchFamily="2" charset="-122"/>
                        </a:rPr>
                        <a:t>温湿指数 </a:t>
                      </a:r>
                      <a:r>
                        <a:rPr lang="en-US" altLang="zh-CN" sz="800" b="1" i="0" u="none" strike="noStrike" dirty="0">
                          <a:solidFill>
                            <a:srgbClr val="FF0000"/>
                          </a:solidFill>
                          <a:effectLst/>
                          <a:latin typeface="等线" panose="02010600030101010101" pitchFamily="2" charset="-122"/>
                          <a:ea typeface="等线" panose="02010600030101010101" pitchFamily="2" charset="-122"/>
                        </a:rPr>
                        <a:t>(</a:t>
                      </a:r>
                      <a:r>
                        <a:rPr lang="en-US" sz="800" b="1" i="0" u="none" strike="noStrike" dirty="0">
                          <a:solidFill>
                            <a:srgbClr val="FF0000"/>
                          </a:solidFill>
                          <a:effectLst/>
                          <a:latin typeface="等线" panose="02010600030101010101" pitchFamily="2" charset="-122"/>
                          <a:ea typeface="等线" panose="02010600030101010101" pitchFamily="2" charset="-122"/>
                        </a:rPr>
                        <a:t>THI)</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800" b="1" i="0" u="none" strike="noStrike" dirty="0">
                          <a:solidFill>
                            <a:srgbClr val="FF0000"/>
                          </a:solidFill>
                          <a:effectLst/>
                          <a:latin typeface="等线" panose="02010600030101010101" pitchFamily="2" charset="-122"/>
                          <a:ea typeface="等线" panose="02010600030101010101" pitchFamily="2" charset="-122"/>
                        </a:rPr>
                        <a:t>热应激程度</a:t>
                      </a:r>
                      <a:endParaRPr lang="en-US" altLang="zh-CN" sz="800" b="1" i="0" u="none" strike="noStrike" dirty="0">
                        <a:solidFill>
                          <a:srgbClr val="FF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FF0000"/>
                          </a:solidFill>
                          <a:effectLst/>
                          <a:latin typeface="等线" panose="02010600030101010101" pitchFamily="2" charset="-122"/>
                          <a:ea typeface="等线" panose="02010600030101010101" pitchFamily="2" charset="-122"/>
                        </a:rPr>
                        <a:t>Heat Stress Level</a:t>
                      </a:r>
                      <a:endParaRPr lang="zh-CN" altLang="en-US" sz="800" b="1" i="0" u="none" strike="noStrike" dirty="0">
                        <a:solidFill>
                          <a:srgbClr val="FF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牛舍温度</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Barn </a:t>
                      </a:r>
                      <a:r>
                        <a:rPr lang="zh-CN" altLang="en-US" sz="800" b="1" i="0" u="none" strike="noStrike" dirty="0">
                          <a:solidFill>
                            <a:srgbClr val="000000"/>
                          </a:solidFill>
                          <a:effectLst/>
                          <a:latin typeface="等线" panose="02010600030101010101" pitchFamily="2" charset="-122"/>
                          <a:ea typeface="等线" panose="02010600030101010101" pitchFamily="2" charset="-122"/>
                        </a:rPr>
                        <a:t>℃</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牛舍湿度</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Barn Humidity</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水槽温度</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Water Trough </a:t>
                      </a:r>
                      <a:r>
                        <a:rPr lang="zh-CN" altLang="en-US" sz="800" b="1" i="0" u="none" strike="noStrike" dirty="0">
                          <a:solidFill>
                            <a:srgbClr val="000000"/>
                          </a:solidFill>
                          <a:effectLst/>
                          <a:latin typeface="等线" panose="02010600030101010101" pitchFamily="2" charset="-122"/>
                          <a:ea typeface="等线" panose="02010600030101010101" pitchFamily="2" charset="-122"/>
                        </a:rPr>
                        <a:t>℃</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记录人</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Recorder</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4455711"/>
                  </a:ext>
                </a:extLst>
              </a:tr>
              <a:tr h="119695">
                <a:tc rowSpan="20">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下午</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PM</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952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初产</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Fresh</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336364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14:00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43.0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FF0000"/>
                          </a:solidFill>
                          <a:effectLst/>
                          <a:latin typeface="等线" panose="02010600030101010101" pitchFamily="2" charset="-122"/>
                          <a:ea typeface="等线" panose="02010600030101010101" pitchFamily="2" charset="-122"/>
                        </a:rPr>
                        <a:t>74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dirty="0">
                          <a:solidFill>
                            <a:srgbClr val="FF0000"/>
                          </a:solidFill>
                          <a:effectLst/>
                          <a:latin typeface="等线" panose="02010600030101010101" pitchFamily="2" charset="-122"/>
                          <a:ea typeface="等线" panose="02010600030101010101" pitchFamily="2" charset="-122"/>
                        </a:rPr>
                        <a:t>轻度</a:t>
                      </a:r>
                      <a:r>
                        <a:rPr lang="en-US" altLang="zh-CN" sz="800" b="0" i="0" u="none" strike="noStrike" dirty="0">
                          <a:solidFill>
                            <a:srgbClr val="FF0000"/>
                          </a:solidFill>
                          <a:effectLst/>
                          <a:latin typeface="等线" panose="02010600030101010101" pitchFamily="2" charset="-122"/>
                          <a:ea typeface="等线" panose="02010600030101010101" pitchFamily="2" charset="-122"/>
                        </a:rPr>
                        <a:t>-</a:t>
                      </a:r>
                      <a:r>
                        <a:rPr lang="zh-CN" altLang="en-US" sz="800" b="0" i="0" u="none" strike="noStrike" dirty="0">
                          <a:solidFill>
                            <a:srgbClr val="FF0000"/>
                          </a:solidFill>
                          <a:effectLst/>
                          <a:latin typeface="等线" panose="02010600030101010101" pitchFamily="2" charset="-122"/>
                          <a:ea typeface="等线" panose="02010600030101010101" pitchFamily="2" charset="-122"/>
                        </a:rPr>
                        <a:t>中度热应激</a:t>
                      </a:r>
                      <a:r>
                        <a:rPr lang="en-US" altLang="zh-CN" sz="800" b="0" i="0" u="none" strike="noStrike" dirty="0">
                          <a:solidFill>
                            <a:srgbClr val="FF0000"/>
                          </a:solidFill>
                          <a:effectLst/>
                          <a:latin typeface="等线" panose="02010600030101010101" pitchFamily="2" charset="-122"/>
                          <a:ea typeface="等线" panose="02010600030101010101" pitchFamily="2" charset="-122"/>
                        </a:rPr>
                        <a:t>THI</a:t>
                      </a:r>
                    </a:p>
                    <a:p>
                      <a:pPr algn="ctr" fontAlgn="ctr"/>
                      <a:r>
                        <a:rPr lang="en-US" altLang="zh-CN" sz="800" b="0" i="0" u="none" strike="noStrike" dirty="0">
                          <a:solidFill>
                            <a:srgbClr val="FF0000"/>
                          </a:solidFill>
                          <a:effectLst/>
                          <a:latin typeface="等线" panose="02010600030101010101" pitchFamily="2" charset="-122"/>
                          <a:ea typeface="等线" panose="02010600030101010101" pitchFamily="2" charset="-122"/>
                        </a:rPr>
                        <a:t>Mild-Moderate heat stress THI</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27.5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40.4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27.5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a:solidFill>
                            <a:srgbClr val="000000"/>
                          </a:solidFill>
                          <a:effectLst/>
                          <a:latin typeface="等线" panose="02010600030101010101" pitchFamily="2" charset="-122"/>
                          <a:ea typeface="等线" panose="02010600030101010101" pitchFamily="2" charset="-122"/>
                        </a:rPr>
                        <a:t>王亚同</a:t>
                      </a:r>
                    </a:p>
                  </a:txBody>
                  <a:tcPr marL="1824" marR="1824" marT="1824" marB="0" anchor="ctr">
                    <a:lnL w="63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0817177"/>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336174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942349780"/>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336114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813301872"/>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336366</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38.5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71831460"/>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336333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521931469"/>
                  </a:ext>
                </a:extLst>
              </a:tr>
              <a:tr h="119695">
                <a:tc vMerge="1">
                  <a:txBody>
                    <a:bodyPr/>
                    <a:lstStyle/>
                    <a:p>
                      <a:endParaRPr lang="zh-CN" altLang="en-US"/>
                    </a:p>
                  </a:txBody>
                  <a:tcPr/>
                </a:tc>
                <a:tc rowSpan="5">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高产</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High Production</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19</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325319</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14:10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42.0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1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FF0000"/>
                          </a:solidFill>
                          <a:effectLst/>
                          <a:latin typeface="等线" panose="02010600030101010101" pitchFamily="2" charset="-122"/>
                          <a:ea typeface="等线" panose="02010600030101010101" pitchFamily="2" charset="-122"/>
                        </a:rPr>
                        <a:t>74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dirty="0">
                          <a:solidFill>
                            <a:srgbClr val="FF0000"/>
                          </a:solidFill>
                          <a:effectLst/>
                          <a:latin typeface="等线" panose="02010600030101010101" pitchFamily="2" charset="-122"/>
                          <a:ea typeface="等线" panose="02010600030101010101" pitchFamily="2" charset="-122"/>
                        </a:rPr>
                        <a:t>轻度</a:t>
                      </a:r>
                      <a:r>
                        <a:rPr lang="en-US" altLang="zh-CN" sz="800" b="0" i="0" u="none" strike="noStrike" dirty="0">
                          <a:solidFill>
                            <a:srgbClr val="FF0000"/>
                          </a:solidFill>
                          <a:effectLst/>
                          <a:latin typeface="等线" panose="02010600030101010101" pitchFamily="2" charset="-122"/>
                          <a:ea typeface="等线" panose="02010600030101010101" pitchFamily="2" charset="-122"/>
                        </a:rPr>
                        <a:t>-</a:t>
                      </a:r>
                      <a:r>
                        <a:rPr lang="zh-CN" altLang="en-US" sz="800" b="0" i="0" u="none" strike="noStrike" dirty="0">
                          <a:solidFill>
                            <a:srgbClr val="FF0000"/>
                          </a:solidFill>
                          <a:effectLst/>
                          <a:latin typeface="等线" panose="02010600030101010101" pitchFamily="2" charset="-122"/>
                          <a:ea typeface="等线" panose="02010600030101010101" pitchFamily="2" charset="-122"/>
                        </a:rPr>
                        <a:t>中度热应激</a:t>
                      </a:r>
                      <a:r>
                        <a:rPr lang="en-US" altLang="zh-CN" sz="800" b="0" i="0" u="none" strike="noStrike" dirty="0">
                          <a:solidFill>
                            <a:srgbClr val="FF0000"/>
                          </a:solidFill>
                          <a:effectLst/>
                          <a:latin typeface="等线" panose="02010600030101010101" pitchFamily="2" charset="-122"/>
                          <a:ea typeface="等线" panose="02010600030101010101" pitchFamily="2" charset="-122"/>
                        </a:rPr>
                        <a:t>THI</a:t>
                      </a:r>
                    </a:p>
                    <a:p>
                      <a:pPr algn="ctr" fontAlgn="ctr"/>
                      <a:r>
                        <a:rPr lang="en-US" altLang="zh-CN" sz="800" b="0" i="0" u="none" strike="noStrike" dirty="0">
                          <a:solidFill>
                            <a:srgbClr val="FF0000"/>
                          </a:solidFill>
                          <a:effectLst/>
                          <a:latin typeface="等线" panose="02010600030101010101" pitchFamily="2" charset="-122"/>
                          <a:ea typeface="等线" panose="02010600030101010101" pitchFamily="2" charset="-122"/>
                        </a:rPr>
                        <a:t>Mild-Moderate heat stress THI</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28.2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39.6</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17.1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dirty="0">
                          <a:solidFill>
                            <a:srgbClr val="000000"/>
                          </a:solidFill>
                          <a:effectLst/>
                          <a:latin typeface="等线" panose="02010600030101010101" pitchFamily="2" charset="-122"/>
                          <a:ea typeface="等线" panose="02010600030101010101" pitchFamily="2" charset="-122"/>
                        </a:rPr>
                        <a:t>王亚同</a:t>
                      </a:r>
                    </a:p>
                  </a:txBody>
                  <a:tcPr marL="1824" marR="1824" marT="1824" marB="0" anchor="ctr">
                    <a:lnL w="63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3934196"/>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325402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38.5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139394926"/>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303383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38.7</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053711241"/>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325841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182449476"/>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391893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38.4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928290711"/>
                  </a:ext>
                </a:extLst>
              </a:tr>
              <a:tr h="119695">
                <a:tc vMerge="1">
                  <a:txBody>
                    <a:bodyPr/>
                    <a:lstStyle/>
                    <a:p>
                      <a:endParaRPr lang="zh-CN" altLang="en-US"/>
                    </a:p>
                  </a:txBody>
                  <a:tcPr/>
                </a:tc>
                <a:tc rowSpan="5">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干奶牛</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Dry-off</a:t>
                      </a:r>
                      <a:endParaRPr lang="zh-CN" altLang="en-US" sz="800" b="1" i="0" u="none" strike="noStrike" dirty="0">
                        <a:solidFill>
                          <a:srgbClr val="000000"/>
                        </a:solidFill>
                        <a:effectLst/>
                        <a:latin typeface="等线" panose="02010600030101010101" pitchFamily="2" charset="-122"/>
                        <a:ea typeface="等线" panose="02010600030101010101" pitchFamily="2" charset="-122"/>
                      </a:endParaRP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612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372363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14:20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43.0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38.3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FF0000"/>
                          </a:solidFill>
                          <a:effectLst/>
                          <a:latin typeface="等线" panose="02010600030101010101" pitchFamily="2" charset="-122"/>
                          <a:ea typeface="等线" panose="02010600030101010101" pitchFamily="2" charset="-122"/>
                        </a:rPr>
                        <a:t>74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dirty="0">
                          <a:solidFill>
                            <a:srgbClr val="FF0000"/>
                          </a:solidFill>
                          <a:effectLst/>
                          <a:latin typeface="等线" panose="02010600030101010101" pitchFamily="2" charset="-122"/>
                          <a:ea typeface="等线" panose="02010600030101010101" pitchFamily="2" charset="-122"/>
                        </a:rPr>
                        <a:t>轻度</a:t>
                      </a:r>
                      <a:r>
                        <a:rPr lang="en-US" altLang="zh-CN" sz="800" b="0" i="0" u="none" strike="noStrike" dirty="0">
                          <a:solidFill>
                            <a:srgbClr val="FF0000"/>
                          </a:solidFill>
                          <a:effectLst/>
                          <a:latin typeface="等线" panose="02010600030101010101" pitchFamily="2" charset="-122"/>
                          <a:ea typeface="等线" panose="02010600030101010101" pitchFamily="2" charset="-122"/>
                        </a:rPr>
                        <a:t>-</a:t>
                      </a:r>
                      <a:r>
                        <a:rPr lang="zh-CN" altLang="en-US" sz="800" b="0" i="0" u="none" strike="noStrike" dirty="0">
                          <a:solidFill>
                            <a:srgbClr val="FF0000"/>
                          </a:solidFill>
                          <a:effectLst/>
                          <a:latin typeface="等线" panose="02010600030101010101" pitchFamily="2" charset="-122"/>
                          <a:ea typeface="等线" panose="02010600030101010101" pitchFamily="2" charset="-122"/>
                        </a:rPr>
                        <a:t>中度热应激</a:t>
                      </a:r>
                      <a:r>
                        <a:rPr lang="en-US" altLang="zh-CN" sz="800" b="0" i="0" u="none" strike="noStrike" dirty="0">
                          <a:solidFill>
                            <a:srgbClr val="FF0000"/>
                          </a:solidFill>
                          <a:effectLst/>
                          <a:latin typeface="等线" panose="02010600030101010101" pitchFamily="2" charset="-122"/>
                          <a:ea typeface="等线" panose="02010600030101010101" pitchFamily="2" charset="-122"/>
                        </a:rPr>
                        <a:t>THI</a:t>
                      </a:r>
                    </a:p>
                    <a:p>
                      <a:pPr algn="ctr" fontAlgn="ctr"/>
                      <a:r>
                        <a:rPr lang="en-US" altLang="zh-CN" sz="800" b="0" i="0" u="none" strike="noStrike" dirty="0">
                          <a:solidFill>
                            <a:srgbClr val="FF0000"/>
                          </a:solidFill>
                          <a:effectLst/>
                          <a:latin typeface="等线" panose="02010600030101010101" pitchFamily="2" charset="-122"/>
                          <a:ea typeface="等线" panose="02010600030101010101" pitchFamily="2" charset="-122"/>
                        </a:rPr>
                        <a:t>Mild-Moderate heat stress THI</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27.6</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39.7</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17.6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a:solidFill>
                            <a:srgbClr val="000000"/>
                          </a:solidFill>
                          <a:effectLst/>
                          <a:latin typeface="等线" panose="02010600030101010101" pitchFamily="2" charset="-122"/>
                          <a:ea typeface="等线" panose="02010600030101010101" pitchFamily="2" charset="-122"/>
                        </a:rPr>
                        <a:t>王亚同</a:t>
                      </a:r>
                    </a:p>
                  </a:txBody>
                  <a:tcPr marL="1824" marR="1824" marT="1824" marB="0" anchor="ctr">
                    <a:lnL w="63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7782825"/>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302539</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372655049"/>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317270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38.6</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078590895"/>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302237</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38.3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589919678"/>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316680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793847960"/>
                  </a:ext>
                </a:extLst>
              </a:tr>
              <a:tr h="119695">
                <a:tc vMerge="1">
                  <a:txBody>
                    <a:bodyPr/>
                    <a:lstStyle/>
                    <a:p>
                      <a:endParaRPr lang="zh-CN" altLang="en-US"/>
                    </a:p>
                  </a:txBody>
                  <a:tcPr/>
                </a:tc>
                <a:tc rowSpan="5">
                  <a:txBody>
                    <a:bodyPr/>
                    <a:lstStyle/>
                    <a:p>
                      <a:pPr algn="ctr" fontAlgn="ctr"/>
                      <a:r>
                        <a:rPr lang="zh-CN" altLang="en-US" sz="800" b="1" i="0" u="none" strike="noStrike" dirty="0">
                          <a:solidFill>
                            <a:srgbClr val="000000"/>
                          </a:solidFill>
                          <a:effectLst/>
                          <a:latin typeface="等线" panose="02010600030101010101" pitchFamily="2" charset="-122"/>
                          <a:ea typeface="等线" panose="02010600030101010101" pitchFamily="2" charset="-122"/>
                        </a:rPr>
                        <a:t>围产牛</a:t>
                      </a:r>
                      <a:endParaRPr lang="en-US" altLang="zh-CN" sz="8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800" b="1" i="0" u="none" strike="noStrike" dirty="0">
                          <a:solidFill>
                            <a:srgbClr val="000000"/>
                          </a:solidFill>
                          <a:effectLst/>
                          <a:latin typeface="等线" panose="02010600030101010101" pitchFamily="2" charset="-122"/>
                          <a:ea typeface="等线" panose="02010600030101010101" pitchFamily="2" charset="-122"/>
                        </a:rPr>
                        <a:t>Close-up</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509</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315753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14:35</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42.0</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1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38.6</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FF0000"/>
                          </a:solidFill>
                          <a:effectLst/>
                          <a:latin typeface="等线" panose="02010600030101010101" pitchFamily="2" charset="-122"/>
                          <a:ea typeface="等线" panose="02010600030101010101" pitchFamily="2" charset="-122"/>
                        </a:rPr>
                        <a:t>73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dirty="0">
                          <a:solidFill>
                            <a:srgbClr val="FF0000"/>
                          </a:solidFill>
                          <a:effectLst/>
                          <a:latin typeface="等线" panose="02010600030101010101" pitchFamily="2" charset="-122"/>
                          <a:ea typeface="等线" panose="02010600030101010101" pitchFamily="2" charset="-122"/>
                        </a:rPr>
                        <a:t>轻度</a:t>
                      </a:r>
                      <a:r>
                        <a:rPr lang="en-US" altLang="zh-CN" sz="800" b="0" i="0" u="none" strike="noStrike" dirty="0">
                          <a:solidFill>
                            <a:srgbClr val="FF0000"/>
                          </a:solidFill>
                          <a:effectLst/>
                          <a:latin typeface="等线" panose="02010600030101010101" pitchFamily="2" charset="-122"/>
                          <a:ea typeface="等线" panose="02010600030101010101" pitchFamily="2" charset="-122"/>
                        </a:rPr>
                        <a:t>-</a:t>
                      </a:r>
                      <a:r>
                        <a:rPr lang="zh-CN" altLang="en-US" sz="800" b="0" i="0" u="none" strike="noStrike" dirty="0">
                          <a:solidFill>
                            <a:srgbClr val="FF0000"/>
                          </a:solidFill>
                          <a:effectLst/>
                          <a:latin typeface="等线" panose="02010600030101010101" pitchFamily="2" charset="-122"/>
                          <a:ea typeface="等线" panose="02010600030101010101" pitchFamily="2" charset="-122"/>
                        </a:rPr>
                        <a:t>中度热应激</a:t>
                      </a:r>
                      <a:r>
                        <a:rPr lang="en-US" altLang="zh-CN" sz="800" b="0" i="0" u="none" strike="noStrike" dirty="0">
                          <a:solidFill>
                            <a:srgbClr val="FF0000"/>
                          </a:solidFill>
                          <a:effectLst/>
                          <a:latin typeface="等线" panose="02010600030101010101" pitchFamily="2" charset="-122"/>
                          <a:ea typeface="等线" panose="02010600030101010101" pitchFamily="2" charset="-122"/>
                        </a:rPr>
                        <a:t>THI</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800" b="0" i="0" u="none" strike="noStrike" dirty="0">
                          <a:solidFill>
                            <a:srgbClr val="FF0000"/>
                          </a:solidFill>
                          <a:effectLst/>
                          <a:latin typeface="等线" panose="02010600030101010101" pitchFamily="2" charset="-122"/>
                          <a:ea typeface="等线" panose="02010600030101010101" pitchFamily="2" charset="-122"/>
                        </a:rPr>
                        <a:t>Mild-Moderate heat stress THI</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27.4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40.2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16.3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5">
                  <a:txBody>
                    <a:bodyPr/>
                    <a:lstStyle/>
                    <a:p>
                      <a:pPr algn="ctr" fontAlgn="ctr"/>
                      <a:r>
                        <a:rPr lang="zh-CN" altLang="en-US" sz="800" b="0" i="0" u="none" strike="noStrike" dirty="0">
                          <a:solidFill>
                            <a:srgbClr val="000000"/>
                          </a:solidFill>
                          <a:effectLst/>
                          <a:latin typeface="等线" panose="02010600030101010101" pitchFamily="2" charset="-122"/>
                          <a:ea typeface="等线" panose="02010600030101010101" pitchFamily="2" charset="-122"/>
                        </a:rPr>
                        <a:t>王亚同</a:t>
                      </a:r>
                    </a:p>
                  </a:txBody>
                  <a:tcPr marL="1824" marR="1824" marT="1824" marB="0" anchor="ctr">
                    <a:lnL w="63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7762366"/>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326761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38.5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467831845"/>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302147</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42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489053543"/>
                  </a:ext>
                </a:extLst>
              </a:tr>
              <a:tr h="11969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317004</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43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087333237"/>
                  </a:ext>
                </a:extLst>
              </a:tr>
              <a:tr h="119695">
                <a:tc vMerge="1">
                  <a:txBody>
                    <a:bodyPr/>
                    <a:lstStyle/>
                    <a:p>
                      <a:endParaRPr lang="zh-CN" altLang="en-US"/>
                    </a:p>
                  </a:txBody>
                  <a:tcPr/>
                </a:tc>
                <a:tc vMerge="1">
                  <a:txBody>
                    <a:bodyPr/>
                    <a:lstStyle/>
                    <a:p>
                      <a:endParaRPr lang="zh-CN" altLang="en-US" dirty="0"/>
                    </a:p>
                  </a:txBody>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325943</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42</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1</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等线" panose="02010600030101010101" pitchFamily="2" charset="-122"/>
                          <a:ea typeface="等线" panose="02010600030101010101" pitchFamily="2" charset="-122"/>
                        </a:rPr>
                        <a:t>38.2 </a:t>
                      </a:r>
                    </a:p>
                  </a:txBody>
                  <a:tcPr marL="1824" marR="1824" marT="18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981243432"/>
                  </a:ext>
                </a:extLst>
              </a:tr>
            </a:tbl>
          </a:graphicData>
        </a:graphic>
      </p:graphicFrame>
    </p:spTree>
    <p:extLst>
      <p:ext uri="{BB962C8B-B14F-4D97-AF65-F5344CB8AC3E}">
        <p14:creationId xmlns:p14="http://schemas.microsoft.com/office/powerpoint/2010/main" val="848721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形用户界面, 图表&#10;&#10;AI 生成的内容可能不正确。">
            <a:extLst>
              <a:ext uri="{FF2B5EF4-FFF2-40B4-BE49-F238E27FC236}">
                <a16:creationId xmlns:a16="http://schemas.microsoft.com/office/drawing/2014/main" id="{8D74115B-A783-52BB-AD85-FD82A4ED7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12" y="523875"/>
            <a:ext cx="10925175" cy="5810250"/>
          </a:xfrm>
          <a:prstGeom prst="rect">
            <a:avLst/>
          </a:prstGeom>
        </p:spPr>
      </p:pic>
      <p:sp>
        <p:nvSpPr>
          <p:cNvPr id="4" name="文本框 3">
            <a:extLst>
              <a:ext uri="{FF2B5EF4-FFF2-40B4-BE49-F238E27FC236}">
                <a16:creationId xmlns:a16="http://schemas.microsoft.com/office/drawing/2014/main" id="{DD875C14-A56B-1EC2-31F9-BCA99917DE92}"/>
              </a:ext>
            </a:extLst>
          </p:cNvPr>
          <p:cNvSpPr txBox="1"/>
          <p:nvPr/>
        </p:nvSpPr>
        <p:spPr>
          <a:xfrm>
            <a:off x="0" y="0"/>
            <a:ext cx="5085184"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监控热应激</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通过项圈每日监控</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Heat stress supervision-Daily Supervise by Collar </a:t>
            </a:r>
          </a:p>
        </p:txBody>
      </p:sp>
      <p:sp>
        <p:nvSpPr>
          <p:cNvPr id="3" name="文本框 2">
            <a:extLst>
              <a:ext uri="{FF2B5EF4-FFF2-40B4-BE49-F238E27FC236}">
                <a16:creationId xmlns:a16="http://schemas.microsoft.com/office/drawing/2014/main" id="{AFAD7F38-9FA4-4ECE-B223-DDAB888ECE36}"/>
              </a:ext>
            </a:extLst>
          </p:cNvPr>
          <p:cNvSpPr txBox="1"/>
          <p:nvPr/>
        </p:nvSpPr>
        <p:spPr>
          <a:xfrm>
            <a:off x="2597288" y="1908320"/>
            <a:ext cx="6997429" cy="461665"/>
          </a:xfrm>
          <a:prstGeom prst="rect">
            <a:avLst/>
          </a:prstGeom>
          <a:solidFill>
            <a:schemeClr val="bg1">
              <a:lumMod val="95000"/>
            </a:schemeClr>
          </a:solidFill>
        </p:spPr>
        <p:txBody>
          <a:bodyPr wrap="none" rtlCol="0">
            <a:spAutoFit/>
          </a:bodyPr>
          <a:lstStyle/>
          <a:p>
            <a:pPr algn="ctr"/>
            <a:r>
              <a:rPr lang="zh-CN" altLang="en-US" sz="1200" b="1" dirty="0"/>
              <a:t>最低气温</a:t>
            </a:r>
            <a:r>
              <a:rPr lang="en-US" altLang="zh-CN" sz="1200" b="1" dirty="0"/>
              <a:t>19°</a:t>
            </a:r>
            <a:r>
              <a:rPr lang="zh-CN" altLang="en-US" sz="1200" b="1" dirty="0"/>
              <a:t>最高气温</a:t>
            </a:r>
            <a:r>
              <a:rPr lang="en-US" altLang="zh-CN" sz="1200" b="1" dirty="0"/>
              <a:t>38°</a:t>
            </a:r>
            <a:r>
              <a:rPr lang="zh-CN" altLang="en-US" sz="1200" b="1" dirty="0"/>
              <a:t>湿度</a:t>
            </a:r>
            <a:r>
              <a:rPr lang="en-US" altLang="zh-CN" sz="1200" b="1" dirty="0"/>
              <a:t>36%-69% THI 63-92 ADM 57kg</a:t>
            </a:r>
          </a:p>
          <a:p>
            <a:pPr algn="ctr"/>
            <a:r>
              <a:rPr lang="en-US" altLang="zh-CN" sz="1200" b="1" dirty="0"/>
              <a:t>Minimum temperature: 19°C, Maximum temperature: 38°C, Humidity: 36%-69%, THI: 63-92, ADM: 57kg</a:t>
            </a:r>
            <a:endParaRPr lang="zh-CN" altLang="en-US" sz="1200" b="1" dirty="0"/>
          </a:p>
        </p:txBody>
      </p:sp>
      <p:sp>
        <p:nvSpPr>
          <p:cNvPr id="5" name="文本框 4">
            <a:extLst>
              <a:ext uri="{FF2B5EF4-FFF2-40B4-BE49-F238E27FC236}">
                <a16:creationId xmlns:a16="http://schemas.microsoft.com/office/drawing/2014/main" id="{0DD0ED19-9BF7-7EB5-C459-E33F64A054DA}"/>
              </a:ext>
            </a:extLst>
          </p:cNvPr>
          <p:cNvSpPr txBox="1"/>
          <p:nvPr/>
        </p:nvSpPr>
        <p:spPr>
          <a:xfrm>
            <a:off x="9709068" y="771203"/>
            <a:ext cx="712054" cy="261610"/>
          </a:xfrm>
          <a:prstGeom prst="rect">
            <a:avLst/>
          </a:prstGeom>
          <a:noFill/>
        </p:spPr>
        <p:txBody>
          <a:bodyPr wrap="none" rtlCol="0">
            <a:spAutoFit/>
          </a:bodyPr>
          <a:lstStyle/>
          <a:p>
            <a:r>
              <a:rPr lang="en-US" altLang="zh-CN" sz="1050" dirty="0"/>
              <a:t>Collar No</a:t>
            </a:r>
            <a:endParaRPr lang="zh-CN" altLang="en-US" sz="1050" dirty="0"/>
          </a:p>
        </p:txBody>
      </p:sp>
      <p:sp>
        <p:nvSpPr>
          <p:cNvPr id="8" name="文本框 7">
            <a:extLst>
              <a:ext uri="{FF2B5EF4-FFF2-40B4-BE49-F238E27FC236}">
                <a16:creationId xmlns:a16="http://schemas.microsoft.com/office/drawing/2014/main" id="{E67BC338-62DB-4A2A-9DDC-410594177DD8}"/>
              </a:ext>
            </a:extLst>
          </p:cNvPr>
          <p:cNvSpPr txBox="1"/>
          <p:nvPr/>
        </p:nvSpPr>
        <p:spPr>
          <a:xfrm>
            <a:off x="1688538" y="553998"/>
            <a:ext cx="1082348" cy="253916"/>
          </a:xfrm>
          <a:prstGeom prst="rect">
            <a:avLst/>
          </a:prstGeom>
          <a:noFill/>
        </p:spPr>
        <p:txBody>
          <a:bodyPr wrap="none" rtlCol="0">
            <a:spAutoFit/>
          </a:bodyPr>
          <a:lstStyle/>
          <a:p>
            <a:r>
              <a:rPr lang="en-US" altLang="zh-CN" sz="1050" dirty="0"/>
              <a:t>Cow herd/group</a:t>
            </a:r>
            <a:endParaRPr lang="zh-CN" altLang="en-US" sz="1050" dirty="0"/>
          </a:p>
        </p:txBody>
      </p:sp>
      <p:sp>
        <p:nvSpPr>
          <p:cNvPr id="9" name="文本框 8">
            <a:extLst>
              <a:ext uri="{FF2B5EF4-FFF2-40B4-BE49-F238E27FC236}">
                <a16:creationId xmlns:a16="http://schemas.microsoft.com/office/drawing/2014/main" id="{EEB1D870-A597-38F5-C531-45ACCEEFCA2A}"/>
              </a:ext>
            </a:extLst>
          </p:cNvPr>
          <p:cNvSpPr txBox="1"/>
          <p:nvPr/>
        </p:nvSpPr>
        <p:spPr>
          <a:xfrm>
            <a:off x="6374363" y="5915404"/>
            <a:ext cx="455574" cy="253916"/>
          </a:xfrm>
          <a:prstGeom prst="rect">
            <a:avLst/>
          </a:prstGeom>
          <a:noFill/>
        </p:spPr>
        <p:txBody>
          <a:bodyPr wrap="none" rtlCol="0">
            <a:spAutoFit/>
          </a:bodyPr>
          <a:lstStyle/>
          <a:p>
            <a:r>
              <a:rPr lang="en-US" altLang="zh-CN" sz="1050" dirty="0"/>
              <a:t>Time</a:t>
            </a:r>
            <a:endParaRPr lang="zh-CN" altLang="en-US" sz="1050" dirty="0"/>
          </a:p>
        </p:txBody>
      </p:sp>
      <p:sp>
        <p:nvSpPr>
          <p:cNvPr id="11" name="文本框 10">
            <a:extLst>
              <a:ext uri="{FF2B5EF4-FFF2-40B4-BE49-F238E27FC236}">
                <a16:creationId xmlns:a16="http://schemas.microsoft.com/office/drawing/2014/main" id="{75DDA3B5-4278-308D-5CF8-399085326CDA}"/>
              </a:ext>
            </a:extLst>
          </p:cNvPr>
          <p:cNvSpPr txBox="1"/>
          <p:nvPr/>
        </p:nvSpPr>
        <p:spPr>
          <a:xfrm rot="10800000">
            <a:off x="826582" y="2267243"/>
            <a:ext cx="346249" cy="2211355"/>
          </a:xfrm>
          <a:prstGeom prst="rect">
            <a:avLst/>
          </a:prstGeom>
          <a:noFill/>
        </p:spPr>
        <p:txBody>
          <a:bodyPr vert="eaVert" wrap="square" rtlCol="0">
            <a:spAutoFit/>
          </a:bodyPr>
          <a:lstStyle/>
          <a:p>
            <a:r>
              <a:rPr lang="en-US" altLang="zh-CN" sz="1050" dirty="0"/>
              <a:t>Percentage of cattle in the group </a:t>
            </a:r>
            <a:endParaRPr lang="zh-CN" altLang="en-US" dirty="0"/>
          </a:p>
        </p:txBody>
      </p:sp>
      <p:sp>
        <p:nvSpPr>
          <p:cNvPr id="12" name="文本框 11">
            <a:extLst>
              <a:ext uri="{FF2B5EF4-FFF2-40B4-BE49-F238E27FC236}">
                <a16:creationId xmlns:a16="http://schemas.microsoft.com/office/drawing/2014/main" id="{FE622735-46D9-D143-4886-69B1994A797F}"/>
              </a:ext>
            </a:extLst>
          </p:cNvPr>
          <p:cNvSpPr txBox="1"/>
          <p:nvPr/>
        </p:nvSpPr>
        <p:spPr>
          <a:xfrm>
            <a:off x="4306980" y="1173253"/>
            <a:ext cx="713657" cy="253916"/>
          </a:xfrm>
          <a:prstGeom prst="rect">
            <a:avLst/>
          </a:prstGeom>
          <a:noFill/>
        </p:spPr>
        <p:txBody>
          <a:bodyPr wrap="none" rtlCol="0">
            <a:spAutoFit/>
          </a:bodyPr>
          <a:lstStyle/>
          <a:p>
            <a:r>
              <a:rPr lang="en-US" altLang="zh-CN" sz="1050" dirty="0"/>
              <a:t>Ruminate</a:t>
            </a:r>
            <a:endParaRPr lang="zh-CN" altLang="en-US" sz="1050" dirty="0"/>
          </a:p>
        </p:txBody>
      </p:sp>
      <p:sp>
        <p:nvSpPr>
          <p:cNvPr id="13" name="文本框 12">
            <a:extLst>
              <a:ext uri="{FF2B5EF4-FFF2-40B4-BE49-F238E27FC236}">
                <a16:creationId xmlns:a16="http://schemas.microsoft.com/office/drawing/2014/main" id="{F4934367-2D05-9DB7-2F2D-F26EAB0DCA69}"/>
              </a:ext>
            </a:extLst>
          </p:cNvPr>
          <p:cNvSpPr txBox="1"/>
          <p:nvPr/>
        </p:nvSpPr>
        <p:spPr>
          <a:xfrm>
            <a:off x="5145928" y="1154780"/>
            <a:ext cx="803425" cy="253916"/>
          </a:xfrm>
          <a:prstGeom prst="rect">
            <a:avLst/>
          </a:prstGeom>
          <a:noFill/>
        </p:spPr>
        <p:txBody>
          <a:bodyPr wrap="none" rtlCol="0">
            <a:spAutoFit/>
          </a:bodyPr>
          <a:lstStyle/>
          <a:p>
            <a:r>
              <a:rPr lang="en-US" altLang="zh-CN" sz="1050" dirty="0"/>
              <a:t>Intake feed</a:t>
            </a:r>
            <a:endParaRPr lang="zh-CN" altLang="en-US" sz="1050" dirty="0"/>
          </a:p>
        </p:txBody>
      </p:sp>
      <p:sp>
        <p:nvSpPr>
          <p:cNvPr id="14" name="文本框 13">
            <a:extLst>
              <a:ext uri="{FF2B5EF4-FFF2-40B4-BE49-F238E27FC236}">
                <a16:creationId xmlns:a16="http://schemas.microsoft.com/office/drawing/2014/main" id="{C062BA02-8C17-9611-B737-A6A719C485BB}"/>
              </a:ext>
            </a:extLst>
          </p:cNvPr>
          <p:cNvSpPr txBox="1"/>
          <p:nvPr/>
        </p:nvSpPr>
        <p:spPr>
          <a:xfrm>
            <a:off x="6028699" y="1154780"/>
            <a:ext cx="915635" cy="253916"/>
          </a:xfrm>
          <a:prstGeom prst="rect">
            <a:avLst/>
          </a:prstGeom>
          <a:noFill/>
        </p:spPr>
        <p:txBody>
          <a:bodyPr wrap="none" rtlCol="0">
            <a:spAutoFit/>
          </a:bodyPr>
          <a:lstStyle/>
          <a:p>
            <a:r>
              <a:rPr lang="en-US" altLang="zh-CN" sz="1050" dirty="0"/>
              <a:t>Heavy breath</a:t>
            </a:r>
            <a:endParaRPr lang="zh-CN" altLang="en-US" sz="1050" dirty="0"/>
          </a:p>
        </p:txBody>
      </p:sp>
      <p:sp>
        <p:nvSpPr>
          <p:cNvPr id="15" name="文本框 14">
            <a:extLst>
              <a:ext uri="{FF2B5EF4-FFF2-40B4-BE49-F238E27FC236}">
                <a16:creationId xmlns:a16="http://schemas.microsoft.com/office/drawing/2014/main" id="{D478A124-340D-4CFC-B94E-6B46967F6F15}"/>
              </a:ext>
            </a:extLst>
          </p:cNvPr>
          <p:cNvSpPr txBox="1"/>
          <p:nvPr/>
        </p:nvSpPr>
        <p:spPr>
          <a:xfrm>
            <a:off x="7197864" y="1173253"/>
            <a:ext cx="546945" cy="253916"/>
          </a:xfrm>
          <a:prstGeom prst="rect">
            <a:avLst/>
          </a:prstGeom>
          <a:noFill/>
        </p:spPr>
        <p:txBody>
          <a:bodyPr wrap="none" rtlCol="0">
            <a:spAutoFit/>
          </a:bodyPr>
          <a:lstStyle/>
          <a:p>
            <a:r>
              <a:rPr lang="en-US" altLang="zh-CN" sz="1050" dirty="0"/>
              <a:t>Events</a:t>
            </a:r>
            <a:endParaRPr lang="zh-CN" altLang="en-US" sz="1050" dirty="0"/>
          </a:p>
        </p:txBody>
      </p:sp>
    </p:spTree>
    <p:extLst>
      <p:ext uri="{BB962C8B-B14F-4D97-AF65-F5344CB8AC3E}">
        <p14:creationId xmlns:p14="http://schemas.microsoft.com/office/powerpoint/2010/main" val="2152279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D3605CB-B20B-430C-8C5C-908B3EC38E77}"/>
              </a:ext>
            </a:extLst>
          </p:cNvPr>
          <p:cNvSpPr txBox="1"/>
          <p:nvPr/>
        </p:nvSpPr>
        <p:spPr>
          <a:xfrm>
            <a:off x="483815" y="1394676"/>
            <a:ext cx="3747035" cy="4047262"/>
          </a:xfrm>
          <a:prstGeom prst="rect">
            <a:avLst/>
          </a:prstGeom>
          <a:solidFill>
            <a:schemeClr val="bg1">
              <a:lumMod val="95000"/>
            </a:schemeClr>
          </a:solidFill>
        </p:spPr>
        <p:txBody>
          <a:bodyPr wrap="square" rtlCol="0">
            <a:spAutoFit/>
          </a:bodyPr>
          <a:lstStyle/>
          <a:p>
            <a:r>
              <a:rPr lang="zh-CN" altLang="en-US" sz="1600" b="1" dirty="0"/>
              <a:t>热应激对牧场效益产生严重影响</a:t>
            </a:r>
            <a:endParaRPr lang="en-US" altLang="zh-CN" sz="1600" b="1" dirty="0"/>
          </a:p>
          <a:p>
            <a:r>
              <a:rPr lang="en-US" altLang="zh-CN" sz="1200" b="1" i="0" dirty="0">
                <a:solidFill>
                  <a:srgbClr val="202124"/>
                </a:solidFill>
                <a:effectLst/>
                <a:latin typeface="-apple-system"/>
              </a:rPr>
              <a:t>Heat stress has a serious impact on farm efficiency:</a:t>
            </a:r>
          </a:p>
          <a:p>
            <a:endParaRPr lang="en-US" altLang="zh-CN" sz="1100" dirty="0"/>
          </a:p>
          <a:p>
            <a:pPr marL="285750" indent="-285750">
              <a:buFont typeface="Wingdings" panose="05000000000000000000" pitchFamily="2" charset="2"/>
              <a:buChar char="Ø"/>
            </a:pPr>
            <a:r>
              <a:rPr lang="zh-CN" altLang="en-US" sz="1600" dirty="0"/>
              <a:t>产奶量下降 </a:t>
            </a:r>
            <a:r>
              <a:rPr lang="en-US" altLang="zh-CN" sz="1400" dirty="0"/>
              <a:t>ADM drop</a:t>
            </a:r>
            <a:endParaRPr lang="en-US" altLang="zh-CN" sz="1600" dirty="0"/>
          </a:p>
          <a:p>
            <a:pPr marL="285750" indent="-285750">
              <a:buFont typeface="Wingdings" panose="05000000000000000000" pitchFamily="2" charset="2"/>
              <a:buChar char="Ø"/>
            </a:pPr>
            <a:r>
              <a:rPr lang="zh-CN" altLang="en-US" sz="1600" dirty="0"/>
              <a:t>繁殖率下降 </a:t>
            </a:r>
            <a:r>
              <a:rPr lang="en-US" altLang="zh-CN" sz="1400" dirty="0"/>
              <a:t>Reproduction rate drop</a:t>
            </a:r>
          </a:p>
          <a:p>
            <a:pPr marL="285750" indent="-285750">
              <a:buFont typeface="Wingdings" panose="05000000000000000000" pitchFamily="2" charset="2"/>
              <a:buChar char="Ø"/>
            </a:pPr>
            <a:r>
              <a:rPr lang="zh-CN" altLang="en-US" sz="1600" dirty="0"/>
              <a:t>乳脂、乳蛋白下降 </a:t>
            </a:r>
            <a:r>
              <a:rPr lang="en-US" altLang="zh-CN" sz="1400" dirty="0"/>
              <a:t>Milk Fat &amp; CP drop</a:t>
            </a:r>
          </a:p>
          <a:p>
            <a:pPr marL="285750" indent="-285750">
              <a:buFont typeface="Wingdings" panose="05000000000000000000" pitchFamily="2" charset="2"/>
              <a:buChar char="Ø"/>
            </a:pPr>
            <a:r>
              <a:rPr lang="zh-CN" altLang="en-US" sz="1600" dirty="0"/>
              <a:t>犊牛出生体重下降 </a:t>
            </a:r>
            <a:r>
              <a:rPr lang="en-US" altLang="zh-CN" sz="1400" dirty="0"/>
              <a:t>Calf BW drop</a:t>
            </a:r>
          </a:p>
          <a:p>
            <a:pPr marL="285750" indent="-285750">
              <a:buFont typeface="Wingdings" panose="05000000000000000000" pitchFamily="2" charset="2"/>
              <a:buChar char="Ø"/>
            </a:pPr>
            <a:r>
              <a:rPr lang="zh-CN" altLang="en-US" sz="1600" dirty="0"/>
              <a:t>体细胞升高 </a:t>
            </a:r>
            <a:r>
              <a:rPr lang="en-US" altLang="zh-CN" sz="1400" dirty="0"/>
              <a:t>SCC increase</a:t>
            </a:r>
          </a:p>
          <a:p>
            <a:pPr marL="285750" indent="-285750">
              <a:buFont typeface="Wingdings" panose="05000000000000000000" pitchFamily="2" charset="2"/>
              <a:buChar char="Ø"/>
            </a:pPr>
            <a:r>
              <a:rPr lang="zh-CN" altLang="en-US" sz="1600" dirty="0"/>
              <a:t>蹄病升高 </a:t>
            </a:r>
            <a:r>
              <a:rPr lang="en-US" altLang="zh-CN" sz="1400" dirty="0"/>
              <a:t>Hoof disease increase</a:t>
            </a:r>
          </a:p>
          <a:p>
            <a:pPr marL="285750" indent="-285750">
              <a:buFont typeface="Wingdings" panose="05000000000000000000" pitchFamily="2" charset="2"/>
              <a:buChar char="Ø"/>
            </a:pPr>
            <a:r>
              <a:rPr lang="zh-CN" altLang="en-US" sz="1600" dirty="0"/>
              <a:t>乳房炎升高 </a:t>
            </a:r>
            <a:r>
              <a:rPr lang="en-US" altLang="zh-CN" sz="1400" dirty="0"/>
              <a:t>Mastitis increase</a:t>
            </a:r>
          </a:p>
          <a:p>
            <a:pPr marL="285750" indent="-285750">
              <a:buFont typeface="Wingdings" panose="05000000000000000000" pitchFamily="2" charset="2"/>
              <a:buChar char="Ø"/>
            </a:pPr>
            <a:r>
              <a:rPr lang="zh-CN" altLang="en-US" sz="1600" dirty="0"/>
              <a:t>代谢发病升高 </a:t>
            </a:r>
            <a:r>
              <a:rPr lang="en-US" altLang="zh-CN" sz="1400" dirty="0"/>
              <a:t>Metabolic disease increase</a:t>
            </a:r>
          </a:p>
          <a:p>
            <a:pPr marL="285750" indent="-285750">
              <a:buFont typeface="Wingdings" panose="05000000000000000000" pitchFamily="2" charset="2"/>
              <a:buChar char="Ø"/>
            </a:pPr>
            <a:r>
              <a:rPr lang="zh-CN" altLang="en-US" sz="1600" dirty="0"/>
              <a:t>免疫力减弱 </a:t>
            </a:r>
            <a:r>
              <a:rPr lang="en-US" altLang="zh-CN" sz="1400" dirty="0"/>
              <a:t>Weakened immunity</a:t>
            </a:r>
          </a:p>
          <a:p>
            <a:pPr marL="285750" indent="-285750">
              <a:buFont typeface="Wingdings" panose="05000000000000000000" pitchFamily="2" charset="2"/>
              <a:buChar char="Ø"/>
            </a:pPr>
            <a:r>
              <a:rPr lang="zh-CN" altLang="en-US" sz="1600" dirty="0"/>
              <a:t>死淘率增加 </a:t>
            </a:r>
            <a:r>
              <a:rPr lang="en-US" altLang="zh-CN" sz="1400" dirty="0"/>
              <a:t>Culling &amp; death% increase</a:t>
            </a:r>
          </a:p>
          <a:p>
            <a:pPr marL="285750" indent="-285750">
              <a:buFont typeface="Wingdings" panose="05000000000000000000" pitchFamily="2" charset="2"/>
              <a:buChar char="Ø"/>
            </a:pPr>
            <a:r>
              <a:rPr lang="zh-CN" altLang="en-US" sz="1600" dirty="0"/>
              <a:t>等等</a:t>
            </a:r>
            <a:r>
              <a:rPr lang="en-US" altLang="zh-CN" sz="1600" dirty="0"/>
              <a:t>------------------ </a:t>
            </a:r>
            <a:r>
              <a:rPr lang="en-US" altLang="zh-CN" sz="1400" dirty="0"/>
              <a:t>so on…</a:t>
            </a:r>
          </a:p>
          <a:p>
            <a:pPr marL="285750" indent="-285750">
              <a:buFont typeface="Wingdings" panose="05000000000000000000" pitchFamily="2" charset="2"/>
              <a:buChar char="Ø"/>
            </a:pPr>
            <a:endParaRPr lang="en-US" altLang="zh-CN" sz="1400" dirty="0"/>
          </a:p>
          <a:p>
            <a:pPr marL="285750" indent="-285750">
              <a:buFont typeface="Wingdings" panose="05000000000000000000" pitchFamily="2" charset="2"/>
              <a:buChar char="Ø"/>
            </a:pPr>
            <a:endParaRPr lang="en-US" altLang="zh-CN" sz="1400" dirty="0"/>
          </a:p>
          <a:p>
            <a:pPr marL="285750" indent="-285750">
              <a:buFont typeface="Wingdings" panose="05000000000000000000" pitchFamily="2" charset="2"/>
              <a:buChar char="Ø"/>
            </a:pPr>
            <a:endParaRPr lang="en-US" altLang="zh-CN" sz="1400" dirty="0"/>
          </a:p>
        </p:txBody>
      </p:sp>
      <p:sp>
        <p:nvSpPr>
          <p:cNvPr id="8" name="文本框 7">
            <a:extLst>
              <a:ext uri="{FF2B5EF4-FFF2-40B4-BE49-F238E27FC236}">
                <a16:creationId xmlns:a16="http://schemas.microsoft.com/office/drawing/2014/main" id="{44E3C350-98A0-483D-AD42-3BAACC36A69A}"/>
              </a:ext>
            </a:extLst>
          </p:cNvPr>
          <p:cNvSpPr txBox="1"/>
          <p:nvPr/>
        </p:nvSpPr>
        <p:spPr>
          <a:xfrm>
            <a:off x="4434427" y="1394676"/>
            <a:ext cx="3543009" cy="4185761"/>
          </a:xfrm>
          <a:prstGeom prst="rect">
            <a:avLst/>
          </a:prstGeom>
          <a:solidFill>
            <a:srgbClr val="6DB68B"/>
          </a:solidFill>
        </p:spPr>
        <p:txBody>
          <a:bodyPr wrap="square" rtlCol="0">
            <a:spAutoFit/>
          </a:bodyPr>
          <a:lstStyle/>
          <a:p>
            <a:r>
              <a:rPr lang="zh-CN" altLang="en-US" sz="1400" b="1" dirty="0">
                <a:solidFill>
                  <a:schemeClr val="bg1"/>
                </a:solidFill>
              </a:rPr>
              <a:t>缓解热应激最佳的方法</a:t>
            </a:r>
            <a:endParaRPr lang="en-US" altLang="zh-CN" sz="1400" b="1" dirty="0">
              <a:solidFill>
                <a:schemeClr val="bg1"/>
              </a:solidFill>
            </a:endParaRPr>
          </a:p>
          <a:p>
            <a:r>
              <a:rPr lang="en-US" altLang="zh-CN" sz="1400" b="1" dirty="0">
                <a:solidFill>
                  <a:schemeClr val="bg1"/>
                </a:solidFill>
              </a:rPr>
              <a:t>The best way to relieve heat stress:</a:t>
            </a:r>
          </a:p>
          <a:p>
            <a:endParaRPr lang="en-US" altLang="zh-CN" sz="1400" b="1" dirty="0">
              <a:solidFill>
                <a:schemeClr val="bg1"/>
              </a:solidFill>
            </a:endParaRPr>
          </a:p>
          <a:p>
            <a:pPr marL="285750" indent="-285750">
              <a:buFont typeface="Wingdings" panose="05000000000000000000" pitchFamily="2" charset="2"/>
              <a:buChar char="Ø"/>
            </a:pPr>
            <a:r>
              <a:rPr lang="zh-CN" altLang="en-US" sz="1400" b="1" dirty="0">
                <a:solidFill>
                  <a:schemeClr val="bg1"/>
                </a:solidFill>
              </a:rPr>
              <a:t>遮阴</a:t>
            </a:r>
            <a:r>
              <a:rPr lang="en-US" altLang="zh-CN" sz="1400" b="1" dirty="0">
                <a:solidFill>
                  <a:schemeClr val="bg1"/>
                </a:solidFill>
              </a:rPr>
              <a:t>-</a:t>
            </a:r>
            <a:r>
              <a:rPr lang="zh-CN" altLang="en-US" sz="1400" b="1" dirty="0">
                <a:solidFill>
                  <a:schemeClr val="bg1"/>
                </a:solidFill>
              </a:rPr>
              <a:t>减少产热；</a:t>
            </a:r>
            <a:endParaRPr lang="en-US" altLang="zh-CN" sz="1400" b="1" dirty="0">
              <a:solidFill>
                <a:schemeClr val="bg1"/>
              </a:solidFill>
            </a:endParaRPr>
          </a:p>
          <a:p>
            <a:r>
              <a:rPr lang="en-US" altLang="zh-CN" sz="1400" b="1" dirty="0">
                <a:solidFill>
                  <a:schemeClr val="bg1"/>
                </a:solidFill>
              </a:rPr>
              <a:t>        </a:t>
            </a:r>
            <a:r>
              <a:rPr lang="en-US" altLang="zh-CN" sz="1400" dirty="0">
                <a:solidFill>
                  <a:schemeClr val="bg1"/>
                </a:solidFill>
              </a:rPr>
              <a:t>Sun-shade – reduce heat produce;</a:t>
            </a:r>
          </a:p>
          <a:p>
            <a:pPr marL="285750" indent="-285750">
              <a:buFont typeface="Wingdings" panose="05000000000000000000" pitchFamily="2" charset="2"/>
              <a:buChar char="Ø"/>
            </a:pPr>
            <a:endParaRPr lang="en-US" altLang="zh-CN" sz="1400" b="1" dirty="0">
              <a:solidFill>
                <a:schemeClr val="bg1"/>
              </a:solidFill>
            </a:endParaRPr>
          </a:p>
          <a:p>
            <a:pPr marL="285750" indent="-285750">
              <a:buFont typeface="Wingdings" panose="05000000000000000000" pitchFamily="2" charset="2"/>
              <a:buChar char="Ø"/>
            </a:pPr>
            <a:r>
              <a:rPr lang="zh-CN" altLang="en-US" sz="1400" b="1" dirty="0">
                <a:solidFill>
                  <a:schemeClr val="bg1"/>
                </a:solidFill>
              </a:rPr>
              <a:t>提供充足干净的饮水；</a:t>
            </a:r>
            <a:endParaRPr lang="en-US" altLang="zh-CN" sz="1400" b="1" dirty="0">
              <a:solidFill>
                <a:schemeClr val="bg1"/>
              </a:solidFill>
            </a:endParaRPr>
          </a:p>
          <a:p>
            <a:pPr marL="269875"/>
            <a:r>
              <a:rPr lang="en-US" altLang="zh-CN" sz="1400" dirty="0">
                <a:solidFill>
                  <a:schemeClr val="bg1"/>
                </a:solidFill>
              </a:rPr>
              <a:t>Provide adequate and clean drinking water;</a:t>
            </a:r>
          </a:p>
          <a:p>
            <a:pPr marL="285750" indent="-285750">
              <a:buFont typeface="Wingdings" panose="05000000000000000000" pitchFamily="2" charset="2"/>
              <a:buChar char="Ø"/>
            </a:pPr>
            <a:endParaRPr lang="en-US" altLang="zh-CN" sz="1400" b="1" dirty="0">
              <a:solidFill>
                <a:schemeClr val="bg1"/>
              </a:solidFill>
            </a:endParaRPr>
          </a:p>
          <a:p>
            <a:pPr marL="285750" indent="-285750">
              <a:buFont typeface="Wingdings" panose="05000000000000000000" pitchFamily="2" charset="2"/>
              <a:buChar char="Ø"/>
            </a:pPr>
            <a:r>
              <a:rPr lang="zh-CN" altLang="en-US" sz="1400" b="1" dirty="0">
                <a:solidFill>
                  <a:schemeClr val="bg1"/>
                </a:solidFill>
              </a:rPr>
              <a:t>风机</a:t>
            </a:r>
            <a:r>
              <a:rPr lang="en-US" altLang="zh-CN" sz="1400" b="1" dirty="0">
                <a:solidFill>
                  <a:schemeClr val="bg1"/>
                </a:solidFill>
              </a:rPr>
              <a:t>+</a:t>
            </a:r>
            <a:r>
              <a:rPr lang="zh-CN" altLang="en-US" sz="1400" b="1" dirty="0">
                <a:solidFill>
                  <a:schemeClr val="bg1"/>
                </a:solidFill>
              </a:rPr>
              <a:t>低压喷淋的方式增加散热；</a:t>
            </a:r>
            <a:br>
              <a:rPr lang="en-US" altLang="zh-CN" sz="1400" b="1" dirty="0">
                <a:solidFill>
                  <a:schemeClr val="bg1"/>
                </a:solidFill>
              </a:rPr>
            </a:br>
            <a:r>
              <a:rPr lang="en-US" altLang="zh-CN" sz="1400" dirty="0">
                <a:solidFill>
                  <a:schemeClr val="bg1"/>
                </a:solidFill>
              </a:rPr>
              <a:t>Fans + low-pressure sprinkler to increase heat dissipation;</a:t>
            </a:r>
          </a:p>
          <a:p>
            <a:pPr marL="285750" indent="-285750">
              <a:buFont typeface="Wingdings" panose="05000000000000000000" pitchFamily="2" charset="2"/>
              <a:buChar char="Ø"/>
            </a:pPr>
            <a:endParaRPr lang="en-US" altLang="zh-CN" sz="1400" b="1" dirty="0">
              <a:solidFill>
                <a:schemeClr val="bg1"/>
              </a:solidFill>
            </a:endParaRPr>
          </a:p>
          <a:p>
            <a:pPr marL="285750" indent="-285750">
              <a:buFont typeface="Wingdings" panose="05000000000000000000" pitchFamily="2" charset="2"/>
              <a:buChar char="Ø"/>
            </a:pPr>
            <a:r>
              <a:rPr lang="zh-CN" altLang="en-US" sz="1400" b="1" dirty="0">
                <a:solidFill>
                  <a:schemeClr val="bg1"/>
                </a:solidFill>
              </a:rPr>
              <a:t>在物理降温措施到位基础上强化热应激期间的营养管理</a:t>
            </a:r>
            <a:endParaRPr lang="en-US" altLang="zh-CN" sz="1400" b="1" dirty="0">
              <a:solidFill>
                <a:schemeClr val="bg1"/>
              </a:solidFill>
            </a:endParaRPr>
          </a:p>
          <a:p>
            <a:pPr marL="269875"/>
            <a:r>
              <a:rPr lang="en-US" altLang="zh-CN" sz="1400" dirty="0">
                <a:solidFill>
                  <a:schemeClr val="bg1"/>
                </a:solidFill>
              </a:rPr>
              <a:t>On the basis of physical cooling measures, strengthen nutritional management during heat stress.</a:t>
            </a:r>
          </a:p>
        </p:txBody>
      </p:sp>
      <p:sp>
        <p:nvSpPr>
          <p:cNvPr id="10" name="文本框 9">
            <a:extLst>
              <a:ext uri="{FF2B5EF4-FFF2-40B4-BE49-F238E27FC236}">
                <a16:creationId xmlns:a16="http://schemas.microsoft.com/office/drawing/2014/main" id="{1F7EBFCA-012C-4F06-9F90-41782D59EBA7}"/>
              </a:ext>
            </a:extLst>
          </p:cNvPr>
          <p:cNvSpPr txBox="1"/>
          <p:nvPr/>
        </p:nvSpPr>
        <p:spPr>
          <a:xfrm>
            <a:off x="8181013" y="1394676"/>
            <a:ext cx="3454266" cy="4031873"/>
          </a:xfrm>
          <a:prstGeom prst="rect">
            <a:avLst/>
          </a:prstGeom>
          <a:solidFill>
            <a:schemeClr val="bg1">
              <a:lumMod val="95000"/>
            </a:schemeClr>
          </a:solidFill>
        </p:spPr>
        <p:txBody>
          <a:bodyPr wrap="square" rtlCol="0">
            <a:spAutoFit/>
          </a:bodyPr>
          <a:lstStyle/>
          <a:p>
            <a:r>
              <a:rPr lang="zh-CN" altLang="en-US" sz="1600" b="1" dirty="0"/>
              <a:t>关注后备牛各个牛群的热应激</a:t>
            </a:r>
            <a:endParaRPr lang="en-US" altLang="zh-CN" sz="1600" b="1" dirty="0"/>
          </a:p>
          <a:p>
            <a:r>
              <a:rPr lang="en-US" altLang="zh-CN" sz="1600" b="1" i="0" dirty="0">
                <a:solidFill>
                  <a:srgbClr val="202124"/>
                </a:solidFill>
                <a:effectLst/>
                <a:latin typeface="-apple-system"/>
              </a:rPr>
              <a:t>Monitor heat stress in heifer groups:</a:t>
            </a:r>
          </a:p>
          <a:p>
            <a:endParaRPr lang="en-US" altLang="zh-CN" sz="1600" dirty="0"/>
          </a:p>
          <a:p>
            <a:pPr marL="285750" indent="-285750">
              <a:buFont typeface="Wingdings" panose="05000000000000000000" pitchFamily="2" charset="2"/>
              <a:buChar char="Ø"/>
            </a:pPr>
            <a:r>
              <a:rPr lang="zh-CN" altLang="en-US" sz="1600" dirty="0"/>
              <a:t>犊牛（通风</a:t>
            </a:r>
            <a:r>
              <a:rPr lang="en-US" altLang="zh-CN" sz="1600" dirty="0"/>
              <a:t>+</a:t>
            </a:r>
            <a:r>
              <a:rPr lang="zh-CN" altLang="en-US" sz="1600" dirty="0"/>
              <a:t>遮阴）</a:t>
            </a:r>
            <a:endParaRPr lang="en-US" altLang="zh-CN" sz="1600" dirty="0"/>
          </a:p>
          <a:p>
            <a:r>
              <a:rPr lang="en-US" altLang="zh-CN" sz="1600" b="0" i="0" dirty="0">
                <a:solidFill>
                  <a:srgbClr val="202124"/>
                </a:solidFill>
                <a:effectLst/>
                <a:latin typeface="-apple-system"/>
              </a:rPr>
              <a:t>      Calves (</a:t>
            </a:r>
            <a:r>
              <a:rPr lang="en-US" altLang="zh-CN" sz="1600" dirty="0">
                <a:solidFill>
                  <a:srgbClr val="202124"/>
                </a:solidFill>
                <a:latin typeface="-apple-system"/>
              </a:rPr>
              <a:t>V</a:t>
            </a:r>
            <a:r>
              <a:rPr lang="en-US" altLang="zh-CN" sz="1600" b="0" i="0" dirty="0">
                <a:solidFill>
                  <a:srgbClr val="202124"/>
                </a:solidFill>
                <a:effectLst/>
                <a:latin typeface="-apple-system"/>
              </a:rPr>
              <a:t>entilation + Sun-shade)</a:t>
            </a:r>
          </a:p>
          <a:p>
            <a:endParaRPr lang="en-US" altLang="zh-CN" sz="1600" dirty="0"/>
          </a:p>
          <a:p>
            <a:pPr marL="285750" indent="-285750">
              <a:buFont typeface="Wingdings" panose="05000000000000000000" pitchFamily="2" charset="2"/>
              <a:buChar char="Ø"/>
            </a:pPr>
            <a:r>
              <a:rPr lang="zh-CN" altLang="en-US" sz="1600" dirty="0"/>
              <a:t>大胎怀孕青年（风机</a:t>
            </a:r>
            <a:r>
              <a:rPr lang="en-US" altLang="zh-CN" sz="1600" dirty="0"/>
              <a:t>+</a:t>
            </a:r>
            <a:r>
              <a:rPr lang="zh-CN" altLang="en-US" sz="1600" dirty="0"/>
              <a:t>喷淋）</a:t>
            </a:r>
            <a:endParaRPr lang="en-US" altLang="zh-CN" sz="1600" dirty="0"/>
          </a:p>
          <a:p>
            <a:r>
              <a:rPr lang="en-US" altLang="zh-CN" sz="1600" dirty="0"/>
              <a:t>       Large DCC heifers (Fans + Sprinklers)</a:t>
            </a:r>
          </a:p>
          <a:p>
            <a:endParaRPr lang="en-US" altLang="zh-CN" sz="1600" dirty="0"/>
          </a:p>
          <a:p>
            <a:pPr marL="285750" indent="-285750">
              <a:buFont typeface="Wingdings" panose="05000000000000000000" pitchFamily="2" charset="2"/>
              <a:buChar char="Ø"/>
            </a:pPr>
            <a:r>
              <a:rPr lang="zh-CN" altLang="en-US" sz="1600" dirty="0"/>
              <a:t>青年围产牛（风机</a:t>
            </a:r>
            <a:r>
              <a:rPr lang="en-US" altLang="zh-CN" sz="1600" dirty="0"/>
              <a:t>+</a:t>
            </a:r>
            <a:r>
              <a:rPr lang="zh-CN" altLang="en-US" sz="1600" dirty="0"/>
              <a:t>喷淋）</a:t>
            </a:r>
            <a:endParaRPr lang="en-US" altLang="zh-CN" sz="1600" dirty="0"/>
          </a:p>
          <a:p>
            <a:r>
              <a:rPr lang="en-US" altLang="zh-CN" sz="1600" dirty="0"/>
              <a:t>       Close-up heifers (Fans + Sprinklers)</a:t>
            </a:r>
          </a:p>
          <a:p>
            <a:endParaRPr lang="en-US" altLang="zh-CN" sz="1600" dirty="0"/>
          </a:p>
          <a:p>
            <a:endParaRPr lang="en-US" altLang="zh-CN" sz="1600" dirty="0"/>
          </a:p>
          <a:p>
            <a:endParaRPr lang="en-US" altLang="zh-CN" sz="1600" dirty="0"/>
          </a:p>
          <a:p>
            <a:endParaRPr lang="en-US" altLang="zh-CN" sz="1600" dirty="0"/>
          </a:p>
          <a:p>
            <a:endParaRPr lang="en-US" altLang="zh-CN" sz="1600" dirty="0"/>
          </a:p>
        </p:txBody>
      </p:sp>
      <p:sp>
        <p:nvSpPr>
          <p:cNvPr id="4" name="文本框 3">
            <a:extLst>
              <a:ext uri="{FF2B5EF4-FFF2-40B4-BE49-F238E27FC236}">
                <a16:creationId xmlns:a16="http://schemas.microsoft.com/office/drawing/2014/main" id="{67C08AE5-4E7B-0740-8857-28FD92E2CC76}"/>
              </a:ext>
            </a:extLst>
          </p:cNvPr>
          <p:cNvSpPr txBox="1"/>
          <p:nvPr/>
        </p:nvSpPr>
        <p:spPr>
          <a:xfrm>
            <a:off x="0" y="0"/>
            <a:ext cx="6242180"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热应激</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总结</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Heat stress-Summary</a:t>
            </a:r>
          </a:p>
        </p:txBody>
      </p:sp>
    </p:spTree>
    <p:extLst>
      <p:ext uri="{BB962C8B-B14F-4D97-AF65-F5344CB8AC3E}">
        <p14:creationId xmlns:p14="http://schemas.microsoft.com/office/powerpoint/2010/main" val="3970920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2F472-8AB4-7574-DC82-2504769110AE}"/>
            </a:ext>
          </a:extLst>
        </p:cNvPr>
        <p:cNvGrpSpPr/>
        <p:nvPr/>
      </p:nvGrpSpPr>
      <p:grpSpPr>
        <a:xfrm>
          <a:off x="0" y="0"/>
          <a:ext cx="0" cy="0"/>
          <a:chOff x="0" y="0"/>
          <a:chExt cx="0" cy="0"/>
        </a:xfrm>
      </p:grpSpPr>
      <p:pic>
        <p:nvPicPr>
          <p:cNvPr id="3" name="图片 2" descr="围栏里的建筑&#10;&#10;AI 生成的内容可能不正确。">
            <a:extLst>
              <a:ext uri="{FF2B5EF4-FFF2-40B4-BE49-F238E27FC236}">
                <a16:creationId xmlns:a16="http://schemas.microsoft.com/office/drawing/2014/main" id="{3D9A4202-4A63-E48E-3037-F49E74236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椭圆 3">
            <a:extLst>
              <a:ext uri="{FF2B5EF4-FFF2-40B4-BE49-F238E27FC236}">
                <a16:creationId xmlns:a16="http://schemas.microsoft.com/office/drawing/2014/main" id="{B4A74943-5A2D-F4F1-8CAA-AFF59C4A8D15}"/>
              </a:ext>
            </a:extLst>
          </p:cNvPr>
          <p:cNvSpPr/>
          <p:nvPr/>
        </p:nvSpPr>
        <p:spPr>
          <a:xfrm>
            <a:off x="2373745" y="1228436"/>
            <a:ext cx="600364" cy="59112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58616316-0833-B61C-880C-A7904A4D0E5B}"/>
              </a:ext>
            </a:extLst>
          </p:cNvPr>
          <p:cNvSpPr/>
          <p:nvPr/>
        </p:nvSpPr>
        <p:spPr>
          <a:xfrm>
            <a:off x="7643091" y="1325418"/>
            <a:ext cx="600364" cy="59112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CDEA8848-3B3B-7966-6DE8-A22237CE8C53}"/>
              </a:ext>
            </a:extLst>
          </p:cNvPr>
          <p:cNvSpPr txBox="1"/>
          <p:nvPr/>
        </p:nvSpPr>
        <p:spPr>
          <a:xfrm>
            <a:off x="4200282" y="4361731"/>
            <a:ext cx="2292679" cy="646331"/>
          </a:xfrm>
          <a:prstGeom prst="rect">
            <a:avLst/>
          </a:prstGeom>
          <a:noFill/>
        </p:spPr>
        <p:txBody>
          <a:bodyPr wrap="none" rtlCol="0">
            <a:spAutoFit/>
          </a:bodyPr>
          <a:lstStyle/>
          <a:p>
            <a:pPr algn="ctr"/>
            <a:r>
              <a:rPr lang="en-US" altLang="zh-CN" b="1" dirty="0">
                <a:solidFill>
                  <a:srgbClr val="FF0000"/>
                </a:solidFill>
              </a:rPr>
              <a:t>AI </a:t>
            </a:r>
            <a:r>
              <a:rPr lang="zh-CN" altLang="en-US" b="1" dirty="0">
                <a:solidFill>
                  <a:srgbClr val="FF0000"/>
                </a:solidFill>
              </a:rPr>
              <a:t>智能喷淋</a:t>
            </a:r>
            <a:endParaRPr lang="en-US" altLang="zh-CN" b="1" dirty="0">
              <a:solidFill>
                <a:srgbClr val="FF0000"/>
              </a:solidFill>
            </a:endParaRPr>
          </a:p>
          <a:p>
            <a:pPr algn="ctr"/>
            <a:r>
              <a:rPr lang="en-US" altLang="zh-CN" b="1" dirty="0">
                <a:solidFill>
                  <a:srgbClr val="FF0000"/>
                </a:solidFill>
              </a:rPr>
              <a:t>AI intelligent sprinkler</a:t>
            </a:r>
            <a:endParaRPr lang="zh-CN" altLang="en-US" b="1" dirty="0">
              <a:solidFill>
                <a:srgbClr val="FF0000"/>
              </a:solidFill>
            </a:endParaRPr>
          </a:p>
        </p:txBody>
      </p:sp>
    </p:spTree>
    <p:extLst>
      <p:ext uri="{BB962C8B-B14F-4D97-AF65-F5344CB8AC3E}">
        <p14:creationId xmlns:p14="http://schemas.microsoft.com/office/powerpoint/2010/main" val="3738277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24903D-8079-486A-EAD5-5F7B07941F40}"/>
              </a:ext>
            </a:extLst>
          </p:cNvPr>
          <p:cNvPicPr>
            <a:picLocks noChangeAspect="1"/>
          </p:cNvPicPr>
          <p:nvPr/>
        </p:nvPicPr>
        <p:blipFill>
          <a:blip r:embed="rId3"/>
          <a:stretch>
            <a:fillRect/>
          </a:stretch>
        </p:blipFill>
        <p:spPr>
          <a:xfrm>
            <a:off x="274703" y="419879"/>
            <a:ext cx="11467428" cy="4299860"/>
          </a:xfrm>
          <a:prstGeom prst="rect">
            <a:avLst/>
          </a:prstGeom>
        </p:spPr>
      </p:pic>
      <p:grpSp>
        <p:nvGrpSpPr>
          <p:cNvPr id="3" name="组合 2">
            <a:extLst>
              <a:ext uri="{FF2B5EF4-FFF2-40B4-BE49-F238E27FC236}">
                <a16:creationId xmlns:a16="http://schemas.microsoft.com/office/drawing/2014/main" id="{CF674E9B-2FD2-A9D6-D134-CD591DAB9852}"/>
              </a:ext>
            </a:extLst>
          </p:cNvPr>
          <p:cNvGrpSpPr/>
          <p:nvPr/>
        </p:nvGrpSpPr>
        <p:grpSpPr>
          <a:xfrm>
            <a:off x="312329" y="1749895"/>
            <a:ext cx="11429802" cy="5121095"/>
            <a:chOff x="312329" y="1395329"/>
            <a:chExt cx="11429802" cy="5121095"/>
          </a:xfrm>
        </p:grpSpPr>
        <p:sp>
          <p:nvSpPr>
            <p:cNvPr id="10" name="圆角矩形 9">
              <a:extLst>
                <a:ext uri="{FF2B5EF4-FFF2-40B4-BE49-F238E27FC236}">
                  <a16:creationId xmlns:a16="http://schemas.microsoft.com/office/drawing/2014/main" id="{88886AE7-3472-5512-CAC2-2F0C94D66412}"/>
                </a:ext>
              </a:extLst>
            </p:cNvPr>
            <p:cNvSpPr/>
            <p:nvPr/>
          </p:nvSpPr>
          <p:spPr>
            <a:xfrm>
              <a:off x="739438" y="4130842"/>
              <a:ext cx="195839" cy="234330"/>
            </a:xfrm>
            <a:prstGeom prst="roundRect">
              <a:avLst>
                <a:gd name="adj" fmla="val 2968"/>
              </a:avLst>
            </a:prstGeom>
            <a:solidFill>
              <a:srgbClr val="FF00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圆角矩形 10">
              <a:extLst>
                <a:ext uri="{FF2B5EF4-FFF2-40B4-BE49-F238E27FC236}">
                  <a16:creationId xmlns:a16="http://schemas.microsoft.com/office/drawing/2014/main" id="{7CB0EC68-F217-0E25-E0F5-2263AD17A763}"/>
                </a:ext>
              </a:extLst>
            </p:cNvPr>
            <p:cNvSpPr/>
            <p:nvPr/>
          </p:nvSpPr>
          <p:spPr>
            <a:xfrm>
              <a:off x="11368969" y="4130842"/>
              <a:ext cx="83593" cy="234329"/>
            </a:xfrm>
            <a:prstGeom prst="roundRect">
              <a:avLst>
                <a:gd name="adj" fmla="val 2968"/>
              </a:avLst>
            </a:prstGeom>
            <a:solidFill>
              <a:srgbClr val="FF00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a:extLst>
                <a:ext uri="{FF2B5EF4-FFF2-40B4-BE49-F238E27FC236}">
                  <a16:creationId xmlns:a16="http://schemas.microsoft.com/office/drawing/2014/main" id="{3815B896-EEB5-8296-0329-D88BF87DECD1}"/>
                </a:ext>
              </a:extLst>
            </p:cNvPr>
            <p:cNvPicPr>
              <a:picLocks noChangeAspect="1"/>
            </p:cNvPicPr>
            <p:nvPr/>
          </p:nvPicPr>
          <p:blipFill>
            <a:blip r:embed="rId4"/>
            <a:srcRect r="47439"/>
            <a:stretch>
              <a:fillRect/>
            </a:stretch>
          </p:blipFill>
          <p:spPr>
            <a:xfrm>
              <a:off x="343877" y="4482558"/>
              <a:ext cx="2274277" cy="2021358"/>
            </a:xfrm>
            <a:prstGeom prst="rect">
              <a:avLst/>
            </a:prstGeom>
          </p:spPr>
        </p:pic>
        <p:pic>
          <p:nvPicPr>
            <p:cNvPr id="13" name="图片 12">
              <a:extLst>
                <a:ext uri="{FF2B5EF4-FFF2-40B4-BE49-F238E27FC236}">
                  <a16:creationId xmlns:a16="http://schemas.microsoft.com/office/drawing/2014/main" id="{16B3422A-9E5F-0CFC-D9FF-98DF95E6852D}"/>
                </a:ext>
              </a:extLst>
            </p:cNvPr>
            <p:cNvPicPr>
              <a:picLocks noChangeAspect="1"/>
            </p:cNvPicPr>
            <p:nvPr/>
          </p:nvPicPr>
          <p:blipFill>
            <a:blip r:embed="rId5"/>
            <a:stretch>
              <a:fillRect/>
            </a:stretch>
          </p:blipFill>
          <p:spPr>
            <a:xfrm>
              <a:off x="8411391" y="4482558"/>
              <a:ext cx="3330740" cy="2021358"/>
            </a:xfrm>
            <a:prstGeom prst="rect">
              <a:avLst/>
            </a:prstGeom>
          </p:spPr>
        </p:pic>
        <p:pic>
          <p:nvPicPr>
            <p:cNvPr id="14" name="图片 13">
              <a:extLst>
                <a:ext uri="{FF2B5EF4-FFF2-40B4-BE49-F238E27FC236}">
                  <a16:creationId xmlns:a16="http://schemas.microsoft.com/office/drawing/2014/main" id="{C49EE7F0-1235-80C4-E271-2857931FC82D}"/>
                </a:ext>
              </a:extLst>
            </p:cNvPr>
            <p:cNvPicPr>
              <a:picLocks noChangeAspect="1"/>
            </p:cNvPicPr>
            <p:nvPr/>
          </p:nvPicPr>
          <p:blipFill>
            <a:blip r:embed="rId6"/>
            <a:stretch>
              <a:fillRect/>
            </a:stretch>
          </p:blipFill>
          <p:spPr>
            <a:xfrm>
              <a:off x="3934153" y="4473227"/>
              <a:ext cx="3277161" cy="2029093"/>
            </a:xfrm>
            <a:prstGeom prst="rect">
              <a:avLst/>
            </a:prstGeom>
          </p:spPr>
        </p:pic>
        <p:cxnSp>
          <p:nvCxnSpPr>
            <p:cNvPr id="16" name="直线箭头连接符 15">
              <a:extLst>
                <a:ext uri="{FF2B5EF4-FFF2-40B4-BE49-F238E27FC236}">
                  <a16:creationId xmlns:a16="http://schemas.microsoft.com/office/drawing/2014/main" id="{892CE551-98E0-74EA-BCD8-806C423A3A41}"/>
                </a:ext>
              </a:extLst>
            </p:cNvPr>
            <p:cNvCxnSpPr>
              <a:cxnSpLocks/>
              <a:stCxn id="10" idx="3"/>
            </p:cNvCxnSpPr>
            <p:nvPr/>
          </p:nvCxnSpPr>
          <p:spPr>
            <a:xfrm>
              <a:off x="935277" y="4248007"/>
              <a:ext cx="444790" cy="1170660"/>
            </a:xfrm>
            <a:prstGeom prst="bentConnector2">
              <a:avLst/>
            </a:prstGeom>
            <a:ln w="25400" cap="rnd">
              <a:solidFill>
                <a:srgbClr val="FF0000"/>
              </a:solidFill>
              <a:round/>
              <a:headEnd type="oval"/>
              <a:tailEnd type="triangle"/>
            </a:ln>
          </p:spPr>
          <p:style>
            <a:lnRef idx="2">
              <a:schemeClr val="accent1"/>
            </a:lnRef>
            <a:fillRef idx="0">
              <a:schemeClr val="accent1"/>
            </a:fillRef>
            <a:effectRef idx="1">
              <a:schemeClr val="accent1"/>
            </a:effectRef>
            <a:fontRef idx="minor">
              <a:schemeClr val="tx1"/>
            </a:fontRef>
          </p:style>
        </p:cxnSp>
        <p:sp>
          <p:nvSpPr>
            <p:cNvPr id="17" name="文本框 16">
              <a:extLst>
                <a:ext uri="{FF2B5EF4-FFF2-40B4-BE49-F238E27FC236}">
                  <a16:creationId xmlns:a16="http://schemas.microsoft.com/office/drawing/2014/main" id="{93F728C5-8ECE-4B38-3A98-B2FD0D695F76}"/>
                </a:ext>
              </a:extLst>
            </p:cNvPr>
            <p:cNvSpPr txBox="1"/>
            <p:nvPr/>
          </p:nvSpPr>
          <p:spPr>
            <a:xfrm>
              <a:off x="312329" y="5899377"/>
              <a:ext cx="2337371" cy="461665"/>
            </a:xfrm>
            <a:prstGeom prst="rect">
              <a:avLst/>
            </a:prstGeom>
            <a:noFill/>
          </p:spPr>
          <p:txBody>
            <a:bodyPr wrap="none" rtlCol="0">
              <a:spAutoFit/>
            </a:bodyPr>
            <a:lstStyle/>
            <a:p>
              <a:pPr algn="ctr"/>
              <a:r>
                <a:rPr kumimoji="1" lang="zh-CN" altLang="en-US" sz="1200" b="1" dirty="0">
                  <a:solidFill>
                    <a:schemeClr val="bg1"/>
                  </a:solidFill>
                </a:rPr>
                <a:t>阳光直晒对采食的影响</a:t>
              </a:r>
              <a:endParaRPr kumimoji="1" lang="en-US" altLang="zh-CN" sz="1200" b="1" dirty="0">
                <a:solidFill>
                  <a:schemeClr val="bg1"/>
                </a:solidFill>
              </a:endParaRPr>
            </a:p>
            <a:p>
              <a:pPr algn="ctr"/>
              <a:r>
                <a:rPr kumimoji="1" lang="en-US" altLang="zh-CN" sz="1200" b="1" dirty="0">
                  <a:solidFill>
                    <a:schemeClr val="bg1"/>
                  </a:solidFill>
                </a:rPr>
                <a:t>Direct sunlight impact feed intake</a:t>
              </a:r>
              <a:endParaRPr kumimoji="1" lang="zh-CN" altLang="en-US" sz="1200" b="1" dirty="0">
                <a:solidFill>
                  <a:schemeClr val="bg1"/>
                </a:solidFill>
              </a:endParaRPr>
            </a:p>
          </p:txBody>
        </p:sp>
        <p:sp>
          <p:nvSpPr>
            <p:cNvPr id="18" name="文本框 17">
              <a:extLst>
                <a:ext uri="{FF2B5EF4-FFF2-40B4-BE49-F238E27FC236}">
                  <a16:creationId xmlns:a16="http://schemas.microsoft.com/office/drawing/2014/main" id="{C8FBA317-AE39-ABB7-9512-B2BD40A9D1C1}"/>
                </a:ext>
              </a:extLst>
            </p:cNvPr>
            <p:cNvSpPr txBox="1"/>
            <p:nvPr/>
          </p:nvSpPr>
          <p:spPr>
            <a:xfrm>
              <a:off x="4015045" y="5870093"/>
              <a:ext cx="2800767" cy="646331"/>
            </a:xfrm>
            <a:prstGeom prst="rect">
              <a:avLst/>
            </a:prstGeom>
            <a:noFill/>
          </p:spPr>
          <p:txBody>
            <a:bodyPr wrap="none" rtlCol="0">
              <a:spAutoFit/>
            </a:bodyPr>
            <a:lstStyle/>
            <a:p>
              <a:r>
                <a:rPr kumimoji="1" lang="zh-CN" altLang="en-US" sz="1200" b="1" dirty="0">
                  <a:solidFill>
                    <a:schemeClr val="bg1"/>
                  </a:solidFill>
                </a:rPr>
                <a:t>去掉摆臂的孔位明显更受到奶牛的欢迎</a:t>
              </a:r>
              <a:endParaRPr kumimoji="1" lang="en-US" altLang="zh-CN" sz="1200" b="1" dirty="0">
                <a:solidFill>
                  <a:schemeClr val="bg1"/>
                </a:solidFill>
              </a:endParaRPr>
            </a:p>
            <a:p>
              <a:r>
                <a:rPr kumimoji="1" lang="en-US" altLang="zh-CN" sz="1200" b="1" dirty="0">
                  <a:solidFill>
                    <a:schemeClr val="bg1"/>
                  </a:solidFill>
                </a:rPr>
                <a:t>The design without the armrest holes is </a:t>
              </a:r>
            </a:p>
            <a:p>
              <a:r>
                <a:rPr kumimoji="1" lang="en-US" altLang="zh-CN" sz="1200" b="1" dirty="0">
                  <a:solidFill>
                    <a:schemeClr val="bg1"/>
                  </a:solidFill>
                </a:rPr>
                <a:t>significantly more popular among cows</a:t>
              </a:r>
              <a:endParaRPr kumimoji="1" lang="zh-CN" altLang="en-US" sz="1200" b="1" dirty="0">
                <a:solidFill>
                  <a:schemeClr val="bg1"/>
                </a:solidFill>
              </a:endParaRPr>
            </a:p>
          </p:txBody>
        </p:sp>
        <p:cxnSp>
          <p:nvCxnSpPr>
            <p:cNvPr id="19" name="直线箭头连接符 18">
              <a:extLst>
                <a:ext uri="{FF2B5EF4-FFF2-40B4-BE49-F238E27FC236}">
                  <a16:creationId xmlns:a16="http://schemas.microsoft.com/office/drawing/2014/main" id="{E5D43A77-0653-0EB3-2B9A-BCA616D81405}"/>
                </a:ext>
              </a:extLst>
            </p:cNvPr>
            <p:cNvCxnSpPr>
              <a:cxnSpLocks/>
            </p:cNvCxnSpPr>
            <p:nvPr/>
          </p:nvCxnSpPr>
          <p:spPr>
            <a:xfrm rot="5400000">
              <a:off x="4860700" y="2388433"/>
              <a:ext cx="3742267" cy="2318200"/>
            </a:xfrm>
            <a:prstGeom prst="bentConnector3">
              <a:avLst>
                <a:gd name="adj1" fmla="val 46886"/>
              </a:avLst>
            </a:prstGeom>
            <a:ln w="25400" cap="rnd">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1" name="直线箭头连接符 20">
              <a:extLst>
                <a:ext uri="{FF2B5EF4-FFF2-40B4-BE49-F238E27FC236}">
                  <a16:creationId xmlns:a16="http://schemas.microsoft.com/office/drawing/2014/main" id="{F2194837-C661-FD11-7A84-A463179DF735}"/>
                </a:ext>
              </a:extLst>
            </p:cNvPr>
            <p:cNvCxnSpPr>
              <a:cxnSpLocks/>
            </p:cNvCxnSpPr>
            <p:nvPr/>
          </p:nvCxnSpPr>
          <p:spPr>
            <a:xfrm rot="5400000">
              <a:off x="3992712" y="3019355"/>
              <a:ext cx="3979334" cy="819291"/>
            </a:xfrm>
            <a:prstGeom prst="bentConnector3">
              <a:avLst>
                <a:gd name="adj1" fmla="val 50000"/>
              </a:avLst>
            </a:prstGeom>
            <a:ln w="25400" cap="rnd">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4" name="直线箭头连接符 23">
              <a:extLst>
                <a:ext uri="{FF2B5EF4-FFF2-40B4-BE49-F238E27FC236}">
                  <a16:creationId xmlns:a16="http://schemas.microsoft.com/office/drawing/2014/main" id="{316E0E69-EB57-BFCC-7981-61B9F2BE142D}"/>
                </a:ext>
              </a:extLst>
            </p:cNvPr>
            <p:cNvCxnSpPr>
              <a:cxnSpLocks/>
            </p:cNvCxnSpPr>
            <p:nvPr/>
          </p:nvCxnSpPr>
          <p:spPr>
            <a:xfrm rot="16200000" flipH="1">
              <a:off x="3003355" y="2849289"/>
              <a:ext cx="3979334" cy="1159421"/>
            </a:xfrm>
            <a:prstGeom prst="bentConnector3">
              <a:avLst>
                <a:gd name="adj1" fmla="val 50000"/>
              </a:avLst>
            </a:prstGeom>
            <a:ln w="25400" cap="rnd">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7" name="直线箭头连接符 26">
              <a:extLst>
                <a:ext uri="{FF2B5EF4-FFF2-40B4-BE49-F238E27FC236}">
                  <a16:creationId xmlns:a16="http://schemas.microsoft.com/office/drawing/2014/main" id="{1D2F6568-8315-E8B8-557D-8C7088E45704}"/>
                </a:ext>
              </a:extLst>
            </p:cNvPr>
            <p:cNvCxnSpPr>
              <a:cxnSpLocks/>
            </p:cNvCxnSpPr>
            <p:nvPr/>
          </p:nvCxnSpPr>
          <p:spPr>
            <a:xfrm rot="16200000" flipH="1">
              <a:off x="2062895" y="1912578"/>
              <a:ext cx="4023338" cy="2988840"/>
            </a:xfrm>
            <a:prstGeom prst="bentConnector3">
              <a:avLst>
                <a:gd name="adj1" fmla="val 50668"/>
              </a:avLst>
            </a:prstGeom>
            <a:ln w="25400" cap="rnd">
              <a:solidFill>
                <a:srgbClr val="FF0000"/>
              </a:solidFill>
              <a:headEnd type="oval"/>
              <a:tailEnd type="triangle"/>
            </a:ln>
          </p:spPr>
          <p:style>
            <a:lnRef idx="2">
              <a:schemeClr val="accent1"/>
            </a:lnRef>
            <a:fillRef idx="0">
              <a:schemeClr val="accent1"/>
            </a:fillRef>
            <a:effectRef idx="1">
              <a:schemeClr val="accent1"/>
            </a:effectRef>
            <a:fontRef idx="minor">
              <a:schemeClr val="tx1"/>
            </a:fontRef>
          </p:style>
        </p:cxnSp>
        <p:cxnSp>
          <p:nvCxnSpPr>
            <p:cNvPr id="30" name="直线箭头连接符 29">
              <a:extLst>
                <a:ext uri="{FF2B5EF4-FFF2-40B4-BE49-F238E27FC236}">
                  <a16:creationId xmlns:a16="http://schemas.microsoft.com/office/drawing/2014/main" id="{1584659C-D374-FEEB-BB75-ACE8995521C6}"/>
                </a:ext>
              </a:extLst>
            </p:cNvPr>
            <p:cNvCxnSpPr>
              <a:cxnSpLocks/>
              <a:stCxn id="11" idx="0"/>
            </p:cNvCxnSpPr>
            <p:nvPr/>
          </p:nvCxnSpPr>
          <p:spPr>
            <a:xfrm rot="16200000" flipH="1" flipV="1">
              <a:off x="10755304" y="4354688"/>
              <a:ext cx="879308" cy="431616"/>
            </a:xfrm>
            <a:prstGeom prst="bentConnector3">
              <a:avLst>
                <a:gd name="adj1" fmla="val 510"/>
              </a:avLst>
            </a:prstGeom>
            <a:ln w="25400">
              <a:solidFill>
                <a:srgbClr val="FF0000"/>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33" name="文本框 32">
              <a:extLst>
                <a:ext uri="{FF2B5EF4-FFF2-40B4-BE49-F238E27FC236}">
                  <a16:creationId xmlns:a16="http://schemas.microsoft.com/office/drawing/2014/main" id="{5E03762A-A4D0-90CE-9F07-50A830B26154}"/>
                </a:ext>
              </a:extLst>
            </p:cNvPr>
            <p:cNvSpPr txBox="1"/>
            <p:nvPr/>
          </p:nvSpPr>
          <p:spPr>
            <a:xfrm>
              <a:off x="8463659" y="5870092"/>
              <a:ext cx="3226204" cy="646331"/>
            </a:xfrm>
            <a:prstGeom prst="rect">
              <a:avLst/>
            </a:prstGeom>
            <a:noFill/>
          </p:spPr>
          <p:txBody>
            <a:bodyPr wrap="none" rtlCol="0">
              <a:spAutoFit/>
            </a:bodyPr>
            <a:lstStyle/>
            <a:p>
              <a:pPr algn="ctr"/>
              <a:r>
                <a:rPr kumimoji="1" lang="zh-CN" altLang="en-US" sz="1200" b="1" dirty="0">
                  <a:solidFill>
                    <a:schemeClr val="bg1"/>
                  </a:solidFill>
                </a:rPr>
                <a:t>最靠边的位置使用很少，原因有待研究</a:t>
              </a:r>
              <a:endParaRPr kumimoji="1" lang="en-US" altLang="zh-CN" sz="1200" b="1" dirty="0">
                <a:solidFill>
                  <a:schemeClr val="bg1"/>
                </a:solidFill>
              </a:endParaRPr>
            </a:p>
            <a:p>
              <a:pPr algn="ctr"/>
              <a:r>
                <a:rPr kumimoji="1" lang="en-US" altLang="zh-CN" sz="1200" b="1" dirty="0">
                  <a:solidFill>
                    <a:schemeClr val="bg1"/>
                  </a:solidFill>
                </a:rPr>
                <a:t>The most marginal position is rarely used</a:t>
              </a:r>
            </a:p>
            <a:p>
              <a:pPr algn="ctr"/>
              <a:r>
                <a:rPr kumimoji="1" lang="en-US" altLang="zh-CN" sz="1200" b="1" dirty="0">
                  <a:solidFill>
                    <a:schemeClr val="bg1"/>
                  </a:solidFill>
                </a:rPr>
                <a:t> and the reasons for this still need to be studied</a:t>
              </a:r>
            </a:p>
          </p:txBody>
        </p:sp>
      </p:grpSp>
      <p:sp>
        <p:nvSpPr>
          <p:cNvPr id="34" name="文本框 33">
            <a:extLst>
              <a:ext uri="{FF2B5EF4-FFF2-40B4-BE49-F238E27FC236}">
                <a16:creationId xmlns:a16="http://schemas.microsoft.com/office/drawing/2014/main" id="{8456241E-D078-EE0B-51CB-63A989A9CDAA}"/>
              </a:ext>
            </a:extLst>
          </p:cNvPr>
          <p:cNvSpPr txBox="1"/>
          <p:nvPr/>
        </p:nvSpPr>
        <p:spPr>
          <a:xfrm>
            <a:off x="2009955" y="190319"/>
            <a:ext cx="7772250" cy="1523494"/>
          </a:xfrm>
          <a:prstGeom prst="rect">
            <a:avLst/>
          </a:prstGeom>
          <a:noFill/>
        </p:spPr>
        <p:txBody>
          <a:bodyPr wrap="square" rtlCol="0">
            <a:spAutoFit/>
          </a:bodyPr>
          <a:lstStyle/>
          <a:p>
            <a:r>
              <a:rPr lang="zh-CN" altLang="en-US" sz="1050" dirty="0"/>
              <a:t>关于均匀度一致性的分析 </a:t>
            </a:r>
            <a:r>
              <a:rPr lang="en-US" altLang="zh-CN" sz="1050" dirty="0"/>
              <a:t>Analysis of uniformity consistency:</a:t>
            </a:r>
            <a:r>
              <a:rPr lang="zh-CN" altLang="en-US" sz="1050" dirty="0"/>
              <a:t>：</a:t>
            </a:r>
            <a:endParaRPr lang="en-US" altLang="zh-CN" sz="1050" dirty="0"/>
          </a:p>
          <a:p>
            <a:r>
              <a:rPr lang="en-US" altLang="zh-CN" sz="1050" dirty="0"/>
              <a:t>1. </a:t>
            </a:r>
            <a:r>
              <a:rPr lang="zh-CN" altLang="en-US" sz="1050" dirty="0"/>
              <a:t>牛舍整体采食分布较为均匀，使用时长低于平均值</a:t>
            </a:r>
            <a:r>
              <a:rPr lang="en-US" altLang="zh-CN" sz="1050" dirty="0"/>
              <a:t>30%</a:t>
            </a:r>
            <a:r>
              <a:rPr lang="zh-CN" altLang="en-US" sz="1050" dirty="0"/>
              <a:t>以上的区域占比</a:t>
            </a:r>
            <a:r>
              <a:rPr lang="en-US" altLang="zh-CN" sz="1050" dirty="0"/>
              <a:t>9%</a:t>
            </a:r>
            <a:r>
              <a:rPr lang="zh-CN" altLang="en-US" sz="1050" dirty="0"/>
              <a:t>左右。</a:t>
            </a:r>
            <a:endParaRPr lang="en-US" altLang="zh-CN" sz="1050" dirty="0"/>
          </a:p>
          <a:p>
            <a:r>
              <a:rPr lang="en-US" altLang="zh-CN" sz="1050" dirty="0"/>
              <a:t>The overall feed intake distribution in the barn is relatively uniform, using duration lower than average 30% area account for around 9%.</a:t>
            </a:r>
          </a:p>
          <a:p>
            <a:r>
              <a:rPr lang="en-US" altLang="zh-CN" sz="1050" dirty="0"/>
              <a:t>2. </a:t>
            </a:r>
            <a:r>
              <a:rPr lang="zh-CN" altLang="en-US" sz="1050" dirty="0"/>
              <a:t>牛舍采食分布呈现外侧高，内侧低的趋势，但差异并不明显。</a:t>
            </a:r>
            <a:endParaRPr lang="en-US" altLang="zh-CN" sz="1050" dirty="0"/>
          </a:p>
          <a:p>
            <a:r>
              <a:rPr lang="en-US" altLang="zh-CN" sz="1050" dirty="0"/>
              <a:t>The feed intake distribution in the barn shows a trend of higher intake on the outer side and lower intake on the inner side, but the difference is not significant.</a:t>
            </a:r>
          </a:p>
          <a:p>
            <a:r>
              <a:rPr lang="en-US" altLang="zh-CN" sz="1050" dirty="0"/>
              <a:t>3. </a:t>
            </a:r>
            <a:r>
              <a:rPr lang="zh-CN" altLang="en-US" sz="1050" dirty="0"/>
              <a:t>牛舍中有些特殊区域，出现了过高或者过低的问题，具体原因分析如下。</a:t>
            </a:r>
            <a:endParaRPr lang="en-US" altLang="zh-CN" sz="1050" dirty="0"/>
          </a:p>
          <a:p>
            <a:r>
              <a:rPr lang="en-US" altLang="zh-CN" sz="1050" dirty="0"/>
              <a:t>There are some specific areas in the barn that have shown unusually high or low intake. The detailed analysis of the reasons is as follows.</a:t>
            </a:r>
          </a:p>
          <a:p>
            <a:endParaRPr kumimoji="1" lang="zh-CN" altLang="en-US" sz="900" b="1" dirty="0"/>
          </a:p>
        </p:txBody>
      </p:sp>
      <p:sp>
        <p:nvSpPr>
          <p:cNvPr id="52" name="文本框 51">
            <a:extLst>
              <a:ext uri="{FF2B5EF4-FFF2-40B4-BE49-F238E27FC236}">
                <a16:creationId xmlns:a16="http://schemas.microsoft.com/office/drawing/2014/main" id="{70F84933-3B26-455E-CD1F-8D3C3597D285}"/>
              </a:ext>
            </a:extLst>
          </p:cNvPr>
          <p:cNvSpPr txBox="1"/>
          <p:nvPr/>
        </p:nvSpPr>
        <p:spPr>
          <a:xfrm>
            <a:off x="8945575" y="61959"/>
            <a:ext cx="2655010" cy="492443"/>
          </a:xfrm>
          <a:prstGeom prst="rect">
            <a:avLst/>
          </a:prstGeom>
          <a:noFill/>
        </p:spPr>
        <p:txBody>
          <a:bodyPr wrap="square" rtlCol="0">
            <a:spAutoFit/>
          </a:bodyPr>
          <a:lstStyle/>
          <a:p>
            <a:r>
              <a:rPr kumimoji="1" lang="zh-CN" altLang="en-US" sz="1400" b="1" dirty="0"/>
              <a:t>牛舍采食均匀度分析</a:t>
            </a:r>
            <a:endParaRPr kumimoji="1" lang="en-US" altLang="zh-CN" sz="1400" b="1" dirty="0"/>
          </a:p>
          <a:p>
            <a:r>
              <a:rPr kumimoji="1" lang="en-US" altLang="zh-CN" sz="1200" b="1" dirty="0"/>
              <a:t>Barn feed intake uniformity analysis</a:t>
            </a:r>
            <a:endParaRPr kumimoji="1" lang="zh-CN" altLang="en-US" sz="1200" b="1" dirty="0"/>
          </a:p>
        </p:txBody>
      </p:sp>
      <p:pic>
        <p:nvPicPr>
          <p:cNvPr id="2" name="图片 1">
            <a:extLst>
              <a:ext uri="{FF2B5EF4-FFF2-40B4-BE49-F238E27FC236}">
                <a16:creationId xmlns:a16="http://schemas.microsoft.com/office/drawing/2014/main" id="{45622092-C540-0604-7DEE-FE6F91CE5003}"/>
              </a:ext>
            </a:extLst>
          </p:cNvPr>
          <p:cNvPicPr>
            <a:picLocks noChangeAspect="1"/>
          </p:cNvPicPr>
          <p:nvPr/>
        </p:nvPicPr>
        <p:blipFill>
          <a:blip r:embed="rId7"/>
          <a:stretch>
            <a:fillRect/>
          </a:stretch>
        </p:blipFill>
        <p:spPr>
          <a:xfrm>
            <a:off x="-1420" y="16639"/>
            <a:ext cx="1125084" cy="340559"/>
          </a:xfrm>
          <a:prstGeom prst="rect">
            <a:avLst/>
          </a:prstGeom>
        </p:spPr>
      </p:pic>
      <p:sp>
        <p:nvSpPr>
          <p:cNvPr id="5" name="文本框 4">
            <a:extLst>
              <a:ext uri="{FF2B5EF4-FFF2-40B4-BE49-F238E27FC236}">
                <a16:creationId xmlns:a16="http://schemas.microsoft.com/office/drawing/2014/main" id="{A030FFD3-0787-991D-5601-67154C751E40}"/>
              </a:ext>
            </a:extLst>
          </p:cNvPr>
          <p:cNvSpPr txBox="1"/>
          <p:nvPr/>
        </p:nvSpPr>
        <p:spPr>
          <a:xfrm rot="10800000">
            <a:off x="156501" y="1583179"/>
            <a:ext cx="292388" cy="1940767"/>
          </a:xfrm>
          <a:prstGeom prst="rect">
            <a:avLst/>
          </a:prstGeom>
          <a:noFill/>
        </p:spPr>
        <p:txBody>
          <a:bodyPr vert="eaVert" wrap="square" rtlCol="0">
            <a:spAutoFit/>
          </a:bodyPr>
          <a:lstStyle/>
          <a:p>
            <a:r>
              <a:rPr lang="en-US" altLang="zh-CN" sz="700" dirty="0"/>
              <a:t>Feed intake duration</a:t>
            </a:r>
            <a:endParaRPr lang="zh-CN" altLang="en-US" sz="700" dirty="0"/>
          </a:p>
        </p:txBody>
      </p:sp>
      <p:sp>
        <p:nvSpPr>
          <p:cNvPr id="6" name="文本框 5">
            <a:extLst>
              <a:ext uri="{FF2B5EF4-FFF2-40B4-BE49-F238E27FC236}">
                <a16:creationId xmlns:a16="http://schemas.microsoft.com/office/drawing/2014/main" id="{1847315D-370C-84BC-0E4F-3B6BA9239BFA}"/>
              </a:ext>
            </a:extLst>
          </p:cNvPr>
          <p:cNvSpPr txBox="1"/>
          <p:nvPr/>
        </p:nvSpPr>
        <p:spPr>
          <a:xfrm>
            <a:off x="489182" y="2494388"/>
            <a:ext cx="634482" cy="184666"/>
          </a:xfrm>
          <a:prstGeom prst="rect">
            <a:avLst/>
          </a:prstGeom>
          <a:noFill/>
        </p:spPr>
        <p:txBody>
          <a:bodyPr wrap="square" rtlCol="0">
            <a:spAutoFit/>
          </a:bodyPr>
          <a:lstStyle/>
          <a:p>
            <a:r>
              <a:rPr lang="en-US" altLang="zh-CN" sz="600" dirty="0"/>
              <a:t>Ave</a:t>
            </a:r>
            <a:endParaRPr lang="zh-CN" altLang="en-US" sz="600" dirty="0"/>
          </a:p>
        </p:txBody>
      </p:sp>
      <p:sp>
        <p:nvSpPr>
          <p:cNvPr id="7" name="文本框 6">
            <a:extLst>
              <a:ext uri="{FF2B5EF4-FFF2-40B4-BE49-F238E27FC236}">
                <a16:creationId xmlns:a16="http://schemas.microsoft.com/office/drawing/2014/main" id="{1E8B3135-DF15-9088-32AA-55F8B3530A70}"/>
              </a:ext>
            </a:extLst>
          </p:cNvPr>
          <p:cNvSpPr txBox="1"/>
          <p:nvPr/>
        </p:nvSpPr>
        <p:spPr>
          <a:xfrm>
            <a:off x="618035" y="2868314"/>
            <a:ext cx="634482" cy="184666"/>
          </a:xfrm>
          <a:prstGeom prst="rect">
            <a:avLst/>
          </a:prstGeom>
          <a:noFill/>
        </p:spPr>
        <p:txBody>
          <a:bodyPr wrap="square" rtlCol="0">
            <a:spAutoFit/>
          </a:bodyPr>
          <a:lstStyle/>
          <a:p>
            <a:r>
              <a:rPr lang="en-US" altLang="zh-CN" sz="600" dirty="0"/>
              <a:t>80% Ave</a:t>
            </a:r>
            <a:endParaRPr lang="zh-CN" altLang="en-US" sz="600" dirty="0"/>
          </a:p>
        </p:txBody>
      </p:sp>
      <p:sp>
        <p:nvSpPr>
          <p:cNvPr id="8" name="文本框 7">
            <a:extLst>
              <a:ext uri="{FF2B5EF4-FFF2-40B4-BE49-F238E27FC236}">
                <a16:creationId xmlns:a16="http://schemas.microsoft.com/office/drawing/2014/main" id="{ED6A9959-0E99-72AA-D4EC-F05A73550FB6}"/>
              </a:ext>
            </a:extLst>
          </p:cNvPr>
          <p:cNvSpPr txBox="1"/>
          <p:nvPr/>
        </p:nvSpPr>
        <p:spPr>
          <a:xfrm>
            <a:off x="636294" y="2135613"/>
            <a:ext cx="634482" cy="184666"/>
          </a:xfrm>
          <a:prstGeom prst="rect">
            <a:avLst/>
          </a:prstGeom>
          <a:noFill/>
        </p:spPr>
        <p:txBody>
          <a:bodyPr wrap="square" rtlCol="0">
            <a:spAutoFit/>
          </a:bodyPr>
          <a:lstStyle/>
          <a:p>
            <a:r>
              <a:rPr lang="en-US" altLang="zh-CN" sz="600" dirty="0"/>
              <a:t>120% Ave</a:t>
            </a:r>
            <a:endParaRPr lang="zh-CN" altLang="en-US" sz="600" dirty="0"/>
          </a:p>
        </p:txBody>
      </p:sp>
      <p:sp>
        <p:nvSpPr>
          <p:cNvPr id="4" name="文本框 3">
            <a:extLst>
              <a:ext uri="{FF2B5EF4-FFF2-40B4-BE49-F238E27FC236}">
                <a16:creationId xmlns:a16="http://schemas.microsoft.com/office/drawing/2014/main" id="{D3C3C693-A617-893E-CD36-45C54FA59734}"/>
              </a:ext>
            </a:extLst>
          </p:cNvPr>
          <p:cNvSpPr txBox="1"/>
          <p:nvPr/>
        </p:nvSpPr>
        <p:spPr>
          <a:xfrm>
            <a:off x="1123664" y="-26885"/>
            <a:ext cx="5435341" cy="338554"/>
          </a:xfrm>
          <a:prstGeom prst="rect">
            <a:avLst/>
          </a:prstGeom>
          <a:noFill/>
        </p:spPr>
        <p:txBody>
          <a:bodyPr wrap="square" rtlCol="0">
            <a:spAutoFit/>
          </a:bodyPr>
          <a:lstStyle/>
          <a:p>
            <a:r>
              <a:rPr lang="en-US" altLang="zh-CN" sz="1600" dirty="0"/>
              <a:t>From TAAA Farm 2025.5.15-2025.5.23 date</a:t>
            </a:r>
            <a:endParaRPr lang="zh-CN" altLang="en-US" sz="1600" dirty="0"/>
          </a:p>
        </p:txBody>
      </p:sp>
    </p:spTree>
    <p:extLst>
      <p:ext uri="{BB962C8B-B14F-4D97-AF65-F5344CB8AC3E}">
        <p14:creationId xmlns:p14="http://schemas.microsoft.com/office/powerpoint/2010/main" val="4281270600"/>
      </p:ext>
    </p:extLst>
  </p:cSld>
  <p:clrMapOvr>
    <a:masterClrMapping/>
  </p:clrMapOvr>
  <mc:AlternateContent xmlns:mc="http://schemas.openxmlformats.org/markup-compatibility/2006" xmlns:p14="http://schemas.microsoft.com/office/powerpoint/2010/main">
    <mc:Choice Requires="p14">
      <p:transition spd="slow" p14:dur="2000" advTm="279240"/>
    </mc:Choice>
    <mc:Fallback xmlns="">
      <p:transition spd="slow" advTm="27924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97DDC24-B8EE-09E9-9313-CE822A97ADFC}"/>
              </a:ext>
            </a:extLst>
          </p:cNvPr>
          <p:cNvPicPr>
            <a:picLocks noChangeAspect="1"/>
          </p:cNvPicPr>
          <p:nvPr/>
        </p:nvPicPr>
        <p:blipFill>
          <a:blip r:embed="rId4"/>
          <a:stretch>
            <a:fillRect/>
          </a:stretch>
        </p:blipFill>
        <p:spPr>
          <a:xfrm>
            <a:off x="16455270" y="2717485"/>
            <a:ext cx="27302817" cy="1002108"/>
          </a:xfrm>
          <a:prstGeom prst="rect">
            <a:avLst/>
          </a:prstGeom>
        </p:spPr>
      </p:pic>
      <p:pic>
        <p:nvPicPr>
          <p:cNvPr id="22" name="图片 21">
            <a:extLst>
              <a:ext uri="{FF2B5EF4-FFF2-40B4-BE49-F238E27FC236}">
                <a16:creationId xmlns:a16="http://schemas.microsoft.com/office/drawing/2014/main" id="{7E1035F3-1661-B5AF-A10B-122A32FBABD8}"/>
              </a:ext>
            </a:extLst>
          </p:cNvPr>
          <p:cNvPicPr>
            <a:picLocks noChangeAspect="1"/>
          </p:cNvPicPr>
          <p:nvPr/>
        </p:nvPicPr>
        <p:blipFill>
          <a:blip r:embed="rId5"/>
          <a:stretch>
            <a:fillRect/>
          </a:stretch>
        </p:blipFill>
        <p:spPr>
          <a:xfrm>
            <a:off x="16455270" y="697424"/>
            <a:ext cx="17752423" cy="2020061"/>
          </a:xfrm>
          <a:prstGeom prst="rect">
            <a:avLst/>
          </a:prstGeom>
        </p:spPr>
      </p:pic>
      <p:sp>
        <p:nvSpPr>
          <p:cNvPr id="5" name="矩形 4">
            <a:extLst>
              <a:ext uri="{FF2B5EF4-FFF2-40B4-BE49-F238E27FC236}">
                <a16:creationId xmlns:a16="http://schemas.microsoft.com/office/drawing/2014/main" id="{D8732FA3-E7E1-A9A5-181F-C4420D47EEEE}"/>
              </a:ext>
            </a:extLst>
          </p:cNvPr>
          <p:cNvSpPr/>
          <p:nvPr/>
        </p:nvSpPr>
        <p:spPr>
          <a:xfrm>
            <a:off x="0" y="312806"/>
            <a:ext cx="12191999" cy="12234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a:extLst>
              <a:ext uri="{FF2B5EF4-FFF2-40B4-BE49-F238E27FC236}">
                <a16:creationId xmlns:a16="http://schemas.microsoft.com/office/drawing/2014/main" id="{B9A56D47-3469-5774-A56B-5736E8D1D705}"/>
              </a:ext>
            </a:extLst>
          </p:cNvPr>
          <p:cNvPicPr>
            <a:picLocks noChangeAspect="1"/>
          </p:cNvPicPr>
          <p:nvPr/>
        </p:nvPicPr>
        <p:blipFill>
          <a:blip r:embed="rId6"/>
          <a:srcRect/>
          <a:stretch/>
        </p:blipFill>
        <p:spPr>
          <a:xfrm>
            <a:off x="-94268" y="1574276"/>
            <a:ext cx="12286267" cy="5283724"/>
          </a:xfrm>
          <a:prstGeom prst="rect">
            <a:avLst/>
          </a:prstGeom>
        </p:spPr>
      </p:pic>
      <p:sp>
        <p:nvSpPr>
          <p:cNvPr id="15" name="文本框 14">
            <a:extLst>
              <a:ext uri="{FF2B5EF4-FFF2-40B4-BE49-F238E27FC236}">
                <a16:creationId xmlns:a16="http://schemas.microsoft.com/office/drawing/2014/main" id="{9F0551FB-1E4D-E59D-876F-2B87182597AD}"/>
              </a:ext>
            </a:extLst>
          </p:cNvPr>
          <p:cNvSpPr txBox="1"/>
          <p:nvPr/>
        </p:nvSpPr>
        <p:spPr>
          <a:xfrm>
            <a:off x="1554932" y="291880"/>
            <a:ext cx="8394288" cy="1223412"/>
          </a:xfrm>
          <a:prstGeom prst="rect">
            <a:avLst/>
          </a:prstGeom>
          <a:noFill/>
        </p:spPr>
        <p:txBody>
          <a:bodyPr wrap="square" rtlCol="0">
            <a:spAutoFit/>
          </a:bodyPr>
          <a:lstStyle/>
          <a:p>
            <a:r>
              <a:rPr lang="zh-CN" altLang="en-US" sz="1050" dirty="0"/>
              <a:t>关于躺卧均匀度一致性的分析 </a:t>
            </a:r>
            <a:r>
              <a:rPr lang="en-US" altLang="zh-CN" sz="1050" dirty="0"/>
              <a:t>Analysis of lying uniformity consistency:</a:t>
            </a:r>
            <a:r>
              <a:rPr lang="zh-CN" altLang="en-US" sz="1050" dirty="0"/>
              <a:t> </a:t>
            </a:r>
            <a:endParaRPr lang="en-US" altLang="zh-CN" sz="1050" dirty="0"/>
          </a:p>
          <a:p>
            <a:pPr marL="342900" indent="-342900">
              <a:buAutoNum type="arabicPeriod"/>
            </a:pPr>
            <a:r>
              <a:rPr lang="zh-CN" altLang="en-US" sz="1050" dirty="0"/>
              <a:t>每头牛平均每天躺卧时长</a:t>
            </a:r>
            <a:r>
              <a:rPr lang="en-US" altLang="zh-CN" sz="1050" dirty="0"/>
              <a:t>12</a:t>
            </a:r>
            <a:r>
              <a:rPr lang="zh-CN" altLang="en-US" sz="1050" dirty="0"/>
              <a:t>个小时（</a:t>
            </a:r>
            <a:r>
              <a:rPr lang="en-US" altLang="zh-CN" sz="1050" dirty="0"/>
              <a:t>274</a:t>
            </a:r>
            <a:r>
              <a:rPr lang="zh-CN" altLang="en-US" sz="1050" dirty="0"/>
              <a:t>头存栏计算）</a:t>
            </a:r>
            <a:r>
              <a:rPr lang="en-US" altLang="zh-CN" sz="1050" dirty="0"/>
              <a:t>Average lying time per cow is 12 hours per day (using 274 </a:t>
            </a:r>
            <a:r>
              <a:rPr lang="en-US" altLang="zh-CN" sz="1050" dirty="0" err="1"/>
              <a:t>hds</a:t>
            </a:r>
            <a:r>
              <a:rPr lang="en-US" altLang="zh-CN" sz="1050" dirty="0"/>
              <a:t> for calculating)</a:t>
            </a:r>
          </a:p>
          <a:p>
            <a:pPr marL="342900" indent="-342900">
              <a:buAutoNum type="arabicPeriod"/>
            </a:pPr>
            <a:r>
              <a:rPr lang="zh-CN" altLang="en-US" sz="1050" dirty="0"/>
              <a:t>卧床使用分布呈现颈夹侧卧床明显高于外侧卧床的情况。</a:t>
            </a:r>
            <a:r>
              <a:rPr lang="en-US" altLang="zh-CN" sz="1050" dirty="0"/>
              <a:t>The distribution of bed usage shows that the headlock side beds are significantly higher than the outer side beds.</a:t>
            </a:r>
          </a:p>
          <a:p>
            <a:pPr marL="342900" indent="-342900">
              <a:buAutoNum type="arabicPeriod"/>
            </a:pPr>
            <a:r>
              <a:rPr lang="zh-CN" altLang="en-US" sz="1050" dirty="0"/>
              <a:t>卧床躺卧时长超过平均值</a:t>
            </a:r>
            <a:r>
              <a:rPr lang="en-US" altLang="zh-CN" sz="1050" dirty="0"/>
              <a:t>30%</a:t>
            </a:r>
            <a:r>
              <a:rPr lang="zh-CN" altLang="en-US" sz="1050" dirty="0"/>
              <a:t>的占比</a:t>
            </a:r>
            <a:r>
              <a:rPr lang="en-US" altLang="zh-CN" sz="1050" dirty="0"/>
              <a:t>25.4%</a:t>
            </a:r>
            <a:r>
              <a:rPr lang="zh-CN" altLang="en-US" sz="1050" dirty="0"/>
              <a:t>（</a:t>
            </a:r>
            <a:r>
              <a:rPr lang="en-US" altLang="zh-CN" sz="1050" dirty="0"/>
              <a:t>77</a:t>
            </a:r>
            <a:r>
              <a:rPr lang="zh-CN" altLang="en-US" sz="1050" dirty="0"/>
              <a:t>个）</a:t>
            </a:r>
            <a:r>
              <a:rPr lang="en-US" altLang="zh-CN" sz="1050" dirty="0"/>
              <a:t>25.4% (77 EA) of the beds have lying times exceeding the average 30%</a:t>
            </a:r>
          </a:p>
          <a:p>
            <a:pPr marL="342900" indent="-342900">
              <a:buAutoNum type="arabicPeriod"/>
            </a:pPr>
            <a:r>
              <a:rPr lang="zh-CN" altLang="en-US" sz="1050" dirty="0"/>
              <a:t>卧床躺卧时长低于平均值</a:t>
            </a:r>
            <a:r>
              <a:rPr lang="en-US" altLang="zh-CN" sz="1050" dirty="0"/>
              <a:t>30%</a:t>
            </a:r>
            <a:r>
              <a:rPr lang="zh-CN" altLang="en-US" sz="1050" dirty="0"/>
              <a:t>的占比</a:t>
            </a:r>
            <a:r>
              <a:rPr lang="en-US" altLang="zh-CN" sz="1050" dirty="0"/>
              <a:t>21.8%</a:t>
            </a:r>
            <a:r>
              <a:rPr lang="zh-CN" altLang="en-US" sz="1050" dirty="0"/>
              <a:t>（</a:t>
            </a:r>
            <a:r>
              <a:rPr lang="en-US" altLang="zh-CN" sz="1050" dirty="0"/>
              <a:t>66</a:t>
            </a:r>
            <a:r>
              <a:rPr lang="zh-CN" altLang="en-US" sz="1050" dirty="0"/>
              <a:t>个）</a:t>
            </a:r>
            <a:r>
              <a:rPr lang="en-US" altLang="zh-CN" sz="1050" dirty="0"/>
              <a:t>21.8% (66 EA) of the beds have lying times below the average 30%</a:t>
            </a:r>
          </a:p>
          <a:p>
            <a:pPr marL="342900" indent="-342900">
              <a:buAutoNum type="arabicPeriod"/>
            </a:pPr>
            <a:r>
              <a:rPr lang="zh-CN" altLang="en-US" sz="1050" dirty="0"/>
              <a:t>红色部分为使用频率较低的卧床，需要重点关注</a:t>
            </a:r>
            <a:r>
              <a:rPr lang="en-US" altLang="zh-CN" sz="1050" dirty="0"/>
              <a:t>The red section indicates beds with lower usage frequency, requiring special attention.</a:t>
            </a:r>
          </a:p>
        </p:txBody>
      </p:sp>
      <p:sp>
        <p:nvSpPr>
          <p:cNvPr id="3" name="文本框 2">
            <a:extLst>
              <a:ext uri="{FF2B5EF4-FFF2-40B4-BE49-F238E27FC236}">
                <a16:creationId xmlns:a16="http://schemas.microsoft.com/office/drawing/2014/main" id="{959C4FBA-E778-D2A8-6489-E2B55425AAAB}"/>
              </a:ext>
            </a:extLst>
          </p:cNvPr>
          <p:cNvSpPr txBox="1"/>
          <p:nvPr/>
        </p:nvSpPr>
        <p:spPr>
          <a:xfrm>
            <a:off x="9625013" y="206197"/>
            <a:ext cx="2655010" cy="492443"/>
          </a:xfrm>
          <a:prstGeom prst="rect">
            <a:avLst/>
          </a:prstGeom>
          <a:noFill/>
        </p:spPr>
        <p:txBody>
          <a:bodyPr wrap="square" rtlCol="0">
            <a:spAutoFit/>
          </a:bodyPr>
          <a:lstStyle/>
          <a:p>
            <a:r>
              <a:rPr kumimoji="1" lang="zh-CN" altLang="en-US" sz="1400" b="1" dirty="0"/>
              <a:t>牛舍躺卧均匀度分析</a:t>
            </a:r>
          </a:p>
          <a:p>
            <a:r>
              <a:rPr kumimoji="1" lang="en-US" altLang="zh-CN" sz="1200" b="1" dirty="0"/>
              <a:t>Barn lying uniformity analysis</a:t>
            </a:r>
            <a:endParaRPr kumimoji="1" lang="zh-CN" altLang="en-US" sz="1200" b="1" dirty="0"/>
          </a:p>
        </p:txBody>
      </p:sp>
      <p:sp>
        <p:nvSpPr>
          <p:cNvPr id="6" name="文本框 5">
            <a:extLst>
              <a:ext uri="{FF2B5EF4-FFF2-40B4-BE49-F238E27FC236}">
                <a16:creationId xmlns:a16="http://schemas.microsoft.com/office/drawing/2014/main" id="{F81D9DC7-4795-C85E-EC29-A78E6C3400A3}"/>
              </a:ext>
            </a:extLst>
          </p:cNvPr>
          <p:cNvSpPr txBox="1"/>
          <p:nvPr/>
        </p:nvSpPr>
        <p:spPr>
          <a:xfrm>
            <a:off x="4914899" y="1536218"/>
            <a:ext cx="1400175" cy="253916"/>
          </a:xfrm>
          <a:prstGeom prst="rect">
            <a:avLst/>
          </a:prstGeom>
          <a:noFill/>
        </p:spPr>
        <p:txBody>
          <a:bodyPr wrap="square" rtlCol="0">
            <a:spAutoFit/>
          </a:bodyPr>
          <a:lstStyle/>
          <a:p>
            <a:r>
              <a:rPr lang="en-US" altLang="zh-CN" sz="1050" b="1" dirty="0"/>
              <a:t>Headlock Side </a:t>
            </a:r>
            <a:endParaRPr lang="zh-CN" altLang="en-US" sz="1050" b="1" dirty="0"/>
          </a:p>
        </p:txBody>
      </p:sp>
      <p:sp>
        <p:nvSpPr>
          <p:cNvPr id="7" name="文本框 6">
            <a:extLst>
              <a:ext uri="{FF2B5EF4-FFF2-40B4-BE49-F238E27FC236}">
                <a16:creationId xmlns:a16="http://schemas.microsoft.com/office/drawing/2014/main" id="{4357B41D-6D63-7758-C43B-465EBAA5B8A2}"/>
              </a:ext>
            </a:extLst>
          </p:cNvPr>
          <p:cNvSpPr txBox="1"/>
          <p:nvPr/>
        </p:nvSpPr>
        <p:spPr>
          <a:xfrm>
            <a:off x="4914899" y="6486787"/>
            <a:ext cx="1400175" cy="253916"/>
          </a:xfrm>
          <a:prstGeom prst="rect">
            <a:avLst/>
          </a:prstGeom>
          <a:noFill/>
        </p:spPr>
        <p:txBody>
          <a:bodyPr wrap="square" rtlCol="0">
            <a:spAutoFit/>
          </a:bodyPr>
          <a:lstStyle/>
          <a:p>
            <a:r>
              <a:rPr lang="en-US" altLang="zh-CN" sz="1050" b="1" dirty="0"/>
              <a:t>Passage Side </a:t>
            </a:r>
            <a:endParaRPr lang="zh-CN" altLang="en-US" sz="1050" b="1" dirty="0"/>
          </a:p>
        </p:txBody>
      </p:sp>
      <p:sp>
        <p:nvSpPr>
          <p:cNvPr id="9" name="文本框 8">
            <a:extLst>
              <a:ext uri="{FF2B5EF4-FFF2-40B4-BE49-F238E27FC236}">
                <a16:creationId xmlns:a16="http://schemas.microsoft.com/office/drawing/2014/main" id="{E7B7A244-92A2-0C5A-6434-5BDEFE2819BB}"/>
              </a:ext>
            </a:extLst>
          </p:cNvPr>
          <p:cNvSpPr txBox="1"/>
          <p:nvPr/>
        </p:nvSpPr>
        <p:spPr>
          <a:xfrm>
            <a:off x="355272" y="3977835"/>
            <a:ext cx="1400175" cy="253916"/>
          </a:xfrm>
          <a:prstGeom prst="rect">
            <a:avLst/>
          </a:prstGeom>
          <a:noFill/>
        </p:spPr>
        <p:txBody>
          <a:bodyPr wrap="square" rtlCol="0">
            <a:spAutoFit/>
          </a:bodyPr>
          <a:lstStyle/>
          <a:p>
            <a:r>
              <a:rPr lang="en-US" altLang="zh-CN" sz="1050" b="1" dirty="0"/>
              <a:t>Milking Passage </a:t>
            </a:r>
            <a:endParaRPr lang="zh-CN" altLang="en-US" sz="1050" b="1" dirty="0"/>
          </a:p>
        </p:txBody>
      </p:sp>
      <p:sp>
        <p:nvSpPr>
          <p:cNvPr id="10" name="文本框 9">
            <a:extLst>
              <a:ext uri="{FF2B5EF4-FFF2-40B4-BE49-F238E27FC236}">
                <a16:creationId xmlns:a16="http://schemas.microsoft.com/office/drawing/2014/main" id="{068B5113-8ECE-84C1-A997-F7A6F02296C3}"/>
              </a:ext>
            </a:extLst>
          </p:cNvPr>
          <p:cNvSpPr txBox="1"/>
          <p:nvPr/>
        </p:nvSpPr>
        <p:spPr>
          <a:xfrm>
            <a:off x="11241364" y="3968310"/>
            <a:ext cx="1400175" cy="253916"/>
          </a:xfrm>
          <a:prstGeom prst="rect">
            <a:avLst/>
          </a:prstGeom>
          <a:noFill/>
        </p:spPr>
        <p:txBody>
          <a:bodyPr wrap="square" rtlCol="0">
            <a:spAutoFit/>
          </a:bodyPr>
          <a:lstStyle/>
          <a:p>
            <a:r>
              <a:rPr lang="en-US" altLang="zh-CN" sz="1050" b="1" dirty="0"/>
              <a:t>Exit Side</a:t>
            </a:r>
            <a:endParaRPr lang="zh-CN" altLang="en-US" sz="1050" b="1" dirty="0"/>
          </a:p>
        </p:txBody>
      </p:sp>
      <p:pic>
        <p:nvPicPr>
          <p:cNvPr id="4" name="图片 3">
            <a:extLst>
              <a:ext uri="{FF2B5EF4-FFF2-40B4-BE49-F238E27FC236}">
                <a16:creationId xmlns:a16="http://schemas.microsoft.com/office/drawing/2014/main" id="{4A87D701-1083-47DE-0F12-AC8F26BF2224}"/>
              </a:ext>
            </a:extLst>
          </p:cNvPr>
          <p:cNvPicPr>
            <a:picLocks noChangeAspect="1"/>
          </p:cNvPicPr>
          <p:nvPr/>
        </p:nvPicPr>
        <p:blipFill>
          <a:blip r:embed="rId7"/>
          <a:stretch>
            <a:fillRect/>
          </a:stretch>
        </p:blipFill>
        <p:spPr>
          <a:xfrm>
            <a:off x="-1420" y="16639"/>
            <a:ext cx="1125084" cy="340559"/>
          </a:xfrm>
          <a:prstGeom prst="rect">
            <a:avLst/>
          </a:prstGeom>
        </p:spPr>
      </p:pic>
      <p:sp>
        <p:nvSpPr>
          <p:cNvPr id="11" name="文本框 10">
            <a:extLst>
              <a:ext uri="{FF2B5EF4-FFF2-40B4-BE49-F238E27FC236}">
                <a16:creationId xmlns:a16="http://schemas.microsoft.com/office/drawing/2014/main" id="{14498547-B2A0-CD0F-56D2-97895DC04911}"/>
              </a:ext>
            </a:extLst>
          </p:cNvPr>
          <p:cNvSpPr txBox="1"/>
          <p:nvPr/>
        </p:nvSpPr>
        <p:spPr>
          <a:xfrm>
            <a:off x="1123664" y="-26885"/>
            <a:ext cx="5435341" cy="338554"/>
          </a:xfrm>
          <a:prstGeom prst="rect">
            <a:avLst/>
          </a:prstGeom>
          <a:noFill/>
        </p:spPr>
        <p:txBody>
          <a:bodyPr wrap="square" rtlCol="0">
            <a:spAutoFit/>
          </a:bodyPr>
          <a:lstStyle/>
          <a:p>
            <a:r>
              <a:rPr lang="en-US" altLang="zh-CN" sz="1600" dirty="0"/>
              <a:t>From TAAA Farm 2025.5.15-2025.5.23 date</a:t>
            </a:r>
            <a:endParaRPr lang="zh-CN" altLang="en-US" sz="1600" dirty="0"/>
          </a:p>
        </p:txBody>
      </p:sp>
    </p:spTree>
    <p:extLst>
      <p:ext uri="{BB962C8B-B14F-4D97-AF65-F5344CB8AC3E}">
        <p14:creationId xmlns:p14="http://schemas.microsoft.com/office/powerpoint/2010/main" val="3887230973"/>
      </p:ext>
    </p:extLst>
  </p:cSld>
  <p:clrMapOvr>
    <a:masterClrMapping/>
  </p:clrMapOvr>
  <mc:AlternateContent xmlns:mc="http://schemas.openxmlformats.org/markup-compatibility/2006" xmlns:p14="http://schemas.microsoft.com/office/powerpoint/2010/main">
    <mc:Choice Requires="p14">
      <p:transition spd="slow" p14:dur="2000" advTm="153040"/>
    </mc:Choice>
    <mc:Fallback xmlns="">
      <p:transition spd="slow" advTm="15304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slide2" descr="仪表板 1">
            <a:extLst>
              <a:ext uri="{FF2B5EF4-FFF2-40B4-BE49-F238E27FC236}">
                <a16:creationId xmlns:a16="http://schemas.microsoft.com/office/drawing/2014/main" id="{F0F30AA7-4FA3-EAFB-D979-65FE21E50C49}"/>
              </a:ext>
            </a:extLst>
          </p:cNvPr>
          <p:cNvPicPr>
            <a:picLocks noChangeAspect="1"/>
          </p:cNvPicPr>
          <p:nvPr/>
        </p:nvPicPr>
        <p:blipFill>
          <a:blip r:embed="rId4" cstate="print">
            <a:extLst>
              <a:ext uri="{28A0092B-C50C-407E-A947-70E740481C1C}">
                <a14:useLocalDpi xmlns:a14="http://schemas.microsoft.com/office/drawing/2010/main" val="0"/>
              </a:ext>
            </a:extLst>
          </a:blip>
          <a:srcRect t="50000"/>
          <a:stretch>
            <a:fillRect/>
          </a:stretch>
        </p:blipFill>
        <p:spPr>
          <a:xfrm>
            <a:off x="0" y="3606800"/>
            <a:ext cx="12192000" cy="3251200"/>
          </a:xfrm>
          <a:prstGeom prst="rect">
            <a:avLst/>
          </a:prstGeom>
        </p:spPr>
      </p:pic>
      <p:pic>
        <p:nvPicPr>
          <p:cNvPr id="2" name="slide2" descr="仪表板 1">
            <a:extLst>
              <a:ext uri="{FF2B5EF4-FFF2-40B4-BE49-F238E27FC236}">
                <a16:creationId xmlns:a16="http://schemas.microsoft.com/office/drawing/2014/main" id="{522DFBF6-C1C9-15F3-99A4-2847B58F7D3E}"/>
              </a:ext>
            </a:extLst>
          </p:cNvPr>
          <p:cNvPicPr>
            <a:picLocks noChangeAspect="1"/>
          </p:cNvPicPr>
          <p:nvPr/>
        </p:nvPicPr>
        <p:blipFill>
          <a:blip r:embed="rId4" cstate="print">
            <a:extLst>
              <a:ext uri="{28A0092B-C50C-407E-A947-70E740481C1C}">
                <a14:useLocalDpi xmlns:a14="http://schemas.microsoft.com/office/drawing/2010/main" val="0"/>
              </a:ext>
            </a:extLst>
          </a:blip>
          <a:srcRect b="50940"/>
          <a:stretch>
            <a:fillRect/>
          </a:stretch>
        </p:blipFill>
        <p:spPr>
          <a:xfrm>
            <a:off x="-1" y="410547"/>
            <a:ext cx="12192000" cy="3041776"/>
          </a:xfrm>
          <a:prstGeom prst="rect">
            <a:avLst/>
          </a:prstGeom>
        </p:spPr>
      </p:pic>
      <p:sp>
        <p:nvSpPr>
          <p:cNvPr id="6" name="文本框 5">
            <a:extLst>
              <a:ext uri="{FF2B5EF4-FFF2-40B4-BE49-F238E27FC236}">
                <a16:creationId xmlns:a16="http://schemas.microsoft.com/office/drawing/2014/main" id="{FD746B86-81E1-A27A-607D-CD66CA561E5C}"/>
              </a:ext>
            </a:extLst>
          </p:cNvPr>
          <p:cNvSpPr txBox="1"/>
          <p:nvPr/>
        </p:nvSpPr>
        <p:spPr>
          <a:xfrm>
            <a:off x="1749892" y="3458702"/>
            <a:ext cx="5438946" cy="738664"/>
          </a:xfrm>
          <a:prstGeom prst="rect">
            <a:avLst/>
          </a:prstGeom>
          <a:noFill/>
        </p:spPr>
        <p:txBody>
          <a:bodyPr wrap="square" rtlCol="0">
            <a:spAutoFit/>
          </a:bodyPr>
          <a:lstStyle/>
          <a:p>
            <a:r>
              <a:rPr lang="zh-CN" altLang="en-US" sz="1050" b="1" dirty="0"/>
              <a:t>凌晨</a:t>
            </a:r>
            <a:r>
              <a:rPr lang="en-US" altLang="zh-CN" sz="1050" b="1" dirty="0"/>
              <a:t>4:00-5:00</a:t>
            </a:r>
            <a:r>
              <a:rPr lang="zh-CN" altLang="en-US" sz="1050" b="1" dirty="0"/>
              <a:t>间，奶牛饮水最少</a:t>
            </a:r>
            <a:endParaRPr lang="en-US" altLang="zh-CN" sz="1050" b="1" dirty="0"/>
          </a:p>
          <a:p>
            <a:r>
              <a:rPr lang="zh-CN" altLang="en-US" sz="1050" b="1" dirty="0"/>
              <a:t>中午</a:t>
            </a:r>
            <a:r>
              <a:rPr lang="en-US" altLang="zh-CN" sz="1050" b="1" dirty="0"/>
              <a:t>12:00-13:00</a:t>
            </a:r>
            <a:r>
              <a:rPr lang="zh-CN" altLang="en-US" sz="1050" b="1" dirty="0"/>
              <a:t>间，下午</a:t>
            </a:r>
            <a:r>
              <a:rPr lang="en-US" altLang="zh-CN" sz="1050" b="1" dirty="0"/>
              <a:t>17:00-19:00</a:t>
            </a:r>
            <a:r>
              <a:rPr lang="zh-CN" altLang="en-US" sz="1050" b="1" dirty="0"/>
              <a:t>间，奶牛饮水最多</a:t>
            </a:r>
            <a:endParaRPr lang="en-US" altLang="zh-CN" sz="1050" b="1" dirty="0"/>
          </a:p>
          <a:p>
            <a:r>
              <a:rPr lang="en-US" altLang="zh-CN" sz="1050" b="1" dirty="0"/>
              <a:t>Between 4:00 a.m. and 5:00 a.m., cows drink the least amount of water</a:t>
            </a:r>
          </a:p>
          <a:p>
            <a:r>
              <a:rPr lang="en-US" altLang="zh-CN" sz="1050" b="1" dirty="0"/>
              <a:t>Between 12:00-13:00 and 17:00-19:00., cows drink the most water</a:t>
            </a:r>
            <a:endParaRPr lang="zh-CN" altLang="en-US" sz="1050" b="1" dirty="0"/>
          </a:p>
        </p:txBody>
      </p:sp>
      <p:sp>
        <p:nvSpPr>
          <p:cNvPr id="7" name="文本框 6">
            <a:extLst>
              <a:ext uri="{FF2B5EF4-FFF2-40B4-BE49-F238E27FC236}">
                <a16:creationId xmlns:a16="http://schemas.microsoft.com/office/drawing/2014/main" id="{7CD5405D-3E99-39F7-6308-67E95EC897A0}"/>
              </a:ext>
            </a:extLst>
          </p:cNvPr>
          <p:cNvSpPr txBox="1"/>
          <p:nvPr/>
        </p:nvSpPr>
        <p:spPr>
          <a:xfrm>
            <a:off x="9015803" y="3632415"/>
            <a:ext cx="2852609" cy="577081"/>
          </a:xfrm>
          <a:prstGeom prst="rect">
            <a:avLst/>
          </a:prstGeom>
          <a:noFill/>
        </p:spPr>
        <p:txBody>
          <a:bodyPr wrap="square" rtlCol="0">
            <a:spAutoFit/>
          </a:bodyPr>
          <a:lstStyle/>
          <a:p>
            <a:r>
              <a:rPr lang="zh-CN" altLang="en-US" sz="1050" b="1" dirty="0"/>
              <a:t>最靠近挤奶通道的水槽，使用时间越长</a:t>
            </a:r>
            <a:endParaRPr lang="en-US" altLang="zh-CN" sz="1050" b="1" dirty="0"/>
          </a:p>
          <a:p>
            <a:r>
              <a:rPr lang="en-US" altLang="zh-CN" sz="1050" b="1" dirty="0"/>
              <a:t>Water troughs that near the milking passage most, the longer being used.</a:t>
            </a:r>
            <a:endParaRPr lang="zh-CN" altLang="en-US" sz="1050" b="1" dirty="0"/>
          </a:p>
        </p:txBody>
      </p:sp>
      <p:sp>
        <p:nvSpPr>
          <p:cNvPr id="10" name="文本框 9">
            <a:extLst>
              <a:ext uri="{FF2B5EF4-FFF2-40B4-BE49-F238E27FC236}">
                <a16:creationId xmlns:a16="http://schemas.microsoft.com/office/drawing/2014/main" id="{D4CBA81F-30BB-E45C-4851-29BB97EA553B}"/>
              </a:ext>
            </a:extLst>
          </p:cNvPr>
          <p:cNvSpPr txBox="1"/>
          <p:nvPr/>
        </p:nvSpPr>
        <p:spPr>
          <a:xfrm>
            <a:off x="4133463" y="620713"/>
            <a:ext cx="4339922" cy="1061829"/>
          </a:xfrm>
          <a:prstGeom prst="rect">
            <a:avLst/>
          </a:prstGeom>
          <a:noFill/>
        </p:spPr>
        <p:txBody>
          <a:bodyPr wrap="square" rtlCol="0">
            <a:spAutoFit/>
          </a:bodyPr>
          <a:lstStyle/>
          <a:p>
            <a:r>
              <a:rPr lang="en-US" altLang="zh-CN" sz="1050" b="1" dirty="0"/>
              <a:t>5</a:t>
            </a:r>
            <a:r>
              <a:rPr lang="zh-CN" altLang="en-US" sz="1050" b="1" dirty="0"/>
              <a:t>月</a:t>
            </a:r>
            <a:r>
              <a:rPr lang="en-US" altLang="zh-CN" sz="1050" b="1" dirty="0"/>
              <a:t>21</a:t>
            </a:r>
            <a:r>
              <a:rPr lang="zh-CN" altLang="en-US" sz="1050" b="1" dirty="0"/>
              <a:t>日下午</a:t>
            </a:r>
            <a:r>
              <a:rPr lang="en-US" altLang="zh-CN" sz="1050" b="1" dirty="0"/>
              <a:t>13:00-14:00</a:t>
            </a:r>
            <a:r>
              <a:rPr lang="zh-CN" altLang="en-US" sz="1050" b="1" dirty="0"/>
              <a:t>， </a:t>
            </a:r>
            <a:r>
              <a:rPr lang="en-US" altLang="zh-CN" sz="1050" b="1" dirty="0"/>
              <a:t>THI</a:t>
            </a:r>
            <a:r>
              <a:rPr lang="zh-CN" altLang="en-US" sz="1050" b="1" dirty="0"/>
              <a:t>达到</a:t>
            </a:r>
            <a:r>
              <a:rPr lang="en-US" altLang="zh-CN" sz="1050" b="1" dirty="0"/>
              <a:t>88.1</a:t>
            </a:r>
            <a:r>
              <a:rPr lang="zh-CN" altLang="en-US" sz="1050" b="1" dirty="0"/>
              <a:t>，处于近一周以来的最高值，与之对应的，</a:t>
            </a:r>
            <a:r>
              <a:rPr lang="en-US" altLang="zh-CN" sz="1050" b="1" dirty="0"/>
              <a:t>5</a:t>
            </a:r>
            <a:r>
              <a:rPr lang="zh-CN" altLang="en-US" sz="1050" b="1" dirty="0"/>
              <a:t>月</a:t>
            </a:r>
            <a:r>
              <a:rPr lang="en-US" altLang="zh-CN" sz="1050" b="1" dirty="0"/>
              <a:t>21</a:t>
            </a:r>
            <a:r>
              <a:rPr lang="zh-CN" altLang="en-US" sz="1050" b="1" dirty="0"/>
              <a:t>日下午</a:t>
            </a:r>
            <a:r>
              <a:rPr lang="en-US" altLang="zh-CN" sz="1050" b="1" dirty="0"/>
              <a:t>13:00-14:00</a:t>
            </a:r>
            <a:r>
              <a:rPr lang="zh-CN" altLang="en-US" sz="1050" b="1" dirty="0"/>
              <a:t>的饮水时长也出现了显著增长。</a:t>
            </a:r>
            <a:endParaRPr lang="en-US" altLang="zh-CN" sz="1050" b="1" dirty="0"/>
          </a:p>
          <a:p>
            <a:endParaRPr lang="en-US" altLang="zh-CN" sz="1050" b="1" dirty="0"/>
          </a:p>
          <a:p>
            <a:r>
              <a:rPr lang="en-US" altLang="zh-CN" sz="1050" b="1" dirty="0"/>
              <a:t>From 13:00 to 14:00 on May 21, the THI reached 88.1, the highest value in nearly a week, and correspondingly, the drinking time from 13:00 to 14:00 on May 21 also increased significantly.</a:t>
            </a:r>
            <a:endParaRPr lang="zh-CN" altLang="en-US" sz="1050" b="1" dirty="0"/>
          </a:p>
        </p:txBody>
      </p:sp>
      <p:sp>
        <p:nvSpPr>
          <p:cNvPr id="8" name="文本框 7">
            <a:extLst>
              <a:ext uri="{FF2B5EF4-FFF2-40B4-BE49-F238E27FC236}">
                <a16:creationId xmlns:a16="http://schemas.microsoft.com/office/drawing/2014/main" id="{FDA55473-1BE3-FF65-44F3-FB3793C43723}"/>
              </a:ext>
            </a:extLst>
          </p:cNvPr>
          <p:cNvSpPr txBox="1"/>
          <p:nvPr/>
        </p:nvSpPr>
        <p:spPr>
          <a:xfrm>
            <a:off x="9536990" y="206930"/>
            <a:ext cx="2655010" cy="492443"/>
          </a:xfrm>
          <a:prstGeom prst="rect">
            <a:avLst/>
          </a:prstGeom>
          <a:noFill/>
        </p:spPr>
        <p:txBody>
          <a:bodyPr wrap="square" rtlCol="0">
            <a:spAutoFit/>
          </a:bodyPr>
          <a:lstStyle/>
          <a:p>
            <a:r>
              <a:rPr kumimoji="1" lang="zh-CN" altLang="en-US" sz="1400" b="1" dirty="0"/>
              <a:t>牛舍饮水均匀度分析</a:t>
            </a:r>
          </a:p>
          <a:p>
            <a:r>
              <a:rPr kumimoji="1" lang="en-US" altLang="zh-CN" sz="1200" b="1" dirty="0"/>
              <a:t>Barn water intake uniformity analysis</a:t>
            </a:r>
            <a:endParaRPr kumimoji="1" lang="zh-CN" altLang="en-US" sz="1200" b="1" dirty="0"/>
          </a:p>
        </p:txBody>
      </p:sp>
      <p:sp>
        <p:nvSpPr>
          <p:cNvPr id="9" name="文本框 8">
            <a:extLst>
              <a:ext uri="{FF2B5EF4-FFF2-40B4-BE49-F238E27FC236}">
                <a16:creationId xmlns:a16="http://schemas.microsoft.com/office/drawing/2014/main" id="{6D232C96-F95B-432D-11C0-35A3F2D5EC65}"/>
              </a:ext>
            </a:extLst>
          </p:cNvPr>
          <p:cNvSpPr txBox="1"/>
          <p:nvPr/>
        </p:nvSpPr>
        <p:spPr>
          <a:xfrm>
            <a:off x="5064" y="738243"/>
            <a:ext cx="2682149" cy="230832"/>
          </a:xfrm>
          <a:prstGeom prst="rect">
            <a:avLst/>
          </a:prstGeom>
          <a:noFill/>
        </p:spPr>
        <p:txBody>
          <a:bodyPr wrap="square" rtlCol="0">
            <a:spAutoFit/>
          </a:bodyPr>
          <a:lstStyle/>
          <a:p>
            <a:r>
              <a:rPr lang="en-US" altLang="zh-CN" sz="900" dirty="0"/>
              <a:t>#11 barn all water troughs using time change trend </a:t>
            </a:r>
            <a:endParaRPr lang="zh-CN" altLang="en-US" sz="900" dirty="0"/>
          </a:p>
        </p:txBody>
      </p:sp>
      <p:sp>
        <p:nvSpPr>
          <p:cNvPr id="11" name="文本框 10">
            <a:extLst>
              <a:ext uri="{FF2B5EF4-FFF2-40B4-BE49-F238E27FC236}">
                <a16:creationId xmlns:a16="http://schemas.microsoft.com/office/drawing/2014/main" id="{241FBE18-C359-3EF5-7535-F9A44E8D1B3C}"/>
              </a:ext>
            </a:extLst>
          </p:cNvPr>
          <p:cNvSpPr txBox="1"/>
          <p:nvPr/>
        </p:nvSpPr>
        <p:spPr>
          <a:xfrm>
            <a:off x="34467" y="3948620"/>
            <a:ext cx="1766341" cy="369332"/>
          </a:xfrm>
          <a:prstGeom prst="rect">
            <a:avLst/>
          </a:prstGeom>
          <a:noFill/>
        </p:spPr>
        <p:txBody>
          <a:bodyPr wrap="square" rtlCol="0">
            <a:spAutoFit/>
          </a:bodyPr>
          <a:lstStyle/>
          <a:p>
            <a:r>
              <a:rPr lang="en-US" altLang="zh-CN" sz="900" dirty="0"/>
              <a:t>#11 milking barn per hour water intake%</a:t>
            </a:r>
            <a:endParaRPr lang="zh-CN" altLang="en-US" sz="900" dirty="0"/>
          </a:p>
        </p:txBody>
      </p:sp>
      <p:sp>
        <p:nvSpPr>
          <p:cNvPr id="12" name="文本框 11">
            <a:extLst>
              <a:ext uri="{FF2B5EF4-FFF2-40B4-BE49-F238E27FC236}">
                <a16:creationId xmlns:a16="http://schemas.microsoft.com/office/drawing/2014/main" id="{985F20C0-9D49-4CD3-A941-DB2C72826D6F}"/>
              </a:ext>
            </a:extLst>
          </p:cNvPr>
          <p:cNvSpPr txBox="1"/>
          <p:nvPr/>
        </p:nvSpPr>
        <p:spPr>
          <a:xfrm>
            <a:off x="6068004" y="3920956"/>
            <a:ext cx="2969967" cy="230832"/>
          </a:xfrm>
          <a:prstGeom prst="rect">
            <a:avLst/>
          </a:prstGeom>
          <a:noFill/>
        </p:spPr>
        <p:txBody>
          <a:bodyPr wrap="square" rtlCol="0">
            <a:spAutoFit/>
          </a:bodyPr>
          <a:lstStyle/>
          <a:p>
            <a:r>
              <a:rPr lang="en-US" altLang="zh-CN" sz="900" dirty="0"/>
              <a:t>#11 milking barn north side water troughs using time%</a:t>
            </a:r>
            <a:endParaRPr lang="zh-CN" altLang="en-US" sz="900" dirty="0"/>
          </a:p>
        </p:txBody>
      </p:sp>
      <p:pic>
        <p:nvPicPr>
          <p:cNvPr id="4" name="图片 3">
            <a:extLst>
              <a:ext uri="{FF2B5EF4-FFF2-40B4-BE49-F238E27FC236}">
                <a16:creationId xmlns:a16="http://schemas.microsoft.com/office/drawing/2014/main" id="{36A6D0B3-44ED-AF45-168E-6F87BE89B873}"/>
              </a:ext>
            </a:extLst>
          </p:cNvPr>
          <p:cNvPicPr>
            <a:picLocks noChangeAspect="1"/>
          </p:cNvPicPr>
          <p:nvPr/>
        </p:nvPicPr>
        <p:blipFill>
          <a:blip r:embed="rId5"/>
          <a:stretch>
            <a:fillRect/>
          </a:stretch>
        </p:blipFill>
        <p:spPr>
          <a:xfrm>
            <a:off x="-1420" y="16639"/>
            <a:ext cx="1125084" cy="340559"/>
          </a:xfrm>
          <a:prstGeom prst="rect">
            <a:avLst/>
          </a:prstGeom>
        </p:spPr>
      </p:pic>
      <p:sp>
        <p:nvSpPr>
          <p:cNvPr id="5" name="文本框 4">
            <a:extLst>
              <a:ext uri="{FF2B5EF4-FFF2-40B4-BE49-F238E27FC236}">
                <a16:creationId xmlns:a16="http://schemas.microsoft.com/office/drawing/2014/main" id="{F296BC90-FB99-E8B6-241E-D51601E6C5C9}"/>
              </a:ext>
            </a:extLst>
          </p:cNvPr>
          <p:cNvSpPr txBox="1"/>
          <p:nvPr/>
        </p:nvSpPr>
        <p:spPr>
          <a:xfrm>
            <a:off x="1123664" y="-26885"/>
            <a:ext cx="5435341" cy="338554"/>
          </a:xfrm>
          <a:prstGeom prst="rect">
            <a:avLst/>
          </a:prstGeom>
          <a:noFill/>
        </p:spPr>
        <p:txBody>
          <a:bodyPr wrap="square" rtlCol="0">
            <a:spAutoFit/>
          </a:bodyPr>
          <a:lstStyle/>
          <a:p>
            <a:r>
              <a:rPr lang="en-US" altLang="zh-CN" sz="1600" dirty="0"/>
              <a:t>From TAAA Farm 2025.5.15-2025.5.23 date</a:t>
            </a:r>
            <a:endParaRPr lang="zh-CN" altLang="en-US" sz="1600" dirty="0"/>
          </a:p>
        </p:txBody>
      </p:sp>
    </p:spTree>
    <p:extLst>
      <p:ext uri="{BB962C8B-B14F-4D97-AF65-F5344CB8AC3E}">
        <p14:creationId xmlns:p14="http://schemas.microsoft.com/office/powerpoint/2010/main" val="4010787766"/>
      </p:ext>
    </p:extLst>
  </p:cSld>
  <p:clrMapOvr>
    <a:masterClrMapping/>
  </p:clrMapOvr>
  <mc:AlternateContent xmlns:mc="http://schemas.openxmlformats.org/markup-compatibility/2006" xmlns:p14="http://schemas.microsoft.com/office/powerpoint/2010/main">
    <mc:Choice Requires="p14">
      <p:transition spd="slow" p14:dur="2000" advTm="208280"/>
    </mc:Choice>
    <mc:Fallback xmlns="">
      <p:transition spd="slow" advTm="20828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D2B198D-1FB2-0EF2-7E04-C854DAB05D7E}"/>
              </a:ext>
            </a:extLst>
          </p:cNvPr>
          <p:cNvPicPr>
            <a:picLocks noChangeAspect="1"/>
          </p:cNvPicPr>
          <p:nvPr/>
        </p:nvPicPr>
        <p:blipFill>
          <a:blip r:embed="rId4"/>
          <a:stretch>
            <a:fillRect/>
          </a:stretch>
        </p:blipFill>
        <p:spPr>
          <a:xfrm>
            <a:off x="457198" y="727587"/>
            <a:ext cx="7463439" cy="5972807"/>
          </a:xfrm>
          <a:prstGeom prst="rect">
            <a:avLst/>
          </a:prstGeom>
        </p:spPr>
      </p:pic>
      <p:sp>
        <p:nvSpPr>
          <p:cNvPr id="8" name="文本框 7">
            <a:extLst>
              <a:ext uri="{FF2B5EF4-FFF2-40B4-BE49-F238E27FC236}">
                <a16:creationId xmlns:a16="http://schemas.microsoft.com/office/drawing/2014/main" id="{BCF99D14-C031-D739-433C-A156B788EE55}"/>
              </a:ext>
            </a:extLst>
          </p:cNvPr>
          <p:cNvSpPr txBox="1"/>
          <p:nvPr/>
        </p:nvSpPr>
        <p:spPr>
          <a:xfrm>
            <a:off x="1160507" y="2205588"/>
            <a:ext cx="6331975" cy="1223412"/>
          </a:xfrm>
          <a:prstGeom prst="rect">
            <a:avLst/>
          </a:prstGeom>
          <a:noFill/>
        </p:spPr>
        <p:txBody>
          <a:bodyPr wrap="square" rtlCol="0">
            <a:spAutoFit/>
          </a:bodyPr>
          <a:lstStyle/>
          <a:p>
            <a:r>
              <a:rPr lang="en-US" altLang="zh-CN" sz="1050" b="1" dirty="0"/>
              <a:t>1. </a:t>
            </a:r>
            <a:r>
              <a:rPr lang="zh-CN" altLang="en-US" sz="1050" b="1" dirty="0"/>
              <a:t>从奶牛离舍返舍角度考量，每次挤奶时长较为平均，最低的一次</a:t>
            </a:r>
            <a:r>
              <a:rPr lang="en-US" altLang="zh-CN" sz="1050" b="1" dirty="0"/>
              <a:t>40</a:t>
            </a:r>
            <a:r>
              <a:rPr lang="zh-CN" altLang="en-US" sz="1050" b="1" dirty="0"/>
              <a:t>分钟，最高的一次</a:t>
            </a:r>
            <a:r>
              <a:rPr lang="en-US" altLang="zh-CN" sz="1050" b="1" dirty="0"/>
              <a:t>52</a:t>
            </a:r>
            <a:r>
              <a:rPr lang="zh-CN" altLang="en-US" sz="1050" b="1" dirty="0"/>
              <a:t>分钟。</a:t>
            </a:r>
            <a:endParaRPr lang="en-US" altLang="zh-CN" sz="1050" b="1" dirty="0"/>
          </a:p>
          <a:p>
            <a:r>
              <a:rPr lang="en-US" altLang="zh-CN" sz="1050" b="1" dirty="0"/>
              <a:t>Considering the time taken for cows to leave and return to the barn, the duration of each milking session is relatively consistent, with the shortest was 40 minutes and the longest was 52 minutes.</a:t>
            </a:r>
          </a:p>
          <a:p>
            <a:r>
              <a:rPr lang="en-US" altLang="zh-CN" sz="1050" b="1" dirty="0"/>
              <a:t>2. </a:t>
            </a:r>
            <a:r>
              <a:rPr lang="zh-CN" altLang="en-US" sz="1050" b="1" dirty="0"/>
              <a:t>从两个挤奶班次的间隔角度考量，挤奶间隔稍有波动。最长的一次两次挤奶间间隔</a:t>
            </a:r>
            <a:r>
              <a:rPr lang="en-US" altLang="zh-CN" sz="1050" b="1" dirty="0"/>
              <a:t>337</a:t>
            </a:r>
            <a:r>
              <a:rPr lang="zh-CN" altLang="en-US" sz="1050" b="1" dirty="0"/>
              <a:t>分钟，最短的一次间隔</a:t>
            </a:r>
            <a:r>
              <a:rPr lang="en-US" altLang="zh-CN" sz="1050" b="1" dirty="0"/>
              <a:t>295</a:t>
            </a:r>
            <a:r>
              <a:rPr lang="zh-CN" altLang="en-US" sz="1050" b="1" dirty="0"/>
              <a:t>分钟。</a:t>
            </a:r>
            <a:endParaRPr lang="en-US" altLang="zh-CN" sz="1050" b="1" dirty="0"/>
          </a:p>
          <a:p>
            <a:r>
              <a:rPr lang="en-US" altLang="zh-CN" sz="1050" b="1" dirty="0"/>
              <a:t>From the perspective of the intervals between two milking shifts, there is a slight fluctuation. The longest interval between two milking sessions was 337 minutes, while the shortest was 295 minutes.</a:t>
            </a:r>
            <a:endParaRPr lang="zh-CN" altLang="en-US" sz="1050" b="1" dirty="0"/>
          </a:p>
        </p:txBody>
      </p:sp>
      <p:sp>
        <p:nvSpPr>
          <p:cNvPr id="3" name="文本框 2">
            <a:extLst>
              <a:ext uri="{FF2B5EF4-FFF2-40B4-BE49-F238E27FC236}">
                <a16:creationId xmlns:a16="http://schemas.microsoft.com/office/drawing/2014/main" id="{91C46757-8DF2-BBB2-DBC5-616176B19F5C}"/>
              </a:ext>
            </a:extLst>
          </p:cNvPr>
          <p:cNvSpPr txBox="1"/>
          <p:nvPr/>
        </p:nvSpPr>
        <p:spPr>
          <a:xfrm>
            <a:off x="8297508" y="216261"/>
            <a:ext cx="2655010" cy="492443"/>
          </a:xfrm>
          <a:prstGeom prst="rect">
            <a:avLst/>
          </a:prstGeom>
          <a:noFill/>
        </p:spPr>
        <p:txBody>
          <a:bodyPr wrap="square" rtlCol="0">
            <a:spAutoFit/>
          </a:bodyPr>
          <a:lstStyle/>
          <a:p>
            <a:r>
              <a:rPr kumimoji="1" lang="zh-CN" altLang="en-US" sz="1400" b="1" dirty="0"/>
              <a:t>牛舍挤奶流畅度分析</a:t>
            </a:r>
          </a:p>
          <a:p>
            <a:r>
              <a:rPr kumimoji="1" lang="en-US" altLang="zh-CN" sz="1200" b="1" dirty="0"/>
              <a:t>Barn milking smoothness analysis</a:t>
            </a:r>
            <a:endParaRPr kumimoji="1" lang="zh-CN" altLang="en-US" sz="1200" b="1" dirty="0"/>
          </a:p>
        </p:txBody>
      </p:sp>
      <p:sp>
        <p:nvSpPr>
          <p:cNvPr id="4" name="文本框 3">
            <a:extLst>
              <a:ext uri="{FF2B5EF4-FFF2-40B4-BE49-F238E27FC236}">
                <a16:creationId xmlns:a16="http://schemas.microsoft.com/office/drawing/2014/main" id="{2427D029-EF3A-D9B9-2D2D-BF425968C4E6}"/>
              </a:ext>
            </a:extLst>
          </p:cNvPr>
          <p:cNvSpPr txBox="1"/>
          <p:nvPr/>
        </p:nvSpPr>
        <p:spPr>
          <a:xfrm>
            <a:off x="390574" y="1125005"/>
            <a:ext cx="4332259" cy="230832"/>
          </a:xfrm>
          <a:prstGeom prst="rect">
            <a:avLst/>
          </a:prstGeom>
          <a:noFill/>
        </p:spPr>
        <p:txBody>
          <a:bodyPr wrap="square" rtlCol="0">
            <a:spAutoFit/>
          </a:bodyPr>
          <a:lstStyle/>
          <a:p>
            <a:r>
              <a:rPr lang="en-US" altLang="zh-CN" sz="900" dirty="0"/>
              <a:t>#11 milking barn north side barn empty duration when milking and milking interval</a:t>
            </a:r>
            <a:endParaRPr lang="zh-CN" altLang="en-US" sz="900" dirty="0"/>
          </a:p>
        </p:txBody>
      </p:sp>
      <p:sp>
        <p:nvSpPr>
          <p:cNvPr id="5" name="文本框 4">
            <a:extLst>
              <a:ext uri="{FF2B5EF4-FFF2-40B4-BE49-F238E27FC236}">
                <a16:creationId xmlns:a16="http://schemas.microsoft.com/office/drawing/2014/main" id="{9649801E-EB28-0343-7CC1-926A6A7F4541}"/>
              </a:ext>
            </a:extLst>
          </p:cNvPr>
          <p:cNvSpPr txBox="1"/>
          <p:nvPr/>
        </p:nvSpPr>
        <p:spPr>
          <a:xfrm>
            <a:off x="4564467" y="6429551"/>
            <a:ext cx="1351140" cy="215444"/>
          </a:xfrm>
          <a:prstGeom prst="rect">
            <a:avLst/>
          </a:prstGeom>
          <a:noFill/>
        </p:spPr>
        <p:txBody>
          <a:bodyPr wrap="square" rtlCol="0">
            <a:spAutoFit/>
          </a:bodyPr>
          <a:lstStyle/>
          <a:p>
            <a:r>
              <a:rPr lang="en-US" altLang="zh-CN" sz="800" dirty="0"/>
              <a:t>Milking Shifts (May</a:t>
            </a:r>
            <a:r>
              <a:rPr lang="zh-CN" altLang="en-US" sz="800" dirty="0"/>
              <a:t> </a:t>
            </a:r>
            <a:r>
              <a:rPr lang="en-US" altLang="zh-CN" sz="800" dirty="0"/>
              <a:t>2025)</a:t>
            </a:r>
            <a:endParaRPr lang="zh-CN" altLang="en-US" sz="800" dirty="0"/>
          </a:p>
        </p:txBody>
      </p:sp>
      <p:sp>
        <p:nvSpPr>
          <p:cNvPr id="10" name="文本框 9">
            <a:extLst>
              <a:ext uri="{FF2B5EF4-FFF2-40B4-BE49-F238E27FC236}">
                <a16:creationId xmlns:a16="http://schemas.microsoft.com/office/drawing/2014/main" id="{AE6679B6-F91B-EEA2-494C-9F90FE697775}"/>
              </a:ext>
            </a:extLst>
          </p:cNvPr>
          <p:cNvSpPr txBox="1"/>
          <p:nvPr/>
        </p:nvSpPr>
        <p:spPr>
          <a:xfrm rot="10800000">
            <a:off x="513146" y="1950342"/>
            <a:ext cx="307777" cy="2603240"/>
          </a:xfrm>
          <a:prstGeom prst="rect">
            <a:avLst/>
          </a:prstGeom>
          <a:noFill/>
        </p:spPr>
        <p:txBody>
          <a:bodyPr vert="eaVert" wrap="square" rtlCol="0">
            <a:spAutoFit/>
          </a:bodyPr>
          <a:lstStyle/>
          <a:p>
            <a:r>
              <a:rPr lang="en-US" altLang="zh-CN" sz="800" dirty="0"/>
              <a:t>Barn empty duration when milking(min)</a:t>
            </a:r>
            <a:endParaRPr lang="zh-CN" altLang="en-US" sz="800" dirty="0"/>
          </a:p>
        </p:txBody>
      </p:sp>
      <p:sp>
        <p:nvSpPr>
          <p:cNvPr id="11" name="文本框 10">
            <a:extLst>
              <a:ext uri="{FF2B5EF4-FFF2-40B4-BE49-F238E27FC236}">
                <a16:creationId xmlns:a16="http://schemas.microsoft.com/office/drawing/2014/main" id="{2591D8C1-F5DA-7447-6979-7F4882107E61}"/>
              </a:ext>
            </a:extLst>
          </p:cNvPr>
          <p:cNvSpPr txBox="1"/>
          <p:nvPr/>
        </p:nvSpPr>
        <p:spPr>
          <a:xfrm rot="10800000">
            <a:off x="7729294" y="3087282"/>
            <a:ext cx="307777" cy="1160106"/>
          </a:xfrm>
          <a:prstGeom prst="rect">
            <a:avLst/>
          </a:prstGeom>
          <a:noFill/>
        </p:spPr>
        <p:txBody>
          <a:bodyPr vert="eaVert" wrap="square" rtlCol="0">
            <a:spAutoFit/>
          </a:bodyPr>
          <a:lstStyle/>
          <a:p>
            <a:r>
              <a:rPr lang="en-US" altLang="zh-CN" sz="800" dirty="0"/>
              <a:t>Milking interval (min)</a:t>
            </a:r>
            <a:endParaRPr lang="zh-CN" altLang="en-US" sz="800" dirty="0"/>
          </a:p>
        </p:txBody>
      </p:sp>
      <p:grpSp>
        <p:nvGrpSpPr>
          <p:cNvPr id="16" name="组合 15">
            <a:extLst>
              <a:ext uri="{FF2B5EF4-FFF2-40B4-BE49-F238E27FC236}">
                <a16:creationId xmlns:a16="http://schemas.microsoft.com/office/drawing/2014/main" id="{ADA51E25-CACC-6382-FD8A-4E091E22710B}"/>
              </a:ext>
            </a:extLst>
          </p:cNvPr>
          <p:cNvGrpSpPr/>
          <p:nvPr/>
        </p:nvGrpSpPr>
        <p:grpSpPr>
          <a:xfrm>
            <a:off x="8089902" y="1157471"/>
            <a:ext cx="4017367" cy="5368834"/>
            <a:chOff x="8089902" y="1157471"/>
            <a:chExt cx="4017367" cy="5368834"/>
          </a:xfrm>
        </p:grpSpPr>
        <p:pic>
          <p:nvPicPr>
            <p:cNvPr id="9" name="图片 8">
              <a:extLst>
                <a:ext uri="{FF2B5EF4-FFF2-40B4-BE49-F238E27FC236}">
                  <a16:creationId xmlns:a16="http://schemas.microsoft.com/office/drawing/2014/main" id="{31F71092-A843-B781-CAFB-8D7BC22C624F}"/>
                </a:ext>
              </a:extLst>
            </p:cNvPr>
            <p:cNvPicPr>
              <a:picLocks noChangeAspect="1"/>
            </p:cNvPicPr>
            <p:nvPr/>
          </p:nvPicPr>
          <p:blipFill>
            <a:blip r:embed="rId5"/>
            <a:stretch>
              <a:fillRect/>
            </a:stretch>
          </p:blipFill>
          <p:spPr>
            <a:xfrm>
              <a:off x="8089902" y="1163904"/>
              <a:ext cx="3644900" cy="5362401"/>
            </a:xfrm>
            <a:prstGeom prst="rect">
              <a:avLst/>
            </a:prstGeom>
          </p:spPr>
        </p:pic>
        <p:sp>
          <p:nvSpPr>
            <p:cNvPr id="12" name="文本框 11">
              <a:extLst>
                <a:ext uri="{FF2B5EF4-FFF2-40B4-BE49-F238E27FC236}">
                  <a16:creationId xmlns:a16="http://schemas.microsoft.com/office/drawing/2014/main" id="{87AFCCF4-BAAE-6F90-05C4-24ABDEF38268}"/>
                </a:ext>
              </a:extLst>
            </p:cNvPr>
            <p:cNvSpPr txBox="1"/>
            <p:nvPr/>
          </p:nvSpPr>
          <p:spPr>
            <a:xfrm>
              <a:off x="8444868" y="1163904"/>
              <a:ext cx="493860" cy="215444"/>
            </a:xfrm>
            <a:prstGeom prst="rect">
              <a:avLst/>
            </a:prstGeom>
            <a:noFill/>
          </p:spPr>
          <p:txBody>
            <a:bodyPr wrap="square" rtlCol="0">
              <a:spAutoFit/>
            </a:bodyPr>
            <a:lstStyle/>
            <a:p>
              <a:r>
                <a:rPr lang="en-US" altLang="zh-CN" sz="800" dirty="0">
                  <a:solidFill>
                    <a:schemeClr val="bg1"/>
                  </a:solidFill>
                </a:rPr>
                <a:t>Shifts </a:t>
              </a:r>
              <a:endParaRPr lang="zh-CN" altLang="en-US" sz="800" dirty="0">
                <a:solidFill>
                  <a:schemeClr val="bg1"/>
                </a:solidFill>
              </a:endParaRPr>
            </a:p>
          </p:txBody>
        </p:sp>
        <p:sp>
          <p:nvSpPr>
            <p:cNvPr id="13" name="文本框 12">
              <a:extLst>
                <a:ext uri="{FF2B5EF4-FFF2-40B4-BE49-F238E27FC236}">
                  <a16:creationId xmlns:a16="http://schemas.microsoft.com/office/drawing/2014/main" id="{2C1218BF-4617-F14E-CF9A-75EA444C8CF7}"/>
                </a:ext>
              </a:extLst>
            </p:cNvPr>
            <p:cNvSpPr txBox="1"/>
            <p:nvPr/>
          </p:nvSpPr>
          <p:spPr>
            <a:xfrm>
              <a:off x="9268948" y="1157471"/>
              <a:ext cx="708721" cy="215444"/>
            </a:xfrm>
            <a:prstGeom prst="rect">
              <a:avLst/>
            </a:prstGeom>
            <a:noFill/>
          </p:spPr>
          <p:txBody>
            <a:bodyPr wrap="square" rtlCol="0">
              <a:spAutoFit/>
            </a:bodyPr>
            <a:lstStyle/>
            <a:p>
              <a:r>
                <a:rPr lang="en-US" altLang="zh-CN" sz="800" dirty="0">
                  <a:solidFill>
                    <a:schemeClr val="bg1"/>
                  </a:solidFill>
                </a:rPr>
                <a:t>Return </a:t>
              </a:r>
              <a:endParaRPr lang="zh-CN" altLang="en-US" sz="800" dirty="0">
                <a:solidFill>
                  <a:schemeClr val="bg1"/>
                </a:solidFill>
              </a:endParaRPr>
            </a:p>
          </p:txBody>
        </p:sp>
        <p:sp>
          <p:nvSpPr>
            <p:cNvPr id="14" name="文本框 13">
              <a:extLst>
                <a:ext uri="{FF2B5EF4-FFF2-40B4-BE49-F238E27FC236}">
                  <a16:creationId xmlns:a16="http://schemas.microsoft.com/office/drawing/2014/main" id="{D9C03175-7E03-40B1-1388-2A713AB912CD}"/>
                </a:ext>
              </a:extLst>
            </p:cNvPr>
            <p:cNvSpPr txBox="1"/>
            <p:nvPr/>
          </p:nvSpPr>
          <p:spPr>
            <a:xfrm>
              <a:off x="10215492" y="1161952"/>
              <a:ext cx="959885" cy="215444"/>
            </a:xfrm>
            <a:prstGeom prst="rect">
              <a:avLst/>
            </a:prstGeom>
            <a:noFill/>
          </p:spPr>
          <p:txBody>
            <a:bodyPr wrap="square" rtlCol="0">
              <a:spAutoFit/>
            </a:bodyPr>
            <a:lstStyle/>
            <a:p>
              <a:r>
                <a:rPr lang="en-US" altLang="zh-CN" sz="800" dirty="0">
                  <a:solidFill>
                    <a:schemeClr val="bg1"/>
                  </a:solidFill>
                </a:rPr>
                <a:t>Duration</a:t>
              </a:r>
              <a:endParaRPr lang="zh-CN" altLang="en-US" sz="800" dirty="0">
                <a:solidFill>
                  <a:schemeClr val="bg1"/>
                </a:solidFill>
              </a:endParaRPr>
            </a:p>
          </p:txBody>
        </p:sp>
        <p:sp>
          <p:nvSpPr>
            <p:cNvPr id="15" name="文本框 14">
              <a:extLst>
                <a:ext uri="{FF2B5EF4-FFF2-40B4-BE49-F238E27FC236}">
                  <a16:creationId xmlns:a16="http://schemas.microsoft.com/office/drawing/2014/main" id="{51E4906C-2644-7096-3DC3-EA913295A683}"/>
                </a:ext>
              </a:extLst>
            </p:cNvPr>
            <p:cNvSpPr txBox="1"/>
            <p:nvPr/>
          </p:nvSpPr>
          <p:spPr>
            <a:xfrm>
              <a:off x="11147384" y="1157471"/>
              <a:ext cx="959885" cy="215444"/>
            </a:xfrm>
            <a:prstGeom prst="rect">
              <a:avLst/>
            </a:prstGeom>
            <a:noFill/>
          </p:spPr>
          <p:txBody>
            <a:bodyPr wrap="square" rtlCol="0">
              <a:spAutoFit/>
            </a:bodyPr>
            <a:lstStyle/>
            <a:p>
              <a:r>
                <a:rPr lang="en-US" altLang="zh-CN" sz="800" dirty="0">
                  <a:solidFill>
                    <a:schemeClr val="bg1"/>
                  </a:solidFill>
                </a:rPr>
                <a:t> Interval</a:t>
              </a:r>
              <a:endParaRPr lang="zh-CN" altLang="en-US" sz="800" dirty="0">
                <a:solidFill>
                  <a:schemeClr val="bg1"/>
                </a:solidFill>
              </a:endParaRPr>
            </a:p>
          </p:txBody>
        </p:sp>
      </p:grpSp>
      <p:pic>
        <p:nvPicPr>
          <p:cNvPr id="7" name="图片 6">
            <a:extLst>
              <a:ext uri="{FF2B5EF4-FFF2-40B4-BE49-F238E27FC236}">
                <a16:creationId xmlns:a16="http://schemas.microsoft.com/office/drawing/2014/main" id="{518B7F11-F43F-9BE2-7F4B-1B0F5A93520E}"/>
              </a:ext>
            </a:extLst>
          </p:cNvPr>
          <p:cNvPicPr>
            <a:picLocks noChangeAspect="1"/>
          </p:cNvPicPr>
          <p:nvPr/>
        </p:nvPicPr>
        <p:blipFill>
          <a:blip r:embed="rId6"/>
          <a:stretch>
            <a:fillRect/>
          </a:stretch>
        </p:blipFill>
        <p:spPr>
          <a:xfrm>
            <a:off x="-1420" y="16639"/>
            <a:ext cx="1125084" cy="340559"/>
          </a:xfrm>
          <a:prstGeom prst="rect">
            <a:avLst/>
          </a:prstGeom>
        </p:spPr>
      </p:pic>
      <p:sp>
        <p:nvSpPr>
          <p:cNvPr id="17" name="文本框 16">
            <a:extLst>
              <a:ext uri="{FF2B5EF4-FFF2-40B4-BE49-F238E27FC236}">
                <a16:creationId xmlns:a16="http://schemas.microsoft.com/office/drawing/2014/main" id="{1FEA89CD-B7F4-C4B4-5205-0B956784E4FF}"/>
              </a:ext>
            </a:extLst>
          </p:cNvPr>
          <p:cNvSpPr txBox="1"/>
          <p:nvPr/>
        </p:nvSpPr>
        <p:spPr>
          <a:xfrm>
            <a:off x="1123664" y="-26885"/>
            <a:ext cx="5435341" cy="338554"/>
          </a:xfrm>
          <a:prstGeom prst="rect">
            <a:avLst/>
          </a:prstGeom>
          <a:noFill/>
        </p:spPr>
        <p:txBody>
          <a:bodyPr wrap="square" rtlCol="0">
            <a:spAutoFit/>
          </a:bodyPr>
          <a:lstStyle/>
          <a:p>
            <a:r>
              <a:rPr lang="en-US" altLang="zh-CN" sz="1600" dirty="0"/>
              <a:t>From TAAA Farm 2025.5.15-2025.5.23 date</a:t>
            </a:r>
            <a:endParaRPr lang="zh-CN" altLang="en-US" sz="1600" dirty="0"/>
          </a:p>
        </p:txBody>
      </p:sp>
    </p:spTree>
    <p:extLst>
      <p:ext uri="{BB962C8B-B14F-4D97-AF65-F5344CB8AC3E}">
        <p14:creationId xmlns:p14="http://schemas.microsoft.com/office/powerpoint/2010/main" val="3510368754"/>
      </p:ext>
    </p:extLst>
  </p:cSld>
  <p:clrMapOvr>
    <a:masterClrMapping/>
  </p:clrMapOvr>
  <mc:AlternateContent xmlns:mc="http://schemas.openxmlformats.org/markup-compatibility/2006" xmlns:p14="http://schemas.microsoft.com/office/powerpoint/2010/main">
    <mc:Choice Requires="p14">
      <p:transition spd="slow" p14:dur="2000" advTm="150280"/>
    </mc:Choice>
    <mc:Fallback xmlns="">
      <p:transition spd="slow" advTm="15028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5381D3F-1102-F613-120A-8C9933357A14}"/>
              </a:ext>
            </a:extLst>
          </p:cNvPr>
          <p:cNvPicPr>
            <a:picLocks noChangeAspect="1"/>
          </p:cNvPicPr>
          <p:nvPr/>
        </p:nvPicPr>
        <p:blipFill>
          <a:blip r:embed="rId4"/>
          <a:srcRect/>
          <a:stretch/>
        </p:blipFill>
        <p:spPr>
          <a:xfrm>
            <a:off x="84842" y="421430"/>
            <a:ext cx="9610496" cy="6457950"/>
          </a:xfrm>
          <a:prstGeom prst="rect">
            <a:avLst/>
          </a:prstGeom>
        </p:spPr>
      </p:pic>
      <p:pic>
        <p:nvPicPr>
          <p:cNvPr id="4" name="图片 3">
            <a:extLst>
              <a:ext uri="{FF2B5EF4-FFF2-40B4-BE49-F238E27FC236}">
                <a16:creationId xmlns:a16="http://schemas.microsoft.com/office/drawing/2014/main" id="{8670E8E5-58AD-E9F6-9C10-1725F5456FA3}"/>
              </a:ext>
            </a:extLst>
          </p:cNvPr>
          <p:cNvPicPr>
            <a:picLocks noChangeAspect="1"/>
          </p:cNvPicPr>
          <p:nvPr/>
        </p:nvPicPr>
        <p:blipFill>
          <a:blip r:embed="rId5"/>
          <a:stretch>
            <a:fillRect/>
          </a:stretch>
        </p:blipFill>
        <p:spPr>
          <a:xfrm>
            <a:off x="2266543" y="2201206"/>
            <a:ext cx="2526635" cy="1669544"/>
          </a:xfrm>
          <a:prstGeom prst="rect">
            <a:avLst/>
          </a:prstGeom>
        </p:spPr>
      </p:pic>
      <p:graphicFrame>
        <p:nvGraphicFramePr>
          <p:cNvPr id="6" name="表格 5">
            <a:extLst>
              <a:ext uri="{FF2B5EF4-FFF2-40B4-BE49-F238E27FC236}">
                <a16:creationId xmlns:a16="http://schemas.microsoft.com/office/drawing/2014/main" id="{4483263E-9D25-9024-898B-E317745C1F7E}"/>
              </a:ext>
            </a:extLst>
          </p:cNvPr>
          <p:cNvGraphicFramePr>
            <a:graphicFrameLocks noGrp="1"/>
          </p:cNvGraphicFramePr>
          <p:nvPr/>
        </p:nvGraphicFramePr>
        <p:xfrm>
          <a:off x="27283062" y="-1829347"/>
          <a:ext cx="3844637" cy="13859058"/>
        </p:xfrm>
        <a:graphic>
          <a:graphicData uri="http://schemas.openxmlformats.org/drawingml/2006/table">
            <a:tbl>
              <a:tblPr firstRow="1">
                <a:tableStyleId>{5C22544A-7EE6-4342-B048-85BDC9FD1C3A}</a:tableStyleId>
              </a:tblPr>
              <a:tblGrid>
                <a:gridCol w="1383935">
                  <a:extLst>
                    <a:ext uri="{9D8B030D-6E8A-4147-A177-3AD203B41FA5}">
                      <a16:colId xmlns:a16="http://schemas.microsoft.com/office/drawing/2014/main" val="401504852"/>
                    </a:ext>
                  </a:extLst>
                </a:gridCol>
                <a:gridCol w="1164368">
                  <a:extLst>
                    <a:ext uri="{9D8B030D-6E8A-4147-A177-3AD203B41FA5}">
                      <a16:colId xmlns:a16="http://schemas.microsoft.com/office/drawing/2014/main" val="1422420824"/>
                    </a:ext>
                  </a:extLst>
                </a:gridCol>
                <a:gridCol w="1296334">
                  <a:extLst>
                    <a:ext uri="{9D8B030D-6E8A-4147-A177-3AD203B41FA5}">
                      <a16:colId xmlns:a16="http://schemas.microsoft.com/office/drawing/2014/main" val="730636909"/>
                    </a:ext>
                  </a:extLst>
                </a:gridCol>
              </a:tblGrid>
              <a:tr h="48023">
                <a:tc>
                  <a:txBody>
                    <a:bodyPr/>
                    <a:lstStyle/>
                    <a:p>
                      <a:pPr algn="l" fontAlgn="ctr"/>
                      <a:r>
                        <a:rPr lang="zh-CN" altLang="en-US" sz="800" b="1" u="none" strike="noStrike">
                          <a:effectLst/>
                          <a:latin typeface="DengXian" panose="02010600030101010101" pitchFamily="2" charset="-122"/>
                          <a:ea typeface="DengXian" panose="02010600030101010101" pitchFamily="2" charset="-122"/>
                        </a:rPr>
                        <a:t>﻿推料事件时间</a:t>
                      </a:r>
                      <a:endParaRPr lang="zh-CN" altLang="en-US"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l" fontAlgn="ctr"/>
                      <a:r>
                        <a:rPr lang="zh-CN" altLang="en-US" sz="800" b="1" u="none" strike="noStrike" dirty="0">
                          <a:effectLst/>
                          <a:latin typeface="DengXian" panose="02010600030101010101" pitchFamily="2" charset="-122"/>
                          <a:ea typeface="DengXian" panose="02010600030101010101" pitchFamily="2" charset="-122"/>
                        </a:rPr>
                        <a:t>距离上一次推料间隔</a:t>
                      </a:r>
                      <a:endParaRPr lang="en-US" altLang="zh-CN" sz="800" b="1" u="none" strike="noStrike" dirty="0">
                        <a:effectLst/>
                        <a:latin typeface="DengXian" panose="02010600030101010101" pitchFamily="2" charset="-122"/>
                        <a:ea typeface="DengXian" panose="02010600030101010101" pitchFamily="2" charset="-122"/>
                      </a:endParaRPr>
                    </a:p>
                    <a:p>
                      <a:pPr algn="l" fontAlgn="ctr"/>
                      <a:r>
                        <a:rPr lang="zh-CN" altLang="en-US" sz="800" b="1" u="none" strike="noStrike" dirty="0">
                          <a:effectLst/>
                          <a:latin typeface="DengXian" panose="02010600030101010101" pitchFamily="2" charset="-122"/>
                          <a:ea typeface="DengXian" panose="02010600030101010101" pitchFamily="2" charset="-122"/>
                        </a:rPr>
                        <a:t>（分钟）</a:t>
                      </a:r>
                      <a:endParaRPr lang="zh-CN" altLang="en-US" sz="800" b="1" i="0" u="none" strike="noStrike" dirty="0">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l" fontAlgn="ctr"/>
                      <a:r>
                        <a:rPr lang="zh-CN" altLang="en-US" sz="800" b="1" u="none" strike="noStrike" dirty="0">
                          <a:effectLst/>
                          <a:latin typeface="DengXian" panose="02010600030101010101" pitchFamily="2" charset="-122"/>
                          <a:ea typeface="DengXian" panose="02010600030101010101" pitchFamily="2" charset="-122"/>
                        </a:rPr>
                        <a:t>推料间采食时长</a:t>
                      </a:r>
                      <a:endParaRPr lang="en-US" altLang="zh-CN" sz="800" b="1" u="none" strike="noStrike" dirty="0">
                        <a:effectLst/>
                        <a:latin typeface="DengXian" panose="02010600030101010101" pitchFamily="2" charset="-122"/>
                        <a:ea typeface="DengXian" panose="02010600030101010101" pitchFamily="2" charset="-122"/>
                      </a:endParaRPr>
                    </a:p>
                    <a:p>
                      <a:pPr algn="l" fontAlgn="ctr"/>
                      <a:r>
                        <a:rPr lang="zh-CN" altLang="en-US" sz="800" b="1" u="none" strike="noStrike" dirty="0">
                          <a:effectLst/>
                          <a:latin typeface="DengXian" panose="02010600030101010101" pitchFamily="2" charset="-122"/>
                          <a:ea typeface="DengXian" panose="02010600030101010101" pitchFamily="2" charset="-122"/>
                        </a:rPr>
                        <a:t>（小时）</a:t>
                      </a:r>
                      <a:endParaRPr lang="zh-CN" altLang="en-US" sz="800" b="1" i="0" u="none" strike="noStrike" dirty="0">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962750107"/>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12:56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l" fontAlgn="ctr"/>
                      <a:endParaRPr lang="zh-CN" altLang="en-US"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22.2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18838197"/>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1:37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18.3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599902043"/>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2:58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81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32.8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441057841"/>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3:34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20.6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316958715"/>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4:20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000352771"/>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5:05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37.3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339515985"/>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5:21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18.8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602332184"/>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6:28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67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16.9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683157794"/>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7:39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23.5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558173673"/>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8:32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19.2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561696258"/>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9:01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13.6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612187137"/>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12:34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213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140.1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64439352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6:35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361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259.3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894959919"/>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7:49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54.4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282158143"/>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9:45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116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69.8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400079166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16</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10:47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62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26.2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36840285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1:03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136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82.3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515626269"/>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1:58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25.4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807119772"/>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2:22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936706513"/>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2:57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12.6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809775868"/>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4:26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89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20.7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65764571"/>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5:16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41.9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327779648"/>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6:55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99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27.6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223216097"/>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7:53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16.7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711990203"/>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8:25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11.4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4293757598"/>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12:35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250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148.1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17734595"/>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3:56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201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121.4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785044052"/>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6:47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171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138.4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478033041"/>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7:35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39.6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609403459"/>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8:27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32.8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290820521"/>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10:00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93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43.5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991205009"/>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17</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10:56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49.7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47262291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12:08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39.6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998753319"/>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12:54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19.5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05725114"/>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2:03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69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39.9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4259107861"/>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2:40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22.5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694530103"/>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3:39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27.8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76059490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4:28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713416294"/>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6:21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113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73.9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641621589"/>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6:48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839073332"/>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8:03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622958764"/>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9:05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62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30.2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169358629"/>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2:24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319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201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18896514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3:25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61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898856428"/>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4:13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8.9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72275574"/>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6:56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467663126"/>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6:58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165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137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41754248"/>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9:34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158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98.3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311604449"/>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18</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11:24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110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73.1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336351321"/>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19</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12:43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37.7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676371822"/>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19</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1:27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13.5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442481127"/>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19</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2:38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38.7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933397483"/>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19</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3:58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80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45.4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38754584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19</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4:55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28.3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062593904"/>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19</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5:15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672488249"/>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19</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6:34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27.5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728174986"/>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19</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6:58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322329593"/>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19</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7:46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16.8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4166408746"/>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19</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9:15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89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32.1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694984833"/>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19</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10:09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9.6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951982132"/>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19</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12:08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119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129.8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96944228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19</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3:37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209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185.2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409178693"/>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19</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4:37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60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14.1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18596065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20</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5:37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780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492.6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913401274"/>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20</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6:20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10.6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93689724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20</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6:25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436790461"/>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20</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7:53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88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27.6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365770724"/>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20</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9:59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126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66.9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029876619"/>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20</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10:54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52.3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920260667"/>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20</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7:46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532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415.1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4035293031"/>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20</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8:29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23.8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92795327"/>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20</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10:04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95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62.6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679961068"/>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20</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11:20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57.6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410060773"/>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21</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1:34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134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54.4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159500802"/>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21</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2:11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18.8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231421738"/>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21</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2:44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15.5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147273843"/>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21</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3:57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31.9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329904262"/>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21</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4:47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426676221"/>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21</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5:13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43.6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263132766"/>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21</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6:09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23.4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14696709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21</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6:34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6.4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338342901"/>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21</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8:47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133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72.6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209629939"/>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21</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10:01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53.2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49836254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21</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10:44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944074948"/>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21</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6:18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454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451.4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432065671"/>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21</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6:43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689482684"/>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21</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10:17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214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148.3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4241308653"/>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22</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12:52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155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89.7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77912617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22</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1:59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67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33.2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089935412"/>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22</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3:19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80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37.3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82316210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22</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4:21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62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18.7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958611735"/>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22</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5:42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81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56.3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220560337"/>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22</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6:38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11.9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758567593"/>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22</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8:48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130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53.5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59689318"/>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22</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9:00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14.2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564810662"/>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22</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1:40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280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172.7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938718598"/>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22</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4:36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176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107.1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825557744"/>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22</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7:58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202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172.7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803461869"/>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22</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8:22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16.2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594970946"/>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22</a:t>
                      </a:r>
                      <a:r>
                        <a:rPr lang="zh-CN" altLang="en-US" sz="800" b="1" u="none" strike="noStrike">
                          <a:effectLst/>
                          <a:latin typeface="DengXian" panose="02010600030101010101" pitchFamily="2" charset="-122"/>
                          <a:ea typeface="DengXian" panose="02010600030101010101" pitchFamily="2" charset="-122"/>
                        </a:rPr>
                        <a:t>日 下午</a:t>
                      </a:r>
                      <a:r>
                        <a:rPr lang="en-US" altLang="zh-CN" sz="800" b="1" u="none" strike="noStrike">
                          <a:effectLst/>
                          <a:latin typeface="DengXian" panose="02010600030101010101" pitchFamily="2" charset="-122"/>
                          <a:ea typeface="DengXian" panose="02010600030101010101" pitchFamily="2" charset="-122"/>
                        </a:rPr>
                        <a:t>10:37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135</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55.4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436628905"/>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23</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12:40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123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90.4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056312285"/>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23</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1:46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66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24.1</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216928618"/>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23</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2:28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17.6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642118563"/>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23</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3:20</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52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29195409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23</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4:06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22.3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611962955"/>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23</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5:23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77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41.8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659799011"/>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23</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5:49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26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16.3</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661080469"/>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23</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6:36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17.8</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1267226830"/>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23</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8:12</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96</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45.4</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3043222826"/>
                  </a:ext>
                </a:extLst>
              </a:tr>
              <a:tr h="48023">
                <a:tc>
                  <a:txBody>
                    <a:bodyPr/>
                    <a:lstStyle/>
                    <a:p>
                      <a:pPr algn="l" fontAlgn="ctr"/>
                      <a:r>
                        <a:rPr lang="en-US" altLang="zh-CN" sz="800" b="1" u="none" strike="noStrike">
                          <a:effectLst/>
                          <a:latin typeface="DengXian" panose="02010600030101010101" pitchFamily="2" charset="-122"/>
                          <a:ea typeface="DengXian" panose="02010600030101010101" pitchFamily="2" charset="-122"/>
                        </a:rPr>
                        <a:t>2025</a:t>
                      </a:r>
                      <a:r>
                        <a:rPr lang="zh-CN" altLang="en-US" sz="800" b="1" u="none" strike="noStrike">
                          <a:effectLst/>
                          <a:latin typeface="DengXian" panose="02010600030101010101" pitchFamily="2" charset="-122"/>
                          <a:ea typeface="DengXian" panose="02010600030101010101" pitchFamily="2" charset="-122"/>
                        </a:rPr>
                        <a:t>年</a:t>
                      </a:r>
                      <a:r>
                        <a:rPr lang="en-US" altLang="zh-CN" sz="800" b="1" u="none" strike="noStrike">
                          <a:effectLst/>
                          <a:latin typeface="DengXian" panose="02010600030101010101" pitchFamily="2" charset="-122"/>
                          <a:ea typeface="DengXian" panose="02010600030101010101" pitchFamily="2" charset="-122"/>
                        </a:rPr>
                        <a:t>5</a:t>
                      </a:r>
                      <a:r>
                        <a:rPr lang="zh-CN" altLang="en-US" sz="800" b="1" u="none" strike="noStrike">
                          <a:effectLst/>
                          <a:latin typeface="DengXian" panose="02010600030101010101" pitchFamily="2" charset="-122"/>
                          <a:ea typeface="DengXian" panose="02010600030101010101" pitchFamily="2" charset="-122"/>
                        </a:rPr>
                        <a:t>月</a:t>
                      </a:r>
                      <a:r>
                        <a:rPr lang="en-US" altLang="zh-CN" sz="800" b="1" u="none" strike="noStrike">
                          <a:effectLst/>
                          <a:latin typeface="DengXian" panose="02010600030101010101" pitchFamily="2" charset="-122"/>
                          <a:ea typeface="DengXian" panose="02010600030101010101" pitchFamily="2" charset="-122"/>
                        </a:rPr>
                        <a:t>23</a:t>
                      </a:r>
                      <a:r>
                        <a:rPr lang="zh-CN" altLang="en-US" sz="800" b="1" u="none" strike="noStrike">
                          <a:effectLst/>
                          <a:latin typeface="DengXian" panose="02010600030101010101" pitchFamily="2" charset="-122"/>
                          <a:ea typeface="DengXian" panose="02010600030101010101" pitchFamily="2" charset="-122"/>
                        </a:rPr>
                        <a:t>日 上午</a:t>
                      </a:r>
                      <a:r>
                        <a:rPr lang="en-US" altLang="zh-CN" sz="800" b="1" u="none" strike="noStrike">
                          <a:effectLst/>
                          <a:latin typeface="DengXian" panose="02010600030101010101" pitchFamily="2" charset="-122"/>
                          <a:ea typeface="DengXian" panose="02010600030101010101" pitchFamily="2" charset="-122"/>
                        </a:rPr>
                        <a:t>10:09</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a:effectLst/>
                          <a:latin typeface="DengXian" panose="02010600030101010101" pitchFamily="2" charset="-122"/>
                          <a:ea typeface="DengXian" panose="02010600030101010101" pitchFamily="2" charset="-122"/>
                        </a:rPr>
                        <a:t>117</a:t>
                      </a:r>
                      <a:endParaRPr lang="en-US" altLang="zh-CN" sz="800" b="1" i="0" u="none" strike="noStrike">
                        <a:solidFill>
                          <a:srgbClr val="000000"/>
                        </a:solidFill>
                        <a:effectLst/>
                        <a:latin typeface="DengXian" panose="02010600030101010101" pitchFamily="2" charset="-122"/>
                        <a:ea typeface="DengXian" panose="02010600030101010101" pitchFamily="2" charset="-122"/>
                      </a:endParaRPr>
                    </a:p>
                  </a:txBody>
                  <a:tcPr marL="1838" marR="1838" marT="1838" marB="0" anchor="ctr"/>
                </a:tc>
                <a:tc>
                  <a:txBody>
                    <a:bodyPr/>
                    <a:lstStyle/>
                    <a:p>
                      <a:pPr algn="r" fontAlgn="ctr"/>
                      <a:r>
                        <a:rPr lang="en-US" altLang="zh-CN" sz="800" b="1" u="none" strike="noStrike" dirty="0">
                          <a:effectLst/>
                          <a:latin typeface="DengXian" panose="02010600030101010101" pitchFamily="2" charset="-122"/>
                          <a:ea typeface="DengXian" panose="02010600030101010101" pitchFamily="2" charset="-122"/>
                        </a:rPr>
                        <a:t>52.8</a:t>
                      </a:r>
                      <a:endParaRPr lang="en-US" altLang="zh-CN" sz="800" b="1" i="0" u="none" strike="noStrike" dirty="0">
                        <a:solidFill>
                          <a:srgbClr val="000000"/>
                        </a:solidFill>
                        <a:effectLst/>
                        <a:latin typeface="DengXian" panose="02010600030101010101" pitchFamily="2" charset="-122"/>
                        <a:ea typeface="DengXian" panose="02010600030101010101" pitchFamily="2" charset="-122"/>
                      </a:endParaRPr>
                    </a:p>
                  </a:txBody>
                  <a:tcPr marL="1838" marR="1838" marT="1838" marB="0" anchor="ctr"/>
                </a:tc>
                <a:extLst>
                  <a:ext uri="{0D108BD9-81ED-4DB2-BD59-A6C34878D82A}">
                    <a16:rowId xmlns:a16="http://schemas.microsoft.com/office/drawing/2014/main" val="2735683750"/>
                  </a:ext>
                </a:extLst>
              </a:tr>
            </a:tbl>
          </a:graphicData>
        </a:graphic>
      </p:graphicFrame>
      <p:pic>
        <p:nvPicPr>
          <p:cNvPr id="7" name="图片 6">
            <a:extLst>
              <a:ext uri="{FF2B5EF4-FFF2-40B4-BE49-F238E27FC236}">
                <a16:creationId xmlns:a16="http://schemas.microsoft.com/office/drawing/2014/main" id="{8CB5B911-CAB1-4487-CDAC-80FADDFB290C}"/>
              </a:ext>
            </a:extLst>
          </p:cNvPr>
          <p:cNvPicPr>
            <a:picLocks noChangeAspect="1"/>
          </p:cNvPicPr>
          <p:nvPr/>
        </p:nvPicPr>
        <p:blipFill>
          <a:blip r:embed="rId6"/>
          <a:stretch>
            <a:fillRect/>
          </a:stretch>
        </p:blipFill>
        <p:spPr>
          <a:xfrm>
            <a:off x="9833433" y="488511"/>
            <a:ext cx="2110328" cy="6369490"/>
          </a:xfrm>
          <a:prstGeom prst="rect">
            <a:avLst/>
          </a:prstGeom>
        </p:spPr>
      </p:pic>
      <p:sp>
        <p:nvSpPr>
          <p:cNvPr id="8" name="文本框 7">
            <a:extLst>
              <a:ext uri="{FF2B5EF4-FFF2-40B4-BE49-F238E27FC236}">
                <a16:creationId xmlns:a16="http://schemas.microsoft.com/office/drawing/2014/main" id="{66A076D3-F483-EDBF-70ED-2EF4A32A4818}"/>
              </a:ext>
            </a:extLst>
          </p:cNvPr>
          <p:cNvSpPr txBox="1"/>
          <p:nvPr/>
        </p:nvSpPr>
        <p:spPr>
          <a:xfrm>
            <a:off x="3561396" y="76796"/>
            <a:ext cx="6154445" cy="900246"/>
          </a:xfrm>
          <a:prstGeom prst="rect">
            <a:avLst/>
          </a:prstGeom>
          <a:noFill/>
        </p:spPr>
        <p:txBody>
          <a:bodyPr wrap="square" rtlCol="0">
            <a:spAutoFit/>
          </a:bodyPr>
          <a:lstStyle/>
          <a:p>
            <a:r>
              <a:rPr lang="en-US" altLang="zh-CN" sz="1050" dirty="0"/>
              <a:t>1. </a:t>
            </a:r>
            <a:r>
              <a:rPr lang="zh-CN" altLang="en-US" sz="1050" dirty="0"/>
              <a:t>推料作业间隔不一致的情况较多</a:t>
            </a:r>
            <a:r>
              <a:rPr lang="en-US" altLang="zh-CN" sz="1050" dirty="0"/>
              <a:t> Inconsistency of feed push interval happens high </a:t>
            </a:r>
          </a:p>
          <a:p>
            <a:r>
              <a:rPr lang="zh-CN" altLang="en-US" sz="1050" dirty="0"/>
              <a:t>（*推料车辆仅识别图中车辆，其他车辆用作推料的情况未予统计）</a:t>
            </a:r>
            <a:r>
              <a:rPr lang="en-US" altLang="zh-CN" sz="1050" dirty="0"/>
              <a:t>(*Pushing vehicles only recognize vehicles in the image, and other vehicles used for pushing feed are not counted.)</a:t>
            </a:r>
          </a:p>
          <a:p>
            <a:r>
              <a:rPr lang="en-US" altLang="zh-CN" sz="1050" dirty="0"/>
              <a:t>2. </a:t>
            </a:r>
            <a:r>
              <a:rPr lang="zh-CN" altLang="en-US" sz="1050" dirty="0"/>
              <a:t>存在较长时间不推料的情况</a:t>
            </a:r>
            <a:r>
              <a:rPr lang="en-US" altLang="zh-CN" sz="1050" dirty="0"/>
              <a:t> Had situations where feeds were not pushed for a long time.</a:t>
            </a:r>
          </a:p>
          <a:p>
            <a:r>
              <a:rPr lang="en-US" altLang="zh-CN" sz="1050" dirty="0"/>
              <a:t>3. </a:t>
            </a:r>
            <a:r>
              <a:rPr lang="zh-CN" altLang="en-US" sz="1050" dirty="0"/>
              <a:t>存在较短时间反复推料的情况</a:t>
            </a:r>
            <a:r>
              <a:rPr lang="en-US" altLang="zh-CN" sz="1050" dirty="0"/>
              <a:t> Had situations where feeds were repeatedly pushed in a short time.</a:t>
            </a:r>
            <a:endParaRPr lang="zh-CN" altLang="en-US" sz="1050" dirty="0"/>
          </a:p>
        </p:txBody>
      </p:sp>
      <p:sp>
        <p:nvSpPr>
          <p:cNvPr id="9" name="圆角矩形 8">
            <a:extLst>
              <a:ext uri="{FF2B5EF4-FFF2-40B4-BE49-F238E27FC236}">
                <a16:creationId xmlns:a16="http://schemas.microsoft.com/office/drawing/2014/main" id="{89B95480-7840-874E-1658-B0C4528F8AC6}"/>
              </a:ext>
            </a:extLst>
          </p:cNvPr>
          <p:cNvSpPr/>
          <p:nvPr/>
        </p:nvSpPr>
        <p:spPr>
          <a:xfrm>
            <a:off x="1500238" y="6069462"/>
            <a:ext cx="383762" cy="234330"/>
          </a:xfrm>
          <a:prstGeom prst="roundRect">
            <a:avLst>
              <a:gd name="adj" fmla="val 2968"/>
            </a:avLst>
          </a:prstGeom>
          <a:solidFill>
            <a:srgbClr val="FF00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圆角矩形 9">
            <a:extLst>
              <a:ext uri="{FF2B5EF4-FFF2-40B4-BE49-F238E27FC236}">
                <a16:creationId xmlns:a16="http://schemas.microsoft.com/office/drawing/2014/main" id="{6EDFB014-4E48-3FF8-705D-C9D81FA2C069}"/>
              </a:ext>
            </a:extLst>
          </p:cNvPr>
          <p:cNvSpPr/>
          <p:nvPr/>
        </p:nvSpPr>
        <p:spPr>
          <a:xfrm>
            <a:off x="2496662" y="6075951"/>
            <a:ext cx="420537" cy="234329"/>
          </a:xfrm>
          <a:prstGeom prst="roundRect">
            <a:avLst>
              <a:gd name="adj" fmla="val 2968"/>
            </a:avLst>
          </a:prstGeom>
          <a:solidFill>
            <a:srgbClr val="FF00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圆角矩形 10">
            <a:extLst>
              <a:ext uri="{FF2B5EF4-FFF2-40B4-BE49-F238E27FC236}">
                <a16:creationId xmlns:a16="http://schemas.microsoft.com/office/drawing/2014/main" id="{05FEBD94-5B1D-8779-4603-D066A528E083}"/>
              </a:ext>
            </a:extLst>
          </p:cNvPr>
          <p:cNvSpPr/>
          <p:nvPr/>
        </p:nvSpPr>
        <p:spPr>
          <a:xfrm>
            <a:off x="3529861" y="6075951"/>
            <a:ext cx="383762" cy="234330"/>
          </a:xfrm>
          <a:prstGeom prst="roundRect">
            <a:avLst>
              <a:gd name="adj" fmla="val 2968"/>
            </a:avLst>
          </a:prstGeom>
          <a:solidFill>
            <a:srgbClr val="FF00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圆角矩形 11">
            <a:extLst>
              <a:ext uri="{FF2B5EF4-FFF2-40B4-BE49-F238E27FC236}">
                <a16:creationId xmlns:a16="http://schemas.microsoft.com/office/drawing/2014/main" id="{6EDFB014-4E48-3FF8-705D-C9D81FA2C069}"/>
              </a:ext>
            </a:extLst>
          </p:cNvPr>
          <p:cNvSpPr/>
          <p:nvPr/>
        </p:nvSpPr>
        <p:spPr>
          <a:xfrm>
            <a:off x="4539992" y="6069462"/>
            <a:ext cx="824008" cy="234330"/>
          </a:xfrm>
          <a:prstGeom prst="roundRect">
            <a:avLst>
              <a:gd name="adj" fmla="val 2968"/>
            </a:avLst>
          </a:prstGeom>
          <a:solidFill>
            <a:srgbClr val="FF00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4" name="圆角矩形 13">
            <a:extLst>
              <a:ext uri="{FF2B5EF4-FFF2-40B4-BE49-F238E27FC236}">
                <a16:creationId xmlns:a16="http://schemas.microsoft.com/office/drawing/2014/main" id="{6EDFB014-4E48-3FF8-705D-C9D81FA2C069}"/>
              </a:ext>
            </a:extLst>
          </p:cNvPr>
          <p:cNvSpPr/>
          <p:nvPr/>
        </p:nvSpPr>
        <p:spPr>
          <a:xfrm>
            <a:off x="5573191" y="6069462"/>
            <a:ext cx="383762" cy="234330"/>
          </a:xfrm>
          <a:prstGeom prst="roundRect">
            <a:avLst>
              <a:gd name="adj" fmla="val 2968"/>
            </a:avLst>
          </a:prstGeom>
          <a:solidFill>
            <a:srgbClr val="FF00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5" name="圆角矩形 14">
            <a:extLst>
              <a:ext uri="{FF2B5EF4-FFF2-40B4-BE49-F238E27FC236}">
                <a16:creationId xmlns:a16="http://schemas.microsoft.com/office/drawing/2014/main" id="{6EDFB014-4E48-3FF8-705D-C9D81FA2C069}"/>
              </a:ext>
            </a:extLst>
          </p:cNvPr>
          <p:cNvSpPr/>
          <p:nvPr/>
        </p:nvSpPr>
        <p:spPr>
          <a:xfrm>
            <a:off x="6532840" y="6069462"/>
            <a:ext cx="383763" cy="234330"/>
          </a:xfrm>
          <a:prstGeom prst="roundRect">
            <a:avLst>
              <a:gd name="adj" fmla="val 2968"/>
            </a:avLst>
          </a:prstGeom>
          <a:solidFill>
            <a:srgbClr val="FF00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6" name="圆角矩形 15">
            <a:extLst>
              <a:ext uri="{FF2B5EF4-FFF2-40B4-BE49-F238E27FC236}">
                <a16:creationId xmlns:a16="http://schemas.microsoft.com/office/drawing/2014/main" id="{6EDFB014-4E48-3FF8-705D-C9D81FA2C069}"/>
              </a:ext>
            </a:extLst>
          </p:cNvPr>
          <p:cNvSpPr/>
          <p:nvPr/>
        </p:nvSpPr>
        <p:spPr>
          <a:xfrm>
            <a:off x="7492491" y="6069462"/>
            <a:ext cx="383762" cy="234330"/>
          </a:xfrm>
          <a:prstGeom prst="roundRect">
            <a:avLst>
              <a:gd name="adj" fmla="val 2968"/>
            </a:avLst>
          </a:prstGeom>
          <a:solidFill>
            <a:srgbClr val="FF00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7" name="文本框 16">
            <a:extLst>
              <a:ext uri="{FF2B5EF4-FFF2-40B4-BE49-F238E27FC236}">
                <a16:creationId xmlns:a16="http://schemas.microsoft.com/office/drawing/2014/main" id="{14DA78A2-C5EB-9163-8AB7-A839FD35F0A6}"/>
              </a:ext>
            </a:extLst>
          </p:cNvPr>
          <p:cNvSpPr txBox="1"/>
          <p:nvPr/>
        </p:nvSpPr>
        <p:spPr>
          <a:xfrm>
            <a:off x="618567" y="1219958"/>
            <a:ext cx="3687868" cy="854080"/>
          </a:xfrm>
          <a:prstGeom prst="rect">
            <a:avLst/>
          </a:prstGeom>
          <a:noFill/>
        </p:spPr>
        <p:txBody>
          <a:bodyPr wrap="square" rtlCol="0">
            <a:spAutoFit/>
          </a:bodyPr>
          <a:lstStyle/>
          <a:p>
            <a:pPr marL="171450" indent="-171450">
              <a:buFont typeface="Arial" panose="020B0604020202020204" pitchFamily="34" charset="0"/>
              <a:buChar char="•"/>
            </a:pPr>
            <a:r>
              <a:rPr kumimoji="1" lang="zh-CN" altLang="en-US" sz="900" b="1" dirty="0">
                <a:solidFill>
                  <a:srgbClr val="FF0000"/>
                </a:solidFill>
              </a:rPr>
              <a:t>灰色柱形指距离上次推料的间隔时长</a:t>
            </a:r>
            <a:endParaRPr kumimoji="1" lang="en-US" altLang="zh-CN" sz="900" b="1" dirty="0">
              <a:solidFill>
                <a:srgbClr val="FF0000"/>
              </a:solidFill>
            </a:endParaRPr>
          </a:p>
          <a:p>
            <a:r>
              <a:rPr lang="en-US" altLang="zh-CN" sz="1050" dirty="0"/>
              <a:t>      Gray bars indicate the duration since the last feed pushing</a:t>
            </a:r>
          </a:p>
          <a:p>
            <a:pPr marL="171450" indent="-171450">
              <a:buFont typeface="Arial" panose="020B0604020202020204" pitchFamily="34" charset="0"/>
              <a:buChar char="•"/>
            </a:pPr>
            <a:r>
              <a:rPr kumimoji="1" lang="zh-CN" altLang="en-US" sz="900" b="1" dirty="0">
                <a:solidFill>
                  <a:srgbClr val="FF0000"/>
                </a:solidFill>
              </a:rPr>
              <a:t>绿色柱形指两次推料间采食区被奶牛占用的时间总计</a:t>
            </a:r>
            <a:endParaRPr kumimoji="1" lang="en-US" altLang="zh-CN" sz="900" b="1" dirty="0">
              <a:solidFill>
                <a:srgbClr val="FF0000"/>
              </a:solidFill>
            </a:endParaRPr>
          </a:p>
          <a:p>
            <a:pPr marL="180975"/>
            <a:r>
              <a:rPr lang="en-US" altLang="zh-CN" sz="1050" dirty="0"/>
              <a:t>Green bars indicate the total time the feeding area being  occupied by cows between two feed pushing </a:t>
            </a:r>
            <a:endParaRPr lang="zh-CN" altLang="en-US" sz="1050" dirty="0"/>
          </a:p>
        </p:txBody>
      </p:sp>
      <p:sp>
        <p:nvSpPr>
          <p:cNvPr id="2" name="文本框 1">
            <a:extLst>
              <a:ext uri="{FF2B5EF4-FFF2-40B4-BE49-F238E27FC236}">
                <a16:creationId xmlns:a16="http://schemas.microsoft.com/office/drawing/2014/main" id="{9C259BD3-537E-51B3-1DF8-401A60EA06DA}"/>
              </a:ext>
            </a:extLst>
          </p:cNvPr>
          <p:cNvSpPr txBox="1"/>
          <p:nvPr/>
        </p:nvSpPr>
        <p:spPr>
          <a:xfrm>
            <a:off x="9435101" y="-3933"/>
            <a:ext cx="3338472" cy="492443"/>
          </a:xfrm>
          <a:prstGeom prst="rect">
            <a:avLst/>
          </a:prstGeom>
          <a:noFill/>
        </p:spPr>
        <p:txBody>
          <a:bodyPr wrap="square" rtlCol="0">
            <a:spAutoFit/>
          </a:bodyPr>
          <a:lstStyle/>
          <a:p>
            <a:r>
              <a:rPr kumimoji="1" lang="zh-CN" altLang="en-US" sz="1400" b="1" dirty="0"/>
              <a:t>牛舍推料执行分析</a:t>
            </a:r>
          </a:p>
          <a:p>
            <a:r>
              <a:rPr kumimoji="1" lang="en-US" altLang="zh-CN" sz="1200" b="1" dirty="0"/>
              <a:t>Barn feed push implementation analysis</a:t>
            </a:r>
            <a:endParaRPr kumimoji="1" lang="zh-CN" altLang="en-US" sz="1200" b="1" dirty="0"/>
          </a:p>
        </p:txBody>
      </p:sp>
      <p:sp>
        <p:nvSpPr>
          <p:cNvPr id="13" name="文本框 12">
            <a:extLst>
              <a:ext uri="{FF2B5EF4-FFF2-40B4-BE49-F238E27FC236}">
                <a16:creationId xmlns:a16="http://schemas.microsoft.com/office/drawing/2014/main" id="{FA5F0E73-CE79-F2E2-1008-483BE88646AF}"/>
              </a:ext>
            </a:extLst>
          </p:cNvPr>
          <p:cNvSpPr txBox="1"/>
          <p:nvPr/>
        </p:nvSpPr>
        <p:spPr>
          <a:xfrm rot="10800000">
            <a:off x="122925" y="2405928"/>
            <a:ext cx="307777" cy="1874693"/>
          </a:xfrm>
          <a:prstGeom prst="rect">
            <a:avLst/>
          </a:prstGeom>
          <a:noFill/>
        </p:spPr>
        <p:txBody>
          <a:bodyPr vert="eaVert" wrap="square" rtlCol="0">
            <a:spAutoFit/>
          </a:bodyPr>
          <a:lstStyle/>
          <a:p>
            <a:r>
              <a:rPr lang="en-US" altLang="zh-CN" sz="800" dirty="0"/>
              <a:t>Feed pushing  interval (min)</a:t>
            </a:r>
            <a:endParaRPr lang="zh-CN" altLang="en-US" sz="800" dirty="0"/>
          </a:p>
        </p:txBody>
      </p:sp>
      <p:sp>
        <p:nvSpPr>
          <p:cNvPr id="18" name="文本框 17">
            <a:extLst>
              <a:ext uri="{FF2B5EF4-FFF2-40B4-BE49-F238E27FC236}">
                <a16:creationId xmlns:a16="http://schemas.microsoft.com/office/drawing/2014/main" id="{3CB0ECAB-C152-B2C8-898D-7C6F1859B99D}"/>
              </a:ext>
            </a:extLst>
          </p:cNvPr>
          <p:cNvSpPr txBox="1"/>
          <p:nvPr/>
        </p:nvSpPr>
        <p:spPr>
          <a:xfrm rot="10800000">
            <a:off x="9525656" y="2390326"/>
            <a:ext cx="307777" cy="1874693"/>
          </a:xfrm>
          <a:prstGeom prst="rect">
            <a:avLst/>
          </a:prstGeom>
          <a:noFill/>
        </p:spPr>
        <p:txBody>
          <a:bodyPr vert="eaVert" wrap="square" rtlCol="0">
            <a:spAutoFit/>
          </a:bodyPr>
          <a:lstStyle/>
          <a:p>
            <a:r>
              <a:rPr lang="en-US" altLang="zh-CN" sz="800" dirty="0"/>
              <a:t>Feed intake area duration (</a:t>
            </a:r>
            <a:r>
              <a:rPr lang="en-US" altLang="zh-CN" sz="800" dirty="0" err="1"/>
              <a:t>hr</a:t>
            </a:r>
            <a:r>
              <a:rPr lang="en-US" altLang="zh-CN" sz="800" dirty="0"/>
              <a:t>)</a:t>
            </a:r>
            <a:endParaRPr lang="zh-CN" altLang="en-US" sz="800" dirty="0"/>
          </a:p>
        </p:txBody>
      </p:sp>
      <p:sp>
        <p:nvSpPr>
          <p:cNvPr id="19" name="文本框 18">
            <a:extLst>
              <a:ext uri="{FF2B5EF4-FFF2-40B4-BE49-F238E27FC236}">
                <a16:creationId xmlns:a16="http://schemas.microsoft.com/office/drawing/2014/main" id="{B7A3A9D9-D82A-4209-B292-4E35EA73BDD9}"/>
              </a:ext>
            </a:extLst>
          </p:cNvPr>
          <p:cNvSpPr txBox="1"/>
          <p:nvPr/>
        </p:nvSpPr>
        <p:spPr>
          <a:xfrm>
            <a:off x="46742" y="760674"/>
            <a:ext cx="3771900" cy="369332"/>
          </a:xfrm>
          <a:prstGeom prst="rect">
            <a:avLst/>
          </a:prstGeom>
          <a:noFill/>
        </p:spPr>
        <p:txBody>
          <a:bodyPr wrap="square" rtlCol="0">
            <a:spAutoFit/>
          </a:bodyPr>
          <a:lstStyle/>
          <a:p>
            <a:r>
              <a:rPr lang="en-US" altLang="zh-CN" sz="900" dirty="0"/>
              <a:t>#11 milking barn north side feed pushing events and feed intake duration between feed pushing </a:t>
            </a:r>
            <a:endParaRPr lang="zh-CN" altLang="en-US" sz="900" dirty="0"/>
          </a:p>
        </p:txBody>
      </p:sp>
      <p:sp>
        <p:nvSpPr>
          <p:cNvPr id="20" name="文本框 19">
            <a:extLst>
              <a:ext uri="{FF2B5EF4-FFF2-40B4-BE49-F238E27FC236}">
                <a16:creationId xmlns:a16="http://schemas.microsoft.com/office/drawing/2014/main" id="{999BDB45-1E28-9068-96ED-9F137899EE42}"/>
              </a:ext>
            </a:extLst>
          </p:cNvPr>
          <p:cNvSpPr txBox="1"/>
          <p:nvPr/>
        </p:nvSpPr>
        <p:spPr>
          <a:xfrm>
            <a:off x="10104313" y="475092"/>
            <a:ext cx="708721" cy="184666"/>
          </a:xfrm>
          <a:prstGeom prst="rect">
            <a:avLst/>
          </a:prstGeom>
          <a:noFill/>
        </p:spPr>
        <p:txBody>
          <a:bodyPr wrap="square" rtlCol="0">
            <a:spAutoFit/>
          </a:bodyPr>
          <a:lstStyle/>
          <a:p>
            <a:r>
              <a:rPr lang="en-US" altLang="zh-CN" sz="600" dirty="0">
                <a:solidFill>
                  <a:schemeClr val="bg1"/>
                </a:solidFill>
              </a:rPr>
              <a:t>Feed event</a:t>
            </a:r>
            <a:endParaRPr lang="zh-CN" altLang="en-US" sz="600" dirty="0">
              <a:solidFill>
                <a:schemeClr val="bg1"/>
              </a:solidFill>
            </a:endParaRPr>
          </a:p>
        </p:txBody>
      </p:sp>
      <p:sp>
        <p:nvSpPr>
          <p:cNvPr id="21" name="文本框 20">
            <a:extLst>
              <a:ext uri="{FF2B5EF4-FFF2-40B4-BE49-F238E27FC236}">
                <a16:creationId xmlns:a16="http://schemas.microsoft.com/office/drawing/2014/main" id="{FB6E3465-FD40-3AFE-6F5C-40DAD0412191}"/>
              </a:ext>
            </a:extLst>
          </p:cNvPr>
          <p:cNvSpPr txBox="1"/>
          <p:nvPr/>
        </p:nvSpPr>
        <p:spPr>
          <a:xfrm>
            <a:off x="10579157" y="613592"/>
            <a:ext cx="606739" cy="169277"/>
          </a:xfrm>
          <a:prstGeom prst="rect">
            <a:avLst/>
          </a:prstGeom>
          <a:noFill/>
        </p:spPr>
        <p:txBody>
          <a:bodyPr wrap="square" rtlCol="0">
            <a:spAutoFit/>
          </a:bodyPr>
          <a:lstStyle/>
          <a:p>
            <a:r>
              <a:rPr lang="en-US" altLang="zh-CN" sz="500" dirty="0"/>
              <a:t>Feeding interval</a:t>
            </a:r>
            <a:endParaRPr lang="zh-CN" altLang="en-US" sz="500" dirty="0"/>
          </a:p>
        </p:txBody>
      </p:sp>
      <p:sp>
        <p:nvSpPr>
          <p:cNvPr id="22" name="文本框 21">
            <a:extLst>
              <a:ext uri="{FF2B5EF4-FFF2-40B4-BE49-F238E27FC236}">
                <a16:creationId xmlns:a16="http://schemas.microsoft.com/office/drawing/2014/main" id="{E32D8FF4-456A-FD02-7880-DAD98E93774F}"/>
              </a:ext>
            </a:extLst>
          </p:cNvPr>
          <p:cNvSpPr txBox="1"/>
          <p:nvPr/>
        </p:nvSpPr>
        <p:spPr>
          <a:xfrm>
            <a:off x="11185896" y="596233"/>
            <a:ext cx="606739" cy="400110"/>
          </a:xfrm>
          <a:prstGeom prst="rect">
            <a:avLst/>
          </a:prstGeom>
          <a:noFill/>
        </p:spPr>
        <p:txBody>
          <a:bodyPr wrap="square" rtlCol="0">
            <a:spAutoFit/>
          </a:bodyPr>
          <a:lstStyle/>
          <a:p>
            <a:r>
              <a:rPr lang="en-US" altLang="zh-CN" sz="500" dirty="0"/>
              <a:t>Feed intake duration between feed pushing </a:t>
            </a:r>
          </a:p>
        </p:txBody>
      </p:sp>
      <p:sp>
        <p:nvSpPr>
          <p:cNvPr id="23" name="文本框 22">
            <a:extLst>
              <a:ext uri="{FF2B5EF4-FFF2-40B4-BE49-F238E27FC236}">
                <a16:creationId xmlns:a16="http://schemas.microsoft.com/office/drawing/2014/main" id="{261D101F-0F4A-C5E7-FC2F-7F0B67A0F1A5}"/>
              </a:ext>
            </a:extLst>
          </p:cNvPr>
          <p:cNvSpPr txBox="1"/>
          <p:nvPr/>
        </p:nvSpPr>
        <p:spPr>
          <a:xfrm>
            <a:off x="5269821" y="6688723"/>
            <a:ext cx="1988229" cy="184666"/>
          </a:xfrm>
          <a:prstGeom prst="rect">
            <a:avLst/>
          </a:prstGeom>
          <a:noFill/>
        </p:spPr>
        <p:txBody>
          <a:bodyPr wrap="square" rtlCol="0">
            <a:spAutoFit/>
          </a:bodyPr>
          <a:lstStyle/>
          <a:p>
            <a:r>
              <a:rPr lang="en-US" altLang="zh-CN" sz="600" dirty="0"/>
              <a:t>Feed pushing event/Min (May 2025)</a:t>
            </a:r>
            <a:endParaRPr lang="zh-CN" altLang="en-US" sz="600" dirty="0"/>
          </a:p>
        </p:txBody>
      </p:sp>
      <p:pic>
        <p:nvPicPr>
          <p:cNvPr id="24" name="图片 23">
            <a:extLst>
              <a:ext uri="{FF2B5EF4-FFF2-40B4-BE49-F238E27FC236}">
                <a16:creationId xmlns:a16="http://schemas.microsoft.com/office/drawing/2014/main" id="{288CA5E3-C278-169E-5A4D-13E6CC4EB0AE}"/>
              </a:ext>
            </a:extLst>
          </p:cNvPr>
          <p:cNvPicPr>
            <a:picLocks noChangeAspect="1"/>
          </p:cNvPicPr>
          <p:nvPr/>
        </p:nvPicPr>
        <p:blipFill>
          <a:blip r:embed="rId7"/>
          <a:stretch>
            <a:fillRect/>
          </a:stretch>
        </p:blipFill>
        <p:spPr>
          <a:xfrm>
            <a:off x="-1420" y="16639"/>
            <a:ext cx="1125084" cy="340559"/>
          </a:xfrm>
          <a:prstGeom prst="rect">
            <a:avLst/>
          </a:prstGeom>
        </p:spPr>
      </p:pic>
    </p:spTree>
    <p:extLst>
      <p:ext uri="{BB962C8B-B14F-4D97-AF65-F5344CB8AC3E}">
        <p14:creationId xmlns:p14="http://schemas.microsoft.com/office/powerpoint/2010/main" val="2304398755"/>
      </p:ext>
    </p:extLst>
  </p:cSld>
  <p:clrMapOvr>
    <a:masterClrMapping/>
  </p:clrMapOvr>
  <mc:AlternateContent xmlns:mc="http://schemas.openxmlformats.org/markup-compatibility/2006" xmlns:p14="http://schemas.microsoft.com/office/powerpoint/2010/main">
    <mc:Choice Requires="p14">
      <p:transition spd="slow" p14:dur="2000" advTm="247900"/>
    </mc:Choice>
    <mc:Fallback xmlns="">
      <p:transition spd="slow" advTm="2479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7F4DD-9B03-71C7-A7A5-BE4D7F5EA8C6}"/>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FC574179-49FE-5756-F611-66C318E7538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Lst>
          </a:blip>
          <a:stretch>
            <a:fillRect/>
          </a:stretch>
        </p:blipFill>
        <p:spPr>
          <a:xfrm>
            <a:off x="0" y="0"/>
            <a:ext cx="12192000" cy="6858000"/>
          </a:xfrm>
          <a:prstGeom prst="rect">
            <a:avLst/>
          </a:prstGeom>
        </p:spPr>
      </p:pic>
      <p:sp>
        <p:nvSpPr>
          <p:cNvPr id="4" name="矩形 3">
            <a:extLst>
              <a:ext uri="{FF2B5EF4-FFF2-40B4-BE49-F238E27FC236}">
                <a16:creationId xmlns:a16="http://schemas.microsoft.com/office/drawing/2014/main" id="{E1BC49F7-62A4-57D2-50CD-0726FF533B45}"/>
              </a:ext>
            </a:extLst>
          </p:cNvPr>
          <p:cNvSpPr/>
          <p:nvPr/>
        </p:nvSpPr>
        <p:spPr>
          <a:xfrm>
            <a:off x="0" y="268843"/>
            <a:ext cx="12191998" cy="369332"/>
          </a:xfrm>
          <a:prstGeom prst="rect">
            <a:avLst/>
          </a:prstGeom>
        </p:spPr>
        <p:txBody>
          <a:bodyPr wrap="square">
            <a:spAutoFit/>
          </a:bodyPr>
          <a:lstStyle/>
          <a:p>
            <a:pPr algn="ctr"/>
            <a:r>
              <a:rPr lang="en-US" altLang="zh-CN" b="1" dirty="0">
                <a:solidFill>
                  <a:srgbClr val="FF0000"/>
                </a:solidFill>
                <a:latin typeface="黑体" panose="02010609060101010101" pitchFamily="49" charset="-122"/>
                <a:ea typeface="黑体" panose="02010609060101010101" pitchFamily="49" charset="-122"/>
              </a:rPr>
              <a:t>Farm8:ChiFeng </a:t>
            </a:r>
            <a:r>
              <a:rPr lang="en-US" altLang="zh-CN" b="1" dirty="0" err="1">
                <a:solidFill>
                  <a:srgbClr val="FF0000"/>
                </a:solidFill>
                <a:latin typeface="黑体" panose="02010609060101010101" pitchFamily="49" charset="-122"/>
                <a:ea typeface="黑体" panose="02010609060101010101" pitchFamily="49" charset="-122"/>
              </a:rPr>
              <a:t>AustAsia</a:t>
            </a:r>
            <a:r>
              <a:rPr lang="en-US" altLang="zh-CN" b="1" dirty="0">
                <a:solidFill>
                  <a:srgbClr val="FF0000"/>
                </a:solidFill>
                <a:latin typeface="黑体" panose="02010609060101010101" pitchFamily="49" charset="-122"/>
                <a:ea typeface="黑体" panose="02010609060101010101" pitchFamily="49" charset="-122"/>
              </a:rPr>
              <a:t> Modern Dairy Farm </a:t>
            </a:r>
            <a:r>
              <a:rPr lang="en-US" altLang="zh-CN" b="1" dirty="0" err="1">
                <a:solidFill>
                  <a:srgbClr val="FF0000"/>
                </a:solidFill>
                <a:latin typeface="黑体" panose="02010609060101010101" pitchFamily="49" charset="-122"/>
                <a:ea typeface="黑体" panose="02010609060101010101" pitchFamily="49" charset="-122"/>
              </a:rPr>
              <a:t>Co.,Ltd</a:t>
            </a:r>
            <a:r>
              <a:rPr lang="en-US" altLang="zh-CN" b="1" dirty="0">
                <a:solidFill>
                  <a:srgbClr val="FF0000"/>
                </a:solidFill>
                <a:latin typeface="黑体" panose="02010609060101010101" pitchFamily="49" charset="-122"/>
                <a:ea typeface="黑体" panose="02010609060101010101" pitchFamily="49" charset="-122"/>
              </a:rPr>
              <a:t> Tong xi Branch</a:t>
            </a:r>
          </a:p>
        </p:txBody>
      </p:sp>
    </p:spTree>
    <p:extLst>
      <p:ext uri="{BB962C8B-B14F-4D97-AF65-F5344CB8AC3E}">
        <p14:creationId xmlns:p14="http://schemas.microsoft.com/office/powerpoint/2010/main" val="3316862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4">
            <a:extLst>
              <a:ext uri="{FF2B5EF4-FFF2-40B4-BE49-F238E27FC236}">
                <a16:creationId xmlns:a16="http://schemas.microsoft.com/office/drawing/2014/main" id="{DF279BCB-C2B7-4703-AE21-6D05662AA211}"/>
              </a:ext>
            </a:extLst>
          </p:cNvPr>
          <p:cNvGraphicFramePr>
            <a:graphicFrameLocks/>
          </p:cNvGraphicFramePr>
          <p:nvPr>
            <p:extLst>
              <p:ext uri="{D42A27DB-BD31-4B8C-83A1-F6EECF244321}">
                <p14:modId xmlns:p14="http://schemas.microsoft.com/office/powerpoint/2010/main" val="343658080"/>
              </p:ext>
            </p:extLst>
          </p:nvPr>
        </p:nvGraphicFramePr>
        <p:xfrm>
          <a:off x="0" y="1337733"/>
          <a:ext cx="11925299" cy="4436534"/>
        </p:xfrm>
        <a:graphic>
          <a:graphicData uri="http://schemas.openxmlformats.org/drawingml/2006/chart">
            <c:chart xmlns:c="http://schemas.openxmlformats.org/drawingml/2006/chart" xmlns:r="http://schemas.openxmlformats.org/officeDocument/2006/relationships" r:id="rId3"/>
          </a:graphicData>
        </a:graphic>
      </p:graphicFrame>
      <p:sp>
        <p:nvSpPr>
          <p:cNvPr id="2" name="文本框 1">
            <a:extLst>
              <a:ext uri="{FF2B5EF4-FFF2-40B4-BE49-F238E27FC236}">
                <a16:creationId xmlns:a16="http://schemas.microsoft.com/office/drawing/2014/main" id="{B46E8742-D7B8-826B-2745-62D2CD1D2BBF}"/>
              </a:ext>
            </a:extLst>
          </p:cNvPr>
          <p:cNvSpPr txBox="1"/>
          <p:nvPr/>
        </p:nvSpPr>
        <p:spPr>
          <a:xfrm>
            <a:off x="83127" y="691402"/>
            <a:ext cx="8931228" cy="646331"/>
          </a:xfrm>
          <a:prstGeom prst="rect">
            <a:avLst/>
          </a:prstGeom>
          <a:noFill/>
        </p:spPr>
        <p:txBody>
          <a:bodyPr wrap="none" rtlCol="0">
            <a:spAutoFit/>
          </a:bodyPr>
          <a:lstStyle/>
          <a:p>
            <a:r>
              <a:rPr lang="en-US" altLang="zh-CN" sz="1200" b="1" dirty="0"/>
              <a:t>1</a:t>
            </a:r>
            <a:r>
              <a:rPr lang="zh-CN" altLang="en-US" sz="1200" b="1" dirty="0"/>
              <a:t>、</a:t>
            </a:r>
            <a:r>
              <a:rPr lang="en-US" altLang="zh-CN" sz="1200" b="1" dirty="0"/>
              <a:t>8</a:t>
            </a:r>
            <a:r>
              <a:rPr lang="zh-CN" altLang="en-US" sz="1200" b="1" dirty="0"/>
              <a:t>月份夏季最低产量</a:t>
            </a:r>
            <a:r>
              <a:rPr lang="en-US" altLang="zh-CN" sz="1200" b="1" dirty="0"/>
              <a:t>43.7</a:t>
            </a:r>
            <a:r>
              <a:rPr lang="zh-CN" altLang="en-US" sz="1200" b="1" dirty="0"/>
              <a:t>公斤与</a:t>
            </a:r>
            <a:r>
              <a:rPr lang="en-US" altLang="zh-CN" sz="1200" b="1" dirty="0"/>
              <a:t>5</a:t>
            </a:r>
            <a:r>
              <a:rPr lang="zh-CN" altLang="en-US" sz="1200" b="1" dirty="0"/>
              <a:t>月份最高产量</a:t>
            </a:r>
            <a:r>
              <a:rPr lang="en-US" altLang="zh-CN" sz="1200" b="1" dirty="0"/>
              <a:t>47.4</a:t>
            </a:r>
            <a:r>
              <a:rPr lang="zh-CN" altLang="en-US" sz="1200" b="1" dirty="0"/>
              <a:t>公斤比，降幅</a:t>
            </a:r>
            <a:r>
              <a:rPr lang="en-US" altLang="zh-CN" sz="1200" b="1" dirty="0"/>
              <a:t>8% ADM 43.7KG in Aug VS ADM 47.4 in May decrease by 8%</a:t>
            </a:r>
          </a:p>
          <a:p>
            <a:r>
              <a:rPr lang="en-US" altLang="zh-CN" sz="1200" b="1" dirty="0"/>
              <a:t>2</a:t>
            </a:r>
            <a:r>
              <a:rPr lang="zh-CN" altLang="en-US" sz="1200" b="1" dirty="0"/>
              <a:t>、</a:t>
            </a:r>
            <a:r>
              <a:rPr lang="en-US" altLang="zh-CN" sz="1200" b="1" dirty="0"/>
              <a:t>8</a:t>
            </a:r>
            <a:r>
              <a:rPr lang="zh-CN" altLang="en-US" sz="1200" b="1" dirty="0"/>
              <a:t>月份夏季最低产量</a:t>
            </a:r>
            <a:r>
              <a:rPr lang="en-US" altLang="zh-CN" sz="1200" b="1" dirty="0"/>
              <a:t>43.7</a:t>
            </a:r>
            <a:r>
              <a:rPr lang="zh-CN" altLang="en-US" sz="1200" b="1" dirty="0"/>
              <a:t>公斤与全年平均产量</a:t>
            </a:r>
            <a:r>
              <a:rPr lang="en-US" altLang="zh-CN" sz="1200" b="1" dirty="0"/>
              <a:t>45.4</a:t>
            </a:r>
            <a:r>
              <a:rPr lang="zh-CN" altLang="en-US" sz="1200" b="1" dirty="0"/>
              <a:t>公斤比，降幅</a:t>
            </a:r>
            <a:r>
              <a:rPr lang="en-US" altLang="zh-CN" sz="1200" b="1" dirty="0"/>
              <a:t>4%   ADM 43.7KG in </a:t>
            </a:r>
            <a:r>
              <a:rPr lang="en-US" altLang="zh-CN" sz="1200" b="1" dirty="0" err="1"/>
              <a:t>AugVS</a:t>
            </a:r>
            <a:r>
              <a:rPr lang="en-US" altLang="zh-CN" sz="1200" b="1" dirty="0"/>
              <a:t> Annual average ADM decrease by 4%</a:t>
            </a:r>
          </a:p>
          <a:p>
            <a:endParaRPr lang="zh-CN" altLang="en-US" sz="1200" b="1" dirty="0"/>
          </a:p>
        </p:txBody>
      </p:sp>
    </p:spTree>
    <p:extLst>
      <p:ext uri="{BB962C8B-B14F-4D97-AF65-F5344CB8AC3E}">
        <p14:creationId xmlns:p14="http://schemas.microsoft.com/office/powerpoint/2010/main" val="3096854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1792D27-8201-4C51-B87D-B5E653262E51}"/>
              </a:ext>
            </a:extLst>
          </p:cNvPr>
          <p:cNvSpPr>
            <a:spLocks noChangeArrowheads="1"/>
          </p:cNvSpPr>
          <p:nvPr/>
        </p:nvSpPr>
        <p:spPr bwMode="auto">
          <a:xfrm>
            <a:off x="-1330036" y="2220480"/>
            <a:ext cx="90701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4">
              <a:spcBef>
                <a:spcPts val="1800"/>
              </a:spcBef>
            </a:pPr>
            <a:r>
              <a:rPr lang="en-US" altLang="zh-CN" sz="3600" b="1" i="1" dirty="0">
                <a:solidFill>
                  <a:srgbClr val="125198"/>
                </a:solidFill>
                <a:latin typeface="Arial" panose="020B0604020202020204" pitchFamily="34" charset="0"/>
                <a:cs typeface="Arial" panose="020B0604020202020204" pitchFamily="34" charset="0"/>
              </a:rPr>
              <a:t>Thank you for your attention!</a:t>
            </a:r>
          </a:p>
        </p:txBody>
      </p:sp>
    </p:spTree>
    <p:extLst>
      <p:ext uri="{BB962C8B-B14F-4D97-AF65-F5344CB8AC3E}">
        <p14:creationId xmlns:p14="http://schemas.microsoft.com/office/powerpoint/2010/main" val="2833545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3082B-E748-C8F0-4FEF-29BD8D2DF9E9}"/>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E758F695-75C1-FCD4-CF5D-8AC0723DBABF}"/>
              </a:ext>
            </a:extLst>
          </p:cNvPr>
          <p:cNvPicPr>
            <a:picLocks noChangeAspect="1"/>
          </p:cNvPicPr>
          <p:nvPr/>
        </p:nvPicPr>
        <p:blipFill>
          <a:blip r:embed="rId3"/>
          <a:stretch>
            <a:fillRect/>
          </a:stretch>
        </p:blipFill>
        <p:spPr>
          <a:xfrm>
            <a:off x="0" y="-4234"/>
            <a:ext cx="12184481" cy="6862233"/>
          </a:xfrm>
          <a:prstGeom prst="rect">
            <a:avLst/>
          </a:prstGeom>
        </p:spPr>
      </p:pic>
      <p:sp>
        <p:nvSpPr>
          <p:cNvPr id="5" name="Title 1">
            <a:extLst>
              <a:ext uri="{FF2B5EF4-FFF2-40B4-BE49-F238E27FC236}">
                <a16:creationId xmlns:a16="http://schemas.microsoft.com/office/drawing/2014/main" id="{9D5500E5-90AC-B42E-0147-525BD68AE6C4}"/>
              </a:ext>
            </a:extLst>
          </p:cNvPr>
          <p:cNvSpPr>
            <a:spLocks noGrp="1"/>
          </p:cNvSpPr>
          <p:nvPr/>
        </p:nvSpPr>
        <p:spPr bwMode="auto">
          <a:xfrm>
            <a:off x="457200" y="5675313"/>
            <a:ext cx="10972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Arial" panose="020B0604020202020204" pitchFamily="34" charset="0"/>
              <a:buChar char="•"/>
              <a:defRPr sz="2400">
                <a:solidFill>
                  <a:schemeClr val="tx2"/>
                </a:solidFill>
                <a:latin typeface="Calibri" panose="020F0502020204030204" pitchFamily="34" charset="0"/>
              </a:defRPr>
            </a:lvl1pPr>
            <a:lvl2pPr marL="742950" indent="-285750">
              <a:spcBef>
                <a:spcPct val="20000"/>
              </a:spcBef>
              <a:buClr>
                <a:schemeClr val="accent1"/>
              </a:buClr>
              <a:buFont typeface="Arial" panose="020B0604020202020204" pitchFamily="34" charset="0"/>
              <a:buChar char="•"/>
              <a:defRPr sz="2200">
                <a:solidFill>
                  <a:schemeClr val="tx2"/>
                </a:solidFill>
                <a:latin typeface="Calibri" panose="020F0502020204030204" pitchFamily="34" charset="0"/>
              </a:defRPr>
            </a:lvl2pPr>
            <a:lvl3pPr marL="1143000" indent="-228600">
              <a:spcBef>
                <a:spcPct val="20000"/>
              </a:spcBef>
              <a:buClr>
                <a:schemeClr val="accent1"/>
              </a:buClr>
              <a:buFont typeface="Arial" panose="020B0604020202020204" pitchFamily="34" charset="0"/>
              <a:buChar char="•"/>
              <a:defRPr sz="2000">
                <a:solidFill>
                  <a:schemeClr val="tx2"/>
                </a:solidFill>
                <a:latin typeface="Calibri" panose="020F0502020204030204" pitchFamily="34" charset="0"/>
              </a:defRPr>
            </a:lvl3pPr>
            <a:lvl4pPr marL="16002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defRPr>
            </a:lvl4pPr>
            <a:lvl5pPr marL="20574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defRPr>
            </a:lvl9pPr>
          </a:lstStyle>
          <a:p>
            <a:pPr eaLnBrk="1" hangingPunct="1">
              <a:spcBef>
                <a:spcPct val="0"/>
              </a:spcBef>
              <a:buClrTx/>
              <a:buFontTx/>
              <a:buNone/>
            </a:pPr>
            <a:endParaRPr lang="en-SG" altLang="zh-CN">
              <a:solidFill>
                <a:schemeClr val="tx1"/>
              </a:solidFill>
            </a:endParaRPr>
          </a:p>
        </p:txBody>
      </p:sp>
      <p:sp>
        <p:nvSpPr>
          <p:cNvPr id="6" name="矩形 1">
            <a:extLst>
              <a:ext uri="{FF2B5EF4-FFF2-40B4-BE49-F238E27FC236}">
                <a16:creationId xmlns:a16="http://schemas.microsoft.com/office/drawing/2014/main" id="{EB15E6D5-6602-79A6-079F-BEA3A64FC410}"/>
              </a:ext>
            </a:extLst>
          </p:cNvPr>
          <p:cNvSpPr>
            <a:spLocks noChangeArrowheads="1"/>
          </p:cNvSpPr>
          <p:nvPr/>
        </p:nvSpPr>
        <p:spPr bwMode="auto">
          <a:xfrm>
            <a:off x="0" y="251380"/>
            <a:ext cx="1219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b="1" dirty="0">
                <a:solidFill>
                  <a:srgbClr val="FF0000"/>
                </a:solidFill>
                <a:latin typeface="黑体" panose="02010609060101010101" pitchFamily="49" charset="-122"/>
                <a:ea typeface="黑体" panose="02010609060101010101" pitchFamily="49" charset="-122"/>
              </a:rPr>
              <a:t>Farm11:Pure Source Dairy Farm Co., Ltd. </a:t>
            </a:r>
            <a:r>
              <a:rPr lang="en-US" altLang="zh-CN" b="1">
                <a:solidFill>
                  <a:srgbClr val="FF0000"/>
                </a:solidFill>
                <a:latin typeface="黑体" panose="02010609060101010101" pitchFamily="49" charset="-122"/>
                <a:ea typeface="黑体" panose="02010609060101010101" pitchFamily="49" charset="-122"/>
              </a:rPr>
              <a:t>Yanbei Branch</a:t>
            </a:r>
            <a:endParaRPr lang="en-US" altLang="zh-CN" b="1"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88090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图示 9">
            <a:extLst>
              <a:ext uri="{FF2B5EF4-FFF2-40B4-BE49-F238E27FC236}">
                <a16:creationId xmlns:a16="http://schemas.microsoft.com/office/drawing/2014/main" id="{9B21CC1B-87B2-4F62-9720-D9EDAAED50D1}"/>
              </a:ext>
            </a:extLst>
          </p:cNvPr>
          <p:cNvGraphicFramePr/>
          <p:nvPr>
            <p:extLst>
              <p:ext uri="{D42A27DB-BD31-4B8C-83A1-F6EECF244321}">
                <p14:modId xmlns:p14="http://schemas.microsoft.com/office/powerpoint/2010/main" val="2075669802"/>
              </p:ext>
            </p:extLst>
          </p:nvPr>
        </p:nvGraphicFramePr>
        <p:xfrm>
          <a:off x="-180391" y="651483"/>
          <a:ext cx="10901268" cy="5497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流程图: 接点 1">
            <a:extLst>
              <a:ext uri="{FF2B5EF4-FFF2-40B4-BE49-F238E27FC236}">
                <a16:creationId xmlns:a16="http://schemas.microsoft.com/office/drawing/2014/main" id="{4BCDD78E-95AD-4AB2-A46D-785CEBDC417C}"/>
              </a:ext>
            </a:extLst>
          </p:cNvPr>
          <p:cNvSpPr/>
          <p:nvPr/>
        </p:nvSpPr>
        <p:spPr>
          <a:xfrm>
            <a:off x="8786509" y="1589885"/>
            <a:ext cx="2102313" cy="957600"/>
          </a:xfrm>
          <a:prstGeom prst="flowChartConnector">
            <a:avLst/>
          </a:prstGeom>
          <a:solidFill>
            <a:srgbClr val="6DB68B"/>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热应激</a:t>
            </a:r>
            <a:endParaRPr kumimoji="0" lang="en-US" altLang="zh-CN" sz="11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Heat Stress</a:t>
            </a:r>
            <a:endParaRPr kumimoji="0" lang="zh-CN" altLang="en-US" sz="11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4" name="流程图: 接点 3">
            <a:extLst>
              <a:ext uri="{FF2B5EF4-FFF2-40B4-BE49-F238E27FC236}">
                <a16:creationId xmlns:a16="http://schemas.microsoft.com/office/drawing/2014/main" id="{BB4F402F-9F0B-4126-9884-1D1A3B43A00A}"/>
              </a:ext>
            </a:extLst>
          </p:cNvPr>
          <p:cNvSpPr/>
          <p:nvPr/>
        </p:nvSpPr>
        <p:spPr>
          <a:xfrm>
            <a:off x="8786509" y="2570912"/>
            <a:ext cx="2102314" cy="957600"/>
          </a:xfrm>
          <a:prstGeom prst="flowChartConnector">
            <a:avLst/>
          </a:prstGeom>
          <a:solidFill>
            <a:srgbClr val="6DB68B"/>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冷应激</a:t>
            </a:r>
            <a:endParaRPr kumimoji="0" lang="en-US" altLang="zh-CN" sz="11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Cold Stress</a:t>
            </a:r>
            <a:endParaRPr kumimoji="0" lang="zh-CN" altLang="en-US" sz="11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5" name="流程图: 接点 4">
            <a:extLst>
              <a:ext uri="{FF2B5EF4-FFF2-40B4-BE49-F238E27FC236}">
                <a16:creationId xmlns:a16="http://schemas.microsoft.com/office/drawing/2014/main" id="{5104B145-2E24-4CDE-AEAA-61B77F978FF0}"/>
              </a:ext>
            </a:extLst>
          </p:cNvPr>
          <p:cNvSpPr/>
          <p:nvPr/>
        </p:nvSpPr>
        <p:spPr>
          <a:xfrm>
            <a:off x="8786509" y="3568352"/>
            <a:ext cx="2102314" cy="957600"/>
          </a:xfrm>
          <a:prstGeom prst="flowChartConnector">
            <a:avLst/>
          </a:prstGeom>
          <a:solidFill>
            <a:srgbClr val="6DB68B"/>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卧床管理</a:t>
            </a:r>
            <a:endParaRPr kumimoji="0" lang="en-US" altLang="zh-CN" sz="11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Beds Management</a:t>
            </a:r>
            <a:endParaRPr kumimoji="0" lang="zh-CN" altLang="en-US" sz="11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6" name="流程图: 接点 5">
            <a:extLst>
              <a:ext uri="{FF2B5EF4-FFF2-40B4-BE49-F238E27FC236}">
                <a16:creationId xmlns:a16="http://schemas.microsoft.com/office/drawing/2014/main" id="{3E4C05F7-8830-40DD-92D1-26FCDF9F524A}"/>
              </a:ext>
            </a:extLst>
          </p:cNvPr>
          <p:cNvSpPr/>
          <p:nvPr/>
        </p:nvSpPr>
        <p:spPr>
          <a:xfrm>
            <a:off x="8786508" y="4565567"/>
            <a:ext cx="2102315" cy="955640"/>
          </a:xfrm>
          <a:prstGeom prst="flowChartConnector">
            <a:avLst/>
          </a:prstGeom>
          <a:solidFill>
            <a:srgbClr val="6DB68B"/>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转牛、夹牛时间、赶牛及声音等应激管理</a:t>
            </a:r>
            <a:endParaRPr kumimoji="0" lang="en-US" altLang="zh-CN" sz="10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Cattle move, headlock time, push and sound </a:t>
            </a:r>
            <a:r>
              <a:rPr kumimoji="0" lang="en-US" altLang="zh-CN" sz="1000" b="1" i="0" u="none" strike="noStrike" kern="1200" cap="none" spc="0" normalizeH="0" baseline="0" noProof="0" dirty="0" err="1">
                <a:ln>
                  <a:noFill/>
                </a:ln>
                <a:solidFill>
                  <a:prstClr val="white"/>
                </a:solidFill>
                <a:effectLst/>
                <a:uLnTx/>
                <a:uFillTx/>
                <a:latin typeface="Calibri" panose="020F0502020204030204"/>
                <a:ea typeface="宋体" panose="02010600030101010101" pitchFamily="2" charset="-122"/>
                <a:cs typeface="+mn-cs"/>
              </a:rPr>
              <a:t>ect</a:t>
            </a:r>
            <a:r>
              <a:rPr kumimoji="0" lang="en-US" altLang="zh-CN" sz="10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Stress management</a:t>
            </a:r>
            <a:endParaRPr kumimoji="0" lang="zh-CN" altLang="en-US" sz="10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cxnSp>
        <p:nvCxnSpPr>
          <p:cNvPr id="7" name="直接箭头连接符 6">
            <a:extLst>
              <a:ext uri="{FF2B5EF4-FFF2-40B4-BE49-F238E27FC236}">
                <a16:creationId xmlns:a16="http://schemas.microsoft.com/office/drawing/2014/main" id="{6AF0AB2F-F3A2-41FA-A86E-24A6C31E1258}"/>
              </a:ext>
            </a:extLst>
          </p:cNvPr>
          <p:cNvCxnSpPr>
            <a:cxnSpLocks/>
            <a:endCxn id="2" idx="2"/>
          </p:cNvCxnSpPr>
          <p:nvPr/>
        </p:nvCxnSpPr>
        <p:spPr>
          <a:xfrm flipV="1">
            <a:off x="7893701" y="2068685"/>
            <a:ext cx="892808" cy="623237"/>
          </a:xfrm>
          <a:prstGeom prst="straightConnector1">
            <a:avLst/>
          </a:prstGeom>
          <a:ln>
            <a:solidFill>
              <a:srgbClr val="249857"/>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07716567-C8C8-4C28-9818-DD39DFBFC012}"/>
              </a:ext>
            </a:extLst>
          </p:cNvPr>
          <p:cNvCxnSpPr>
            <a:cxnSpLocks/>
            <a:endCxn id="4" idx="2"/>
          </p:cNvCxnSpPr>
          <p:nvPr/>
        </p:nvCxnSpPr>
        <p:spPr>
          <a:xfrm>
            <a:off x="7988651" y="2870904"/>
            <a:ext cx="797858" cy="178808"/>
          </a:xfrm>
          <a:prstGeom prst="straightConnector1">
            <a:avLst/>
          </a:prstGeom>
          <a:ln>
            <a:solidFill>
              <a:srgbClr val="249857"/>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077D3E40-DA30-4F42-A7BC-4BCF436867A9}"/>
              </a:ext>
            </a:extLst>
          </p:cNvPr>
          <p:cNvCxnSpPr>
            <a:cxnSpLocks/>
            <a:endCxn id="5" idx="2"/>
          </p:cNvCxnSpPr>
          <p:nvPr/>
        </p:nvCxnSpPr>
        <p:spPr>
          <a:xfrm>
            <a:off x="7893701" y="3298076"/>
            <a:ext cx="892808" cy="749076"/>
          </a:xfrm>
          <a:prstGeom prst="straightConnector1">
            <a:avLst/>
          </a:prstGeom>
          <a:ln>
            <a:solidFill>
              <a:srgbClr val="24985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A00D488D-D4F7-411F-B7FB-765F261B6EDC}"/>
              </a:ext>
            </a:extLst>
          </p:cNvPr>
          <p:cNvCxnSpPr>
            <a:cxnSpLocks/>
            <a:endCxn id="6" idx="2"/>
          </p:cNvCxnSpPr>
          <p:nvPr/>
        </p:nvCxnSpPr>
        <p:spPr>
          <a:xfrm>
            <a:off x="7466322" y="3286931"/>
            <a:ext cx="1320186" cy="1756456"/>
          </a:xfrm>
          <a:prstGeom prst="straightConnector1">
            <a:avLst/>
          </a:prstGeom>
          <a:ln>
            <a:solidFill>
              <a:srgbClr val="24985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636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示 5">
            <a:extLst>
              <a:ext uri="{FF2B5EF4-FFF2-40B4-BE49-F238E27FC236}">
                <a16:creationId xmlns:a16="http://schemas.microsoft.com/office/drawing/2014/main" id="{37CD9626-21FA-47EC-9D84-C69541DF5E4E}"/>
              </a:ext>
            </a:extLst>
          </p:cNvPr>
          <p:cNvGraphicFramePr/>
          <p:nvPr>
            <p:extLst>
              <p:ext uri="{D42A27DB-BD31-4B8C-83A1-F6EECF244321}">
                <p14:modId xmlns:p14="http://schemas.microsoft.com/office/powerpoint/2010/main" val="3490488905"/>
              </p:ext>
            </p:extLst>
          </p:nvPr>
        </p:nvGraphicFramePr>
        <p:xfrm>
          <a:off x="681331" y="722210"/>
          <a:ext cx="10857830"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本框 6">
            <a:extLst>
              <a:ext uri="{FF2B5EF4-FFF2-40B4-BE49-F238E27FC236}">
                <a16:creationId xmlns:a16="http://schemas.microsoft.com/office/drawing/2014/main" id="{52B4DF08-E89F-42E9-B177-A4D7D0224B99}"/>
              </a:ext>
            </a:extLst>
          </p:cNvPr>
          <p:cNvSpPr txBox="1"/>
          <p:nvPr/>
        </p:nvSpPr>
        <p:spPr>
          <a:xfrm>
            <a:off x="681331" y="1223193"/>
            <a:ext cx="2000612" cy="584775"/>
          </a:xfrm>
          <a:prstGeom prst="rect">
            <a:avLst/>
          </a:prstGeom>
          <a:solidFill>
            <a:srgbClr val="00B050"/>
          </a:solidFill>
          <a:ln>
            <a:noFill/>
          </a:ln>
        </p:spPr>
        <p:txBody>
          <a:bodyPr wrap="none" rtlCol="0">
            <a:spAutoFit/>
          </a:bodyPr>
          <a:lstStyle/>
          <a:p>
            <a:pPr fontAlgn="base">
              <a:spcBef>
                <a:spcPct val="0"/>
              </a:spcBef>
              <a:spcAft>
                <a:spcPct val="0"/>
              </a:spcAft>
            </a:pPr>
            <a:r>
              <a:rPr lang="zh-CN" altLang="en-US" b="1" dirty="0">
                <a:solidFill>
                  <a:schemeClr val="bg1"/>
                </a:solidFill>
                <a:latin typeface="微软雅黑" panose="020B0503020204020204" pitchFamily="34" charset="-122"/>
                <a:ea typeface="微软雅黑" panose="020B0503020204020204" pitchFamily="34" charset="-122"/>
              </a:rPr>
              <a:t>热应激</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目录</a:t>
            </a:r>
            <a:endParaRPr lang="en-US" altLang="zh-CN" b="1" dirty="0">
              <a:solidFill>
                <a:schemeClr val="bg1"/>
              </a:solidFill>
              <a:latin typeface="微软雅黑" panose="020B0503020204020204" pitchFamily="34" charset="-122"/>
              <a:ea typeface="微软雅黑" panose="020B0503020204020204" pitchFamily="34" charset="-122"/>
            </a:endParaRPr>
          </a:p>
          <a:p>
            <a:pPr fontAlgn="base">
              <a:spcBef>
                <a:spcPct val="0"/>
              </a:spcBef>
              <a:spcAft>
                <a:spcPct val="0"/>
              </a:spcAft>
            </a:pPr>
            <a:r>
              <a:rPr lang="en-US" altLang="zh-CN" sz="1400" b="1" dirty="0">
                <a:solidFill>
                  <a:schemeClr val="bg1"/>
                </a:solidFill>
                <a:latin typeface="微软雅黑" panose="020B0503020204020204" pitchFamily="34" charset="-122"/>
                <a:ea typeface="微软雅黑" panose="020B0503020204020204" pitchFamily="34" charset="-122"/>
              </a:rPr>
              <a:t>Heat Stress-Content</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3CC0FDEE-D035-4A09-A3BA-95297E76193E}"/>
              </a:ext>
            </a:extLst>
          </p:cNvPr>
          <p:cNvSpPr txBox="1"/>
          <p:nvPr/>
        </p:nvSpPr>
        <p:spPr>
          <a:xfrm>
            <a:off x="681331" y="3401077"/>
            <a:ext cx="1837934" cy="1000274"/>
          </a:xfrm>
          <a:prstGeom prst="rect">
            <a:avLst/>
          </a:prstGeom>
          <a:solidFill>
            <a:schemeClr val="bg1">
              <a:lumMod val="95000"/>
            </a:schemeClr>
          </a:solidFill>
        </p:spPr>
        <p:txBody>
          <a:bodyPr wrap="square" rtlCol="0">
            <a:spAutoFit/>
          </a:bodyPr>
          <a:lstStyle>
            <a:defPPr>
              <a:defRPr lang="zh-CN"/>
            </a:defPPr>
            <a:lvl1pPr marL="285750" indent="-285750">
              <a:buFont typeface="Wingdings" panose="05000000000000000000" pitchFamily="2" charset="2"/>
              <a:buChar char="Ø"/>
              <a:defRPr sz="1400" b="1">
                <a:solidFill>
                  <a:srgbClr val="125198"/>
                </a:solidFill>
                <a:latin typeface="微软雅黑" panose="020B0503020204020204" pitchFamily="34" charset="-122"/>
                <a:ea typeface="微软雅黑" panose="020B0503020204020204" pitchFamily="34" charset="-122"/>
              </a:defRPr>
            </a:lvl1pPr>
          </a:lstStyle>
          <a:p>
            <a:r>
              <a:rPr lang="zh-CN" altLang="en-US" dirty="0"/>
              <a:t>什么是热应激</a:t>
            </a:r>
            <a:endParaRPr lang="en-US" altLang="zh-CN" dirty="0"/>
          </a:p>
          <a:p>
            <a:pPr marL="0" indent="0">
              <a:buNone/>
            </a:pPr>
            <a:r>
              <a:rPr lang="en-US" altLang="zh-CN" sz="1050" dirty="0"/>
              <a:t>       What is heat stress</a:t>
            </a:r>
          </a:p>
          <a:p>
            <a:endParaRPr lang="en-US" altLang="zh-CN" sz="1000" dirty="0"/>
          </a:p>
          <a:p>
            <a:r>
              <a:rPr lang="zh-CN" altLang="en-US" dirty="0"/>
              <a:t>温湿指数</a:t>
            </a:r>
            <a:endParaRPr lang="en-US" altLang="zh-CN" dirty="0"/>
          </a:p>
          <a:p>
            <a:pPr marL="0" indent="0">
              <a:buNone/>
            </a:pPr>
            <a:r>
              <a:rPr lang="zh-CN" altLang="en-US" sz="1050" dirty="0"/>
              <a:t>       </a:t>
            </a:r>
            <a:r>
              <a:rPr lang="en-US" altLang="zh-CN" sz="1050" dirty="0"/>
              <a:t>THI</a:t>
            </a:r>
            <a:endParaRPr lang="zh-CN" altLang="en-US" sz="1050" dirty="0"/>
          </a:p>
        </p:txBody>
      </p:sp>
      <p:sp>
        <p:nvSpPr>
          <p:cNvPr id="9" name="文本框 8">
            <a:extLst>
              <a:ext uri="{FF2B5EF4-FFF2-40B4-BE49-F238E27FC236}">
                <a16:creationId xmlns:a16="http://schemas.microsoft.com/office/drawing/2014/main" id="{F33CC550-1CD2-4C68-8EC9-4367C6DFA4FD}"/>
              </a:ext>
            </a:extLst>
          </p:cNvPr>
          <p:cNvSpPr txBox="1"/>
          <p:nvPr/>
        </p:nvSpPr>
        <p:spPr>
          <a:xfrm>
            <a:off x="5254840" y="3419669"/>
            <a:ext cx="1837934" cy="1546577"/>
          </a:xfrm>
          <a:prstGeom prst="rect">
            <a:avLst/>
          </a:prstGeom>
          <a:solidFill>
            <a:schemeClr val="bg1">
              <a:lumMod val="95000"/>
            </a:schemeClr>
          </a:solidFill>
        </p:spPr>
        <p:txBody>
          <a:bodyPr wrap="square" rtlCol="0">
            <a:spAutoFit/>
          </a:bodyPr>
          <a:lstStyle>
            <a:defPPr>
              <a:defRPr lang="zh-CN"/>
            </a:defPPr>
            <a:lvl1pPr marL="285750" indent="-285750">
              <a:buFont typeface="Wingdings" panose="05000000000000000000" pitchFamily="2" charset="2"/>
              <a:buChar char="Ø"/>
              <a:defRPr sz="1400" b="1">
                <a:solidFill>
                  <a:srgbClr val="125198"/>
                </a:solidFill>
                <a:latin typeface="微软雅黑" panose="020B0503020204020204" pitchFamily="34" charset="-122"/>
                <a:ea typeface="微软雅黑" panose="020B0503020204020204" pitchFamily="34" charset="-122"/>
              </a:defRPr>
            </a:lvl1pPr>
          </a:lstStyle>
          <a:p>
            <a:pPr lvl="0"/>
            <a:r>
              <a:rPr lang="zh-CN" altLang="en-US" dirty="0"/>
              <a:t>遮阳</a:t>
            </a:r>
            <a:endParaRPr lang="en-US" altLang="zh-CN" dirty="0"/>
          </a:p>
          <a:p>
            <a:pPr marL="0" lvl="0" indent="0">
              <a:buNone/>
            </a:pPr>
            <a:r>
              <a:rPr lang="en-US" altLang="zh-CN" sz="1050" dirty="0"/>
              <a:t>       Sun-shade</a:t>
            </a:r>
          </a:p>
          <a:p>
            <a:pPr marL="0" lvl="0" indent="0">
              <a:buNone/>
            </a:pPr>
            <a:endParaRPr lang="zh-CN" altLang="en-US" sz="1050" dirty="0"/>
          </a:p>
          <a:p>
            <a:pPr lvl="0"/>
            <a:r>
              <a:rPr lang="zh-CN" altLang="en-US" dirty="0"/>
              <a:t>通风</a:t>
            </a:r>
            <a:r>
              <a:rPr lang="en-US" altLang="zh-CN" dirty="0"/>
              <a:t>+</a:t>
            </a:r>
            <a:r>
              <a:rPr lang="zh-CN" altLang="en-US" dirty="0"/>
              <a:t>水</a:t>
            </a:r>
            <a:endParaRPr lang="en-US" altLang="zh-CN" dirty="0"/>
          </a:p>
          <a:p>
            <a:pPr marL="0" lvl="0" indent="0">
              <a:buNone/>
            </a:pPr>
            <a:r>
              <a:rPr lang="en-US" altLang="zh-CN" sz="1050" dirty="0"/>
              <a:t>       Ventilation + Water</a:t>
            </a:r>
          </a:p>
          <a:p>
            <a:pPr marL="0" lvl="0" indent="0">
              <a:buNone/>
            </a:pPr>
            <a:r>
              <a:rPr lang="en-US" altLang="zh-CN" sz="1050" dirty="0"/>
              <a:t> </a:t>
            </a:r>
            <a:endParaRPr lang="zh-CN" altLang="en-US" sz="1050" dirty="0"/>
          </a:p>
          <a:p>
            <a:pPr lvl="0"/>
            <a:r>
              <a:rPr lang="zh-CN" altLang="en-US" dirty="0"/>
              <a:t>营养</a:t>
            </a:r>
            <a:endParaRPr lang="en-US" altLang="zh-CN" dirty="0"/>
          </a:p>
          <a:p>
            <a:pPr marL="0" lvl="0" indent="0">
              <a:buNone/>
            </a:pPr>
            <a:r>
              <a:rPr lang="en-US" altLang="zh-CN" sz="1050" dirty="0"/>
              <a:t>       Nutrition</a:t>
            </a:r>
            <a:endParaRPr lang="zh-CN" altLang="en-US" sz="1050" dirty="0"/>
          </a:p>
        </p:txBody>
      </p:sp>
      <p:sp>
        <p:nvSpPr>
          <p:cNvPr id="10" name="文本框 9">
            <a:extLst>
              <a:ext uri="{FF2B5EF4-FFF2-40B4-BE49-F238E27FC236}">
                <a16:creationId xmlns:a16="http://schemas.microsoft.com/office/drawing/2014/main" id="{170DE216-9C22-4C19-8757-45D0B60DBDF4}"/>
              </a:ext>
            </a:extLst>
          </p:cNvPr>
          <p:cNvSpPr txBox="1"/>
          <p:nvPr/>
        </p:nvSpPr>
        <p:spPr>
          <a:xfrm>
            <a:off x="7478033" y="3429000"/>
            <a:ext cx="1837934" cy="469359"/>
          </a:xfrm>
          <a:prstGeom prst="rect">
            <a:avLst/>
          </a:prstGeom>
          <a:solidFill>
            <a:schemeClr val="bg1">
              <a:lumMod val="95000"/>
            </a:schemeClr>
          </a:solidFill>
        </p:spPr>
        <p:txBody>
          <a:bodyPr wrap="square" rtlCol="0">
            <a:spAutoFit/>
          </a:bodyPr>
          <a:lstStyle>
            <a:defPPr>
              <a:defRPr lang="zh-CN"/>
            </a:defPPr>
            <a:lvl1pPr marL="285750" indent="-285750">
              <a:buFont typeface="Wingdings" panose="05000000000000000000" pitchFamily="2" charset="2"/>
              <a:buChar char="Ø"/>
              <a:defRPr sz="1400" b="1">
                <a:solidFill>
                  <a:srgbClr val="125198"/>
                </a:solidFill>
                <a:latin typeface="微软雅黑" panose="020B0503020204020204" pitchFamily="34" charset="-122"/>
                <a:ea typeface="微软雅黑" panose="020B0503020204020204" pitchFamily="34" charset="-122"/>
              </a:defRPr>
            </a:lvl1pPr>
          </a:lstStyle>
          <a:p>
            <a:pPr lvl="0"/>
            <a:r>
              <a:rPr lang="zh-CN" altLang="en-US" dirty="0"/>
              <a:t>每日监控</a:t>
            </a:r>
            <a:endParaRPr lang="en-US" altLang="zh-CN" dirty="0"/>
          </a:p>
          <a:p>
            <a:pPr marL="0" indent="0">
              <a:buNone/>
            </a:pPr>
            <a:r>
              <a:rPr lang="en-US" altLang="zh-CN" sz="1050" dirty="0"/>
              <a:t>        Daily Supervision</a:t>
            </a:r>
          </a:p>
        </p:txBody>
      </p:sp>
      <p:sp>
        <p:nvSpPr>
          <p:cNvPr id="12" name="流程图: 接点 11">
            <a:extLst>
              <a:ext uri="{FF2B5EF4-FFF2-40B4-BE49-F238E27FC236}">
                <a16:creationId xmlns:a16="http://schemas.microsoft.com/office/drawing/2014/main" id="{ED34AAB7-A680-4D94-AD23-10C324F31296}"/>
              </a:ext>
            </a:extLst>
          </p:cNvPr>
          <p:cNvSpPr/>
          <p:nvPr/>
        </p:nvSpPr>
        <p:spPr>
          <a:xfrm>
            <a:off x="783955" y="2527838"/>
            <a:ext cx="251012" cy="277176"/>
          </a:xfrm>
          <a:prstGeom prst="flowChartConnector">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1</a:t>
            </a:r>
            <a:endParaRPr lang="zh-CN" altLang="en-US" b="1" dirty="0"/>
          </a:p>
        </p:txBody>
      </p:sp>
      <p:sp>
        <p:nvSpPr>
          <p:cNvPr id="13" name="流程图: 接点 12">
            <a:extLst>
              <a:ext uri="{FF2B5EF4-FFF2-40B4-BE49-F238E27FC236}">
                <a16:creationId xmlns:a16="http://schemas.microsoft.com/office/drawing/2014/main" id="{191BA710-FF5D-4057-82A9-02C6C0DA0BA9}"/>
              </a:ext>
            </a:extLst>
          </p:cNvPr>
          <p:cNvSpPr/>
          <p:nvPr/>
        </p:nvSpPr>
        <p:spPr>
          <a:xfrm>
            <a:off x="3063459" y="2527838"/>
            <a:ext cx="251012" cy="277176"/>
          </a:xfrm>
          <a:prstGeom prst="flowChartConnector">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2</a:t>
            </a:r>
            <a:endParaRPr lang="zh-CN" altLang="en-US" b="1" dirty="0"/>
          </a:p>
        </p:txBody>
      </p:sp>
      <p:sp>
        <p:nvSpPr>
          <p:cNvPr id="14" name="流程图: 接点 13">
            <a:extLst>
              <a:ext uri="{FF2B5EF4-FFF2-40B4-BE49-F238E27FC236}">
                <a16:creationId xmlns:a16="http://schemas.microsoft.com/office/drawing/2014/main" id="{E5A75543-8A71-4BF9-A9E4-ABA99C9B5854}"/>
              </a:ext>
            </a:extLst>
          </p:cNvPr>
          <p:cNvSpPr/>
          <p:nvPr/>
        </p:nvSpPr>
        <p:spPr>
          <a:xfrm>
            <a:off x="5310351" y="2527838"/>
            <a:ext cx="251012" cy="277176"/>
          </a:xfrm>
          <a:prstGeom prst="flowChartConnector">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t>3</a:t>
            </a:r>
            <a:endParaRPr lang="zh-CN" altLang="en-US" b="1"/>
          </a:p>
        </p:txBody>
      </p:sp>
      <p:sp>
        <p:nvSpPr>
          <p:cNvPr id="15" name="流程图: 接点 14">
            <a:extLst>
              <a:ext uri="{FF2B5EF4-FFF2-40B4-BE49-F238E27FC236}">
                <a16:creationId xmlns:a16="http://schemas.microsoft.com/office/drawing/2014/main" id="{ED34AAB7-A680-4D94-AD23-10C324F31296}"/>
              </a:ext>
            </a:extLst>
          </p:cNvPr>
          <p:cNvSpPr/>
          <p:nvPr/>
        </p:nvSpPr>
        <p:spPr>
          <a:xfrm>
            <a:off x="7617660" y="2527838"/>
            <a:ext cx="251012" cy="277176"/>
          </a:xfrm>
          <a:prstGeom prst="flowChartConnector">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b="1"/>
              <a:t>4</a:t>
            </a:r>
            <a:endParaRPr lang="zh-CN" altLang="en-US" b="1"/>
          </a:p>
        </p:txBody>
      </p:sp>
      <p:sp>
        <p:nvSpPr>
          <p:cNvPr id="16" name="流程图: 接点 15">
            <a:extLst>
              <a:ext uri="{FF2B5EF4-FFF2-40B4-BE49-F238E27FC236}">
                <a16:creationId xmlns:a16="http://schemas.microsoft.com/office/drawing/2014/main" id="{ED34AAB7-A680-4D94-AD23-10C324F31296}"/>
              </a:ext>
            </a:extLst>
          </p:cNvPr>
          <p:cNvSpPr/>
          <p:nvPr/>
        </p:nvSpPr>
        <p:spPr>
          <a:xfrm>
            <a:off x="9924969" y="2527838"/>
            <a:ext cx="251012" cy="277176"/>
          </a:xfrm>
          <a:prstGeom prst="flowChartConnector">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b="1" dirty="0"/>
              <a:t>5</a:t>
            </a:r>
            <a:endParaRPr lang="zh-CN" altLang="en-US" b="1" dirty="0"/>
          </a:p>
        </p:txBody>
      </p:sp>
      <p:sp>
        <p:nvSpPr>
          <p:cNvPr id="3" name="文本框 2">
            <a:extLst>
              <a:ext uri="{FF2B5EF4-FFF2-40B4-BE49-F238E27FC236}">
                <a16:creationId xmlns:a16="http://schemas.microsoft.com/office/drawing/2014/main" id="{C25CCD7C-A935-A7EB-2EEC-3D377571C1C4}"/>
              </a:ext>
            </a:extLst>
          </p:cNvPr>
          <p:cNvSpPr txBox="1"/>
          <p:nvPr/>
        </p:nvSpPr>
        <p:spPr>
          <a:xfrm>
            <a:off x="2933118" y="3416417"/>
            <a:ext cx="1837934" cy="2300630"/>
          </a:xfrm>
          <a:prstGeom prst="rect">
            <a:avLst/>
          </a:prstGeom>
          <a:solidFill>
            <a:schemeClr val="bg1">
              <a:lumMod val="95000"/>
            </a:schemeClr>
          </a:solidFill>
        </p:spPr>
        <p:txBody>
          <a:bodyPr wrap="square" rtlCol="0">
            <a:spAutoFit/>
          </a:bodyPr>
          <a:lstStyle>
            <a:defPPr>
              <a:defRPr lang="zh-CN"/>
            </a:defPPr>
            <a:lvl1pPr marL="285750" indent="-285750">
              <a:buFont typeface="Wingdings" panose="05000000000000000000" pitchFamily="2" charset="2"/>
              <a:buChar char="Ø"/>
              <a:defRPr sz="1400" b="1">
                <a:solidFill>
                  <a:srgbClr val="125198"/>
                </a:solidFill>
                <a:latin typeface="微软雅黑" panose="020B0503020204020204" pitchFamily="34" charset="-122"/>
                <a:ea typeface="微软雅黑" panose="020B0503020204020204" pitchFamily="34" charset="-122"/>
              </a:defRPr>
            </a:lvl1pPr>
          </a:lstStyle>
          <a:p>
            <a:r>
              <a:rPr lang="zh-CN" altLang="en-US" dirty="0"/>
              <a:t>奶牛行为</a:t>
            </a:r>
            <a:endParaRPr lang="en-US" altLang="zh-CN" dirty="0"/>
          </a:p>
          <a:p>
            <a:pPr marL="0" indent="0">
              <a:buNone/>
            </a:pPr>
            <a:r>
              <a:rPr lang="en-US" altLang="zh-CN" sz="1050" dirty="0"/>
              <a:t>       Cows’ behavior</a:t>
            </a:r>
          </a:p>
          <a:p>
            <a:pPr marL="0" indent="0">
              <a:buNone/>
            </a:pPr>
            <a:endParaRPr lang="zh-CN" altLang="en-US" sz="1050" dirty="0"/>
          </a:p>
          <a:p>
            <a:r>
              <a:rPr lang="zh-CN" altLang="en-US" dirty="0"/>
              <a:t>产奶量</a:t>
            </a:r>
            <a:endParaRPr lang="en-US" altLang="zh-CN" dirty="0"/>
          </a:p>
          <a:p>
            <a:pPr marL="0" indent="0">
              <a:buNone/>
            </a:pPr>
            <a:r>
              <a:rPr lang="en-US" altLang="zh-CN" sz="1050" dirty="0"/>
              <a:t>       Milk yield</a:t>
            </a:r>
          </a:p>
          <a:p>
            <a:pPr marL="0" indent="0">
              <a:buNone/>
            </a:pPr>
            <a:endParaRPr lang="zh-CN" altLang="en-US" sz="1050" dirty="0"/>
          </a:p>
          <a:p>
            <a:r>
              <a:rPr lang="zh-CN" altLang="en-US" dirty="0"/>
              <a:t>繁殖</a:t>
            </a:r>
            <a:endParaRPr lang="en-US" altLang="zh-CN" dirty="0"/>
          </a:p>
          <a:p>
            <a:pPr marL="0" indent="0">
              <a:buNone/>
            </a:pPr>
            <a:r>
              <a:rPr lang="en-US" altLang="zh-CN" sz="1050" dirty="0"/>
              <a:t>       Reproduction</a:t>
            </a:r>
          </a:p>
          <a:p>
            <a:pPr marL="0" indent="0">
              <a:buNone/>
            </a:pPr>
            <a:endParaRPr lang="zh-CN" altLang="en-US" sz="1050" dirty="0"/>
          </a:p>
          <a:p>
            <a:r>
              <a:rPr lang="zh-CN" altLang="en-US" dirty="0"/>
              <a:t>乳脂、乳蛋白、体细胞</a:t>
            </a:r>
            <a:endParaRPr lang="en-US" altLang="zh-CN" dirty="0"/>
          </a:p>
          <a:p>
            <a:pPr marL="269875" indent="0">
              <a:buNone/>
            </a:pPr>
            <a:r>
              <a:rPr lang="en-US" altLang="zh-CN" sz="1050" dirty="0"/>
              <a:t>Milk fat, CP and SCC</a:t>
            </a:r>
            <a:endParaRPr lang="zh-CN" altLang="en-US" sz="1050" dirty="0"/>
          </a:p>
        </p:txBody>
      </p:sp>
    </p:spTree>
    <p:extLst>
      <p:ext uri="{BB962C8B-B14F-4D97-AF65-F5344CB8AC3E}">
        <p14:creationId xmlns:p14="http://schemas.microsoft.com/office/powerpoint/2010/main" val="1800307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718FCE6F-9BFE-C0C3-D12C-19E72687683D}"/>
              </a:ext>
            </a:extLst>
          </p:cNvPr>
          <p:cNvSpPr txBox="1"/>
          <p:nvPr/>
        </p:nvSpPr>
        <p:spPr>
          <a:xfrm>
            <a:off x="172733" y="5185824"/>
            <a:ext cx="11846534" cy="1384995"/>
          </a:xfrm>
          <a:prstGeom prst="rect">
            <a:avLst/>
          </a:prstGeom>
          <a:solidFill>
            <a:schemeClr val="bg1">
              <a:lumMod val="95000"/>
            </a:schemeClr>
          </a:solidFill>
        </p:spPr>
        <p:txBody>
          <a:bodyPr wrap="square" rtlCol="0">
            <a:spAutoFit/>
          </a:bodyPr>
          <a:lstStyle/>
          <a:p>
            <a:r>
              <a:rPr lang="zh-CN" altLang="en-US" sz="1400" b="1" dirty="0"/>
              <a:t>结论</a:t>
            </a:r>
            <a:r>
              <a:rPr lang="en-US" altLang="zh-CN" sz="1400" b="1" dirty="0"/>
              <a:t>(Summary)</a:t>
            </a:r>
            <a:r>
              <a:rPr lang="zh-CN" altLang="en-US" sz="1400" b="1" dirty="0"/>
              <a:t>：</a:t>
            </a:r>
            <a:br>
              <a:rPr lang="en-US" altLang="zh-CN" sz="1400" b="1" dirty="0"/>
            </a:br>
            <a:r>
              <a:rPr lang="en-US" altLang="zh-CN" sz="1400" b="1" dirty="0"/>
              <a:t>1)</a:t>
            </a:r>
            <a:r>
              <a:rPr lang="zh-CN" altLang="en-US" sz="1400" b="1" dirty="0"/>
              <a:t>温湿指数≥</a:t>
            </a:r>
            <a:r>
              <a:rPr lang="en-US" altLang="zh-CN" sz="1400" b="1" dirty="0"/>
              <a:t>55 </a:t>
            </a:r>
            <a:r>
              <a:rPr lang="zh-CN" altLang="en-US" sz="1400" b="1" dirty="0"/>
              <a:t>足以造成负面的繁殖影响；</a:t>
            </a:r>
            <a:r>
              <a:rPr lang="en-US" altLang="zh-CN" sz="1400" b="1" dirty="0"/>
              <a:t>THI</a:t>
            </a:r>
            <a:r>
              <a:rPr lang="zh-CN" altLang="en-US" sz="1400" b="1" dirty="0"/>
              <a:t>≥</a:t>
            </a:r>
            <a:r>
              <a:rPr lang="en-US" altLang="zh-CN" sz="1400" b="1" dirty="0"/>
              <a:t>55 is enough to cause negative</a:t>
            </a:r>
            <a:r>
              <a:rPr lang="en-US" altLang="zh-CN" sz="1400" dirty="0"/>
              <a:t> </a:t>
            </a:r>
            <a:r>
              <a:rPr lang="en-US" altLang="zh-CN" sz="1400" b="1" dirty="0"/>
              <a:t>reproductive influence;</a:t>
            </a:r>
          </a:p>
          <a:p>
            <a:r>
              <a:rPr lang="en-US" altLang="zh-CN" sz="1400" b="1" dirty="0"/>
              <a:t>2)</a:t>
            </a:r>
            <a:r>
              <a:rPr lang="zh-CN" altLang="en-US" sz="1400" b="1" dirty="0"/>
              <a:t>温湿指数≥</a:t>
            </a:r>
            <a:r>
              <a:rPr lang="en-US" altLang="zh-CN" sz="1400" b="1" dirty="0"/>
              <a:t>62 </a:t>
            </a:r>
            <a:r>
              <a:rPr lang="zh-CN" altLang="en-US" sz="1400" b="1" dirty="0"/>
              <a:t>产量</a:t>
            </a:r>
            <a:r>
              <a:rPr lang="zh-CN" altLang="en-US" sz="1400" b="1" dirty="0">
                <a:latin typeface="宋体" panose="02010600030101010101" pitchFamily="2" charset="-122"/>
                <a:ea typeface="宋体" panose="02010600030101010101" pitchFamily="2" charset="-122"/>
              </a:rPr>
              <a:t>≥</a:t>
            </a:r>
            <a:r>
              <a:rPr lang="en-US" altLang="zh-CN" sz="1400" b="1" dirty="0">
                <a:latin typeface="宋体" panose="02010600030101010101" pitchFamily="2" charset="-122"/>
                <a:ea typeface="宋体" panose="02010600030101010101" pitchFamily="2" charset="-122"/>
              </a:rPr>
              <a:t>45</a:t>
            </a:r>
            <a:r>
              <a:rPr lang="zh-CN" altLang="en-US" sz="1400" b="1" dirty="0">
                <a:latin typeface="宋体" panose="02010600030101010101" pitchFamily="2" charset="-122"/>
                <a:ea typeface="宋体" panose="02010600030101010101" pitchFamily="2" charset="-122"/>
              </a:rPr>
              <a:t>公斤的牛产量开始减少</a:t>
            </a:r>
            <a:r>
              <a:rPr lang="zh-CN" altLang="en-US" sz="1400" b="1" dirty="0"/>
              <a:t>；</a:t>
            </a:r>
            <a:r>
              <a:rPr lang="en-US" altLang="zh-CN" sz="1400" b="1" dirty="0"/>
              <a:t>THI</a:t>
            </a:r>
            <a:r>
              <a:rPr lang="zh-CN" altLang="en-US" sz="1400" b="1" dirty="0"/>
              <a:t>≥</a:t>
            </a:r>
            <a:r>
              <a:rPr lang="en-US" altLang="zh-CN" sz="1400" b="1" dirty="0"/>
              <a:t>62, can start milk loss for cows’ milk production ≥45kg ;</a:t>
            </a:r>
          </a:p>
          <a:p>
            <a:r>
              <a:rPr lang="en-US" altLang="zh-CN" sz="1400" b="1" dirty="0"/>
              <a:t>3)</a:t>
            </a:r>
            <a:r>
              <a:rPr lang="zh-CN" altLang="en-US" sz="1400" b="1" dirty="0"/>
              <a:t>温湿指数≥</a:t>
            </a:r>
            <a:r>
              <a:rPr lang="en-US" altLang="zh-CN" sz="1400" b="1" dirty="0"/>
              <a:t>65 </a:t>
            </a:r>
            <a:r>
              <a:rPr lang="zh-CN" altLang="en-US" sz="1400" b="1" dirty="0"/>
              <a:t>繁殖水平开始下降，大多数奶牛开始产量减少；</a:t>
            </a:r>
            <a:r>
              <a:rPr lang="en-US" altLang="zh-CN" sz="1400" b="1" dirty="0"/>
              <a:t>THI</a:t>
            </a:r>
            <a:r>
              <a:rPr lang="zh-CN" altLang="en-US" sz="1400" b="1" dirty="0"/>
              <a:t>≥</a:t>
            </a:r>
            <a:r>
              <a:rPr lang="en-US" altLang="zh-CN" sz="1400" b="1" dirty="0"/>
              <a:t>65 , reproductive performance begins to decline,</a:t>
            </a:r>
            <a:r>
              <a:rPr lang="zh-CN" altLang="en-US" sz="1400" b="1" dirty="0"/>
              <a:t> </a:t>
            </a:r>
            <a:r>
              <a:rPr lang="en-US" altLang="zh-CN" sz="1400" b="1" dirty="0"/>
              <a:t>can start milk loss for most cows;</a:t>
            </a:r>
          </a:p>
          <a:p>
            <a:r>
              <a:rPr lang="en-US" altLang="zh-CN" sz="1400" b="1" dirty="0"/>
              <a:t>4)</a:t>
            </a:r>
            <a:r>
              <a:rPr lang="zh-CN" altLang="en-US" sz="1400" b="1" dirty="0"/>
              <a:t>温湿指数≥</a:t>
            </a:r>
            <a:r>
              <a:rPr lang="en-US" altLang="zh-CN" sz="1400" b="1" dirty="0"/>
              <a:t>68 </a:t>
            </a:r>
            <a:r>
              <a:rPr lang="zh-CN" altLang="en-US" sz="1400" b="1" dirty="0"/>
              <a:t>产量</a:t>
            </a:r>
            <a:r>
              <a:rPr lang="en-US" altLang="zh-CN" sz="1400" b="1" dirty="0">
                <a:latin typeface="宋体" panose="02010600030101010101" pitchFamily="2" charset="-122"/>
              </a:rPr>
              <a:t>&gt;35</a:t>
            </a:r>
            <a:r>
              <a:rPr lang="zh-CN" altLang="en-US" sz="1400" b="1" dirty="0">
                <a:latin typeface="宋体" panose="02010600030101010101" pitchFamily="2" charset="-122"/>
              </a:rPr>
              <a:t>公斤的奶牛产量开始减少</a:t>
            </a:r>
            <a:r>
              <a:rPr lang="zh-CN" altLang="en-US" sz="1400" b="1" dirty="0"/>
              <a:t>；</a:t>
            </a:r>
            <a:r>
              <a:rPr lang="en-US" altLang="zh-CN" sz="1400" b="1" dirty="0"/>
              <a:t>THI</a:t>
            </a:r>
            <a:r>
              <a:rPr lang="zh-CN" altLang="en-US" sz="1400" b="1" dirty="0"/>
              <a:t>≥</a:t>
            </a:r>
            <a:r>
              <a:rPr lang="en-US" altLang="zh-CN" sz="1400" b="1" dirty="0"/>
              <a:t>68 can start milk loss for cows’ milk production &gt;35kg;</a:t>
            </a:r>
          </a:p>
          <a:p>
            <a:r>
              <a:rPr lang="en-US" altLang="zh-CN" sz="1400" b="1" dirty="0"/>
              <a:t>5)</a:t>
            </a:r>
            <a:r>
              <a:rPr lang="zh-CN" altLang="en-US" sz="1400" b="1" dirty="0"/>
              <a:t>随着产量不断提升、温湿指数（</a:t>
            </a:r>
            <a:r>
              <a:rPr lang="en-US" altLang="zh-CN" sz="1400" b="1" dirty="0"/>
              <a:t>THI</a:t>
            </a:r>
            <a:r>
              <a:rPr lang="zh-CN" altLang="en-US" sz="1400" b="1" dirty="0"/>
              <a:t>）在下降。 </a:t>
            </a:r>
            <a:r>
              <a:rPr lang="en-US" altLang="zh-CN" sz="1400" b="1" dirty="0"/>
              <a:t>As production continues to increase, the THI declines.</a:t>
            </a:r>
            <a:endParaRPr lang="zh-CN" altLang="en-US" sz="1400" b="1" dirty="0"/>
          </a:p>
        </p:txBody>
      </p:sp>
      <p:sp>
        <p:nvSpPr>
          <p:cNvPr id="2" name="文本框 1">
            <a:extLst>
              <a:ext uri="{FF2B5EF4-FFF2-40B4-BE49-F238E27FC236}">
                <a16:creationId xmlns:a16="http://schemas.microsoft.com/office/drawing/2014/main" id="{49329FA1-DC75-4582-ADEE-B1DD8398DBD2}"/>
              </a:ext>
            </a:extLst>
          </p:cNvPr>
          <p:cNvSpPr txBox="1"/>
          <p:nvPr/>
        </p:nvSpPr>
        <p:spPr>
          <a:xfrm>
            <a:off x="172733" y="612844"/>
            <a:ext cx="11561453" cy="4678204"/>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400" dirty="0"/>
              <a:t>奶牛舒适温度范围为</a:t>
            </a:r>
            <a:r>
              <a:rPr lang="en-US" altLang="zh-CN" sz="1400" dirty="0"/>
              <a:t>5-20</a:t>
            </a:r>
            <a:r>
              <a:rPr lang="zh-CN" altLang="en-US" sz="1400" dirty="0"/>
              <a:t>度，对于泌乳牛最佳温度范围</a:t>
            </a:r>
            <a:r>
              <a:rPr lang="en-US" altLang="zh-CN" sz="1400" dirty="0"/>
              <a:t>4.4-15.6</a:t>
            </a:r>
            <a:r>
              <a:rPr lang="zh-CN" altLang="en-US" sz="1400" dirty="0"/>
              <a:t>度。</a:t>
            </a:r>
            <a:endParaRPr lang="en-US" altLang="zh-CN" sz="1400" dirty="0"/>
          </a:p>
          <a:p>
            <a:r>
              <a:rPr lang="en-US" altLang="zh-CN" sz="1400" dirty="0"/>
              <a:t>       </a:t>
            </a:r>
            <a:r>
              <a:rPr lang="en-US" altLang="zh-CN" sz="1200" dirty="0"/>
              <a:t>The comfortable temperature range for cows is between 5 to 20</a:t>
            </a:r>
            <a:r>
              <a:rPr lang="zh-CN" altLang="en-US" sz="1200" dirty="0"/>
              <a:t>℃</a:t>
            </a:r>
            <a:r>
              <a:rPr lang="en-US" altLang="zh-CN" sz="1200" dirty="0"/>
              <a:t>, while the optimal temperature range for lactating cows is between 4.4 to 15.6</a:t>
            </a:r>
            <a:r>
              <a:rPr lang="zh-CN" altLang="en-US" sz="1200" dirty="0"/>
              <a:t> ℃</a:t>
            </a:r>
            <a:r>
              <a:rPr lang="en-US" altLang="zh-CN" sz="1200" dirty="0"/>
              <a:t>.</a:t>
            </a:r>
          </a:p>
          <a:p>
            <a:endParaRPr lang="en-US" altLang="zh-CN" sz="1200" dirty="0"/>
          </a:p>
          <a:p>
            <a:pPr marL="285750" indent="-285750">
              <a:buFont typeface="Wingdings" panose="05000000000000000000" pitchFamily="2" charset="2"/>
              <a:buChar char="Ø"/>
            </a:pPr>
            <a:r>
              <a:rPr lang="zh-CN" altLang="en-US" sz="1400" dirty="0"/>
              <a:t>随着奶牛产量的增加，奶牛更容易受到热应激的影响；热应激阈值已有过去的</a:t>
            </a:r>
            <a:r>
              <a:rPr lang="en-US" altLang="zh-CN" sz="1400" dirty="0"/>
              <a:t>THI 72</a:t>
            </a:r>
            <a:r>
              <a:rPr lang="zh-CN" altLang="en-US" sz="1400" dirty="0"/>
              <a:t>下调到</a:t>
            </a:r>
            <a:r>
              <a:rPr lang="en-US" altLang="zh-CN" sz="1400" dirty="0"/>
              <a:t>THI 68(</a:t>
            </a:r>
            <a:r>
              <a:rPr lang="zh-CN" altLang="en-US" sz="1400" dirty="0"/>
              <a:t>产量</a:t>
            </a:r>
            <a:r>
              <a:rPr lang="en-US" altLang="zh-CN" sz="1400" dirty="0"/>
              <a:t>&gt;35Kg/</a:t>
            </a:r>
            <a:r>
              <a:rPr lang="zh-CN" altLang="en-US" sz="1400" dirty="0"/>
              <a:t>天</a:t>
            </a:r>
            <a:r>
              <a:rPr lang="en-US" altLang="zh-CN" sz="1400" dirty="0"/>
              <a:t>)</a:t>
            </a:r>
            <a:r>
              <a:rPr lang="zh-CN" altLang="en-US" sz="1400" dirty="0"/>
              <a:t>。</a:t>
            </a:r>
            <a:endParaRPr lang="en-US" altLang="zh-CN" sz="1400" dirty="0"/>
          </a:p>
          <a:p>
            <a:pPr marL="269875"/>
            <a:r>
              <a:rPr lang="en-US" altLang="zh-CN" sz="1200" dirty="0"/>
              <a:t>As dairy cows’ milk production increases, they become more susceptible to heat stress; the threshold for heat stress has been lowered form a previous THI of 72 to a THI of 68 (for production &gt;35 kg/day). </a:t>
            </a:r>
          </a:p>
          <a:p>
            <a:pPr marL="285750" indent="-285750">
              <a:buFont typeface="Wingdings" panose="05000000000000000000" pitchFamily="2" charset="2"/>
              <a:buChar char="Ø"/>
            </a:pPr>
            <a:endParaRPr lang="en-US" altLang="zh-CN" sz="1400" dirty="0"/>
          </a:p>
          <a:p>
            <a:pPr marL="285750" indent="-285750">
              <a:buFont typeface="Wingdings" panose="05000000000000000000" pitchFamily="2" charset="2"/>
              <a:buChar char="Ø"/>
            </a:pPr>
            <a:r>
              <a:rPr lang="zh-CN" altLang="en-US" sz="1400" dirty="0"/>
              <a:t>我们需要注意的是，适宜繁殖的</a:t>
            </a:r>
            <a:r>
              <a:rPr lang="en-US" altLang="zh-CN" sz="1400" dirty="0"/>
              <a:t>THI</a:t>
            </a:r>
            <a:r>
              <a:rPr lang="zh-CN" altLang="en-US" sz="1400" dirty="0"/>
              <a:t>临界值比适宜产量的</a:t>
            </a:r>
            <a:r>
              <a:rPr lang="en-US" altLang="zh-CN" sz="1400" dirty="0"/>
              <a:t>THI</a:t>
            </a:r>
            <a:r>
              <a:rPr lang="zh-CN" altLang="en-US" sz="1400" dirty="0"/>
              <a:t>临界值要低。</a:t>
            </a:r>
            <a:endParaRPr lang="en-US" altLang="zh-CN" sz="1400" dirty="0"/>
          </a:p>
          <a:p>
            <a:r>
              <a:rPr lang="en-US" altLang="zh-CN" sz="1400" dirty="0"/>
              <a:t>       </a:t>
            </a:r>
            <a:r>
              <a:rPr lang="en-US" altLang="zh-CN" sz="1200" dirty="0"/>
              <a:t>It is important to note that the THI threshold for optimal breeding is lower than that for optimal production.</a:t>
            </a:r>
          </a:p>
          <a:p>
            <a:pPr>
              <a:lnSpc>
                <a:spcPct val="150000"/>
              </a:lnSpc>
            </a:pPr>
            <a:endParaRPr lang="en-US" altLang="zh-CN" sz="1200" dirty="0"/>
          </a:p>
          <a:p>
            <a:pPr marL="285750" indent="-285750">
              <a:lnSpc>
                <a:spcPct val="150000"/>
              </a:lnSpc>
              <a:buFont typeface="Wingdings" panose="05000000000000000000" pitchFamily="2" charset="2"/>
              <a:buChar char="u"/>
            </a:pPr>
            <a:r>
              <a:rPr lang="zh-CN" altLang="en-US" sz="1400" dirty="0"/>
              <a:t>根据</a:t>
            </a:r>
            <a:r>
              <a:rPr lang="en-US" altLang="zh-CN" sz="1400" dirty="0"/>
              <a:t>University of Arizona</a:t>
            </a:r>
            <a:r>
              <a:rPr lang="zh-CN" altLang="en-US" sz="1400" dirty="0"/>
              <a:t>的研究，</a:t>
            </a:r>
            <a:r>
              <a:rPr lang="en-US" altLang="zh-CN" sz="1400" dirty="0"/>
              <a:t>THI≥65</a:t>
            </a:r>
            <a:r>
              <a:rPr lang="zh-CN" altLang="en-US" sz="1400" dirty="0"/>
              <a:t>时，繁殖水平开始下降；</a:t>
            </a:r>
            <a:r>
              <a:rPr lang="en-US" altLang="zh-CN" sz="1400" dirty="0"/>
              <a:t>THI ≥68</a:t>
            </a:r>
            <a:r>
              <a:rPr lang="zh-CN" altLang="en-US" sz="1400" dirty="0"/>
              <a:t>时，产奶量开始下降。</a:t>
            </a:r>
            <a:endParaRPr lang="en-US" altLang="zh-CN" sz="1400" dirty="0"/>
          </a:p>
          <a:p>
            <a:pPr marL="269875"/>
            <a:r>
              <a:rPr lang="en-US" altLang="zh-CN" sz="1200" dirty="0"/>
              <a:t>According to research from the University of Arizona, reproductive performance begins to decline when THI ≥65, and milk production starts to drop when THI ≥68.</a:t>
            </a:r>
          </a:p>
          <a:p>
            <a:pPr marL="285750" indent="-285750">
              <a:lnSpc>
                <a:spcPct val="150000"/>
              </a:lnSpc>
              <a:buFont typeface="Wingdings" panose="05000000000000000000" pitchFamily="2" charset="2"/>
              <a:buChar char="u"/>
            </a:pPr>
            <a:r>
              <a:rPr lang="zh-CN" altLang="en-US" sz="1400" dirty="0"/>
              <a:t>来自</a:t>
            </a:r>
            <a:r>
              <a:rPr lang="en-US" altLang="zh-CN" sz="1400" dirty="0"/>
              <a:t> Garcia-Ispierto et al., 2006</a:t>
            </a:r>
            <a:r>
              <a:rPr lang="zh-CN" altLang="en-US" sz="1400" dirty="0"/>
              <a:t>的研究，</a:t>
            </a:r>
            <a:r>
              <a:rPr lang="en-US" altLang="zh-CN" sz="1400" dirty="0"/>
              <a:t>THI≥55</a:t>
            </a:r>
            <a:r>
              <a:rPr lang="zh-CN" altLang="en-US" sz="1400" dirty="0"/>
              <a:t>时，</a:t>
            </a:r>
            <a:r>
              <a:rPr lang="en-US" altLang="zh-CN" sz="1400" dirty="0"/>
              <a:t>21-30</a:t>
            </a:r>
            <a:r>
              <a:rPr lang="zh-CN" altLang="en-US" sz="1400" dirty="0"/>
              <a:t>天牛妊娠流失率开始增加。</a:t>
            </a:r>
            <a:endParaRPr lang="en-US" altLang="zh-CN" sz="1400" dirty="0"/>
          </a:p>
          <a:p>
            <a:r>
              <a:rPr lang="en-US" altLang="zh-CN" sz="1400" dirty="0"/>
              <a:t>        </a:t>
            </a:r>
            <a:r>
              <a:rPr lang="en-US" altLang="zh-CN" sz="1200" dirty="0"/>
              <a:t>From the study by Garcia-Ispierto et al., 2006, the loss rate of 21-30 day pregnancy begins to increase when THI ≥55.</a:t>
            </a:r>
          </a:p>
          <a:p>
            <a:endParaRPr lang="en-US" altLang="zh-CN" sz="1400" dirty="0"/>
          </a:p>
          <a:p>
            <a:pPr marL="285750" indent="-285750">
              <a:buFont typeface="Wingdings" panose="05000000000000000000" pitchFamily="2" charset="2"/>
              <a:buChar char="Ø"/>
            </a:pPr>
            <a:r>
              <a:rPr lang="zh-CN" altLang="en-US" sz="1400" dirty="0"/>
              <a:t>也有资料提到，</a:t>
            </a:r>
            <a:r>
              <a:rPr lang="zh-CN" altLang="zh-CN" sz="1400" dirty="0"/>
              <a:t>奶牛的代谢产热与采食量和产奶量有关</a:t>
            </a:r>
            <a:r>
              <a:rPr lang="zh-CN" altLang="en-US" sz="1400" dirty="0"/>
              <a:t>，</a:t>
            </a:r>
            <a:r>
              <a:rPr lang="zh-CN" altLang="zh-CN" sz="1400" dirty="0"/>
              <a:t>如今，奶牛具有更高的采食量和产奶量，因此代谢热的产生也较高。由于这些指标的增加，热应激阈值已降低至</a:t>
            </a:r>
            <a:r>
              <a:rPr lang="en-US" altLang="zh-CN" sz="1400" dirty="0"/>
              <a:t>65</a:t>
            </a:r>
            <a:r>
              <a:rPr lang="zh-CN" altLang="zh-CN" sz="1400" dirty="0"/>
              <a:t>℉（</a:t>
            </a:r>
            <a:r>
              <a:rPr lang="en-US" altLang="zh-CN" sz="1400" dirty="0"/>
              <a:t>18.3</a:t>
            </a:r>
            <a:r>
              <a:rPr lang="zh-CN" altLang="zh-CN" sz="1400" dirty="0"/>
              <a:t>℃</a:t>
            </a:r>
            <a:r>
              <a:rPr lang="en-US" altLang="zh-CN" sz="1400" dirty="0"/>
              <a:t>)</a:t>
            </a:r>
            <a:r>
              <a:rPr lang="zh-CN" altLang="en-US" sz="1400" dirty="0"/>
              <a:t>，</a:t>
            </a:r>
            <a:r>
              <a:rPr lang="en-US" altLang="zh-CN" sz="1400" dirty="0"/>
              <a:t> </a:t>
            </a:r>
            <a:r>
              <a:rPr lang="zh-CN" altLang="en-US" sz="1400" dirty="0"/>
              <a:t>即</a:t>
            </a:r>
            <a:r>
              <a:rPr lang="en-US" altLang="zh-CN" sz="1400" dirty="0"/>
              <a:t>THI=62</a:t>
            </a:r>
            <a:r>
              <a:rPr lang="zh-CN" altLang="en-US" sz="1400" dirty="0"/>
              <a:t>时，产量大于等于</a:t>
            </a:r>
            <a:r>
              <a:rPr lang="en-US" altLang="zh-CN" sz="1400" dirty="0"/>
              <a:t>45</a:t>
            </a:r>
            <a:r>
              <a:rPr lang="zh-CN" altLang="en-US" sz="1400" dirty="0"/>
              <a:t>公斤的奶牛产量就开始减少了。</a:t>
            </a:r>
            <a:endParaRPr lang="en-US" altLang="zh-CN" sz="1400" dirty="0"/>
          </a:p>
          <a:p>
            <a:pPr marL="266700"/>
            <a:r>
              <a:rPr lang="en-US" altLang="zh-CN" sz="1200" dirty="0"/>
              <a:t>Some sources also mention that metabolic heat production in cows is related to feed intake and milk yield. Nowadays, with higher feed intake and milk production, cows generate more metabolic heat. Due to these increases, the heat stress threshold has dropped to 65℉ (18.3℃), meaning that when THI=62, milk production in cows yield </a:t>
            </a:r>
            <a:r>
              <a:rPr lang="zh-CN" altLang="en-US" sz="1200" dirty="0"/>
              <a:t>≥</a:t>
            </a:r>
            <a:r>
              <a:rPr lang="en-US" altLang="zh-CN" sz="1200" dirty="0"/>
              <a:t>45kg begins to decline.</a:t>
            </a:r>
          </a:p>
          <a:p>
            <a:pPr marL="269875"/>
            <a:endParaRPr lang="en-US" altLang="zh-CN" sz="1400" dirty="0"/>
          </a:p>
        </p:txBody>
      </p:sp>
      <p:sp>
        <p:nvSpPr>
          <p:cNvPr id="7" name="文本框 6">
            <a:extLst>
              <a:ext uri="{FF2B5EF4-FFF2-40B4-BE49-F238E27FC236}">
                <a16:creationId xmlns:a16="http://schemas.microsoft.com/office/drawing/2014/main" id="{D90CC45F-63FB-4894-AD84-80A8070985D9}"/>
              </a:ext>
            </a:extLst>
          </p:cNvPr>
          <p:cNvSpPr txBox="1"/>
          <p:nvPr/>
        </p:nvSpPr>
        <p:spPr>
          <a:xfrm>
            <a:off x="-1" y="0"/>
            <a:ext cx="4030825" cy="553998"/>
          </a:xfrm>
          <a:prstGeom prst="rect">
            <a:avLst/>
          </a:prstGeom>
          <a:solidFill>
            <a:srgbClr val="00B050"/>
          </a:solidFill>
        </p:spPr>
        <p:txBody>
          <a:bodyPr wrap="square">
            <a:spAutoFit/>
          </a:bodyPr>
          <a:lstStyle/>
          <a:p>
            <a:pPr lvl="0"/>
            <a:r>
              <a:rPr lang="zh-CN" altLang="en-US" sz="1600" b="1" dirty="0">
                <a:solidFill>
                  <a:prstClr val="white"/>
                </a:solidFill>
                <a:latin typeface="微软雅黑" panose="020B0503020204020204" pitchFamily="34" charset="-122"/>
                <a:ea typeface="微软雅黑" panose="020B0503020204020204" pitchFamily="34" charset="-122"/>
              </a:rPr>
              <a:t>热应激定义</a:t>
            </a:r>
            <a:r>
              <a:rPr lang="en-US" altLang="zh-CN" sz="1600" b="1" dirty="0">
                <a:solidFill>
                  <a:prstClr val="white"/>
                </a:solidFill>
                <a:latin typeface="微软雅黑" panose="020B0503020204020204" pitchFamily="34" charset="-122"/>
                <a:ea typeface="微软雅黑" panose="020B0503020204020204" pitchFamily="34" charset="-122"/>
              </a:rPr>
              <a:t>—</a:t>
            </a:r>
            <a:r>
              <a:rPr lang="zh-CN" altLang="en-US" sz="1600" b="1" dirty="0">
                <a:solidFill>
                  <a:prstClr val="white"/>
                </a:solidFill>
                <a:latin typeface="微软雅黑" panose="020B0503020204020204" pitchFamily="34" charset="-122"/>
                <a:ea typeface="微软雅黑" panose="020B0503020204020204" pitchFamily="34" charset="-122"/>
              </a:rPr>
              <a:t>关于热应激</a:t>
            </a:r>
            <a:endParaRPr lang="en-US" altLang="zh-CN" sz="1600" b="1" dirty="0">
              <a:solidFill>
                <a:prstClr val="white"/>
              </a:solidFill>
              <a:latin typeface="微软雅黑" panose="020B0503020204020204" pitchFamily="34" charset="-122"/>
              <a:ea typeface="微软雅黑" panose="020B0503020204020204" pitchFamily="34" charset="-122"/>
            </a:endParaRPr>
          </a:p>
          <a:p>
            <a:pPr lvl="0"/>
            <a:r>
              <a:rPr lang="en-US" altLang="zh-CN" sz="1400" b="1" dirty="0">
                <a:solidFill>
                  <a:prstClr val="white"/>
                </a:solidFill>
                <a:latin typeface="微软雅黑" panose="020B0503020204020204" pitchFamily="34" charset="-122"/>
                <a:ea typeface="微软雅黑" panose="020B0503020204020204" pitchFamily="34" charset="-122"/>
              </a:rPr>
              <a:t>Heat Stress Definition – About Heat Stress</a:t>
            </a:r>
            <a:endParaRPr lang="zh-CN" altLang="en-US" sz="140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84614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a:extLst>
              <a:ext uri="{FF2B5EF4-FFF2-40B4-BE49-F238E27FC236}">
                <a16:creationId xmlns:a16="http://schemas.microsoft.com/office/drawing/2014/main" id="{ED88DA79-3510-4953-864F-E47CB2F92DB2}"/>
              </a:ext>
            </a:extLst>
          </p:cNvPr>
          <p:cNvSpPr txBox="1"/>
          <p:nvPr/>
        </p:nvSpPr>
        <p:spPr>
          <a:xfrm>
            <a:off x="1" y="0"/>
            <a:ext cx="4506686" cy="553998"/>
          </a:xfrm>
          <a:prstGeom prst="rect">
            <a:avLst/>
          </a:prstGeom>
          <a:solidFill>
            <a:srgbClr val="00B050"/>
          </a:solidFill>
        </p:spPr>
        <p:txBody>
          <a:bodyPr wrap="square">
            <a:spAutoFit/>
          </a:bodyPr>
          <a:lstStyle/>
          <a:p>
            <a:r>
              <a:rPr lang="zh-CN" altLang="en-US" sz="1600" b="1" dirty="0">
                <a:solidFill>
                  <a:prstClr val="white"/>
                </a:solidFill>
                <a:latin typeface="微软雅黑" panose="020B0503020204020204" pitchFamily="34" charset="-122"/>
                <a:ea typeface="微软雅黑" panose="020B0503020204020204" pitchFamily="34" charset="-122"/>
              </a:rPr>
              <a:t>热应激定义</a:t>
            </a:r>
            <a:r>
              <a:rPr lang="en-US" altLang="zh-CN" sz="1600" b="1" dirty="0">
                <a:solidFill>
                  <a:schemeClr val="bg1"/>
                </a:solidFill>
                <a:latin typeface="微软雅黑" panose="020B0503020204020204" pitchFamily="34" charset="-122"/>
                <a:ea typeface="微软雅黑" panose="020B0503020204020204" pitchFamily="34" charset="-122"/>
              </a:rPr>
              <a:t>-</a:t>
            </a:r>
            <a:r>
              <a:rPr lang="en-US" altLang="zh-CN" sz="1600" b="1" dirty="0">
                <a:solidFill>
                  <a:schemeClr val="bg1"/>
                </a:solidFill>
              </a:rPr>
              <a:t>THI  </a:t>
            </a:r>
          </a:p>
          <a:p>
            <a:r>
              <a:rPr lang="en-US" altLang="zh-CN" sz="1400" b="1" dirty="0">
                <a:solidFill>
                  <a:prstClr val="white"/>
                </a:solidFill>
                <a:latin typeface="微软雅黑" panose="020B0503020204020204" pitchFamily="34" charset="-122"/>
                <a:ea typeface="微软雅黑" panose="020B0503020204020204" pitchFamily="34" charset="-122"/>
              </a:rPr>
              <a:t>Heat Stress Definition – THI</a:t>
            </a:r>
            <a:endParaRPr lang="zh-CN" altLang="en-US" sz="1400" b="1" dirty="0">
              <a:solidFill>
                <a:schemeClr val="bg1"/>
              </a:solidFill>
            </a:endParaRPr>
          </a:p>
        </p:txBody>
      </p:sp>
      <p:graphicFrame>
        <p:nvGraphicFramePr>
          <p:cNvPr id="21" name="对象 20">
            <a:extLst>
              <a:ext uri="{FF2B5EF4-FFF2-40B4-BE49-F238E27FC236}">
                <a16:creationId xmlns:a16="http://schemas.microsoft.com/office/drawing/2014/main" id="{A98F0A31-EEFB-4FB5-B4FF-E553CF280EED}"/>
              </a:ext>
            </a:extLst>
          </p:cNvPr>
          <p:cNvGraphicFramePr>
            <a:graphicFrameLocks noChangeAspect="1"/>
          </p:cNvGraphicFramePr>
          <p:nvPr>
            <p:extLst>
              <p:ext uri="{D42A27DB-BD31-4B8C-83A1-F6EECF244321}">
                <p14:modId xmlns:p14="http://schemas.microsoft.com/office/powerpoint/2010/main" val="3030788500"/>
              </p:ext>
            </p:extLst>
          </p:nvPr>
        </p:nvGraphicFramePr>
        <p:xfrm>
          <a:off x="0" y="755073"/>
          <a:ext cx="7482178" cy="6102927"/>
        </p:xfrm>
        <a:graphic>
          <a:graphicData uri="http://schemas.openxmlformats.org/presentationml/2006/ole">
            <mc:AlternateContent xmlns:mc="http://schemas.openxmlformats.org/markup-compatibility/2006">
              <mc:Choice xmlns:v="urn:schemas-microsoft-com:vml" Requires="v">
                <p:oleObj name="Worksheet" r:id="rId3" imgW="11668217" imgH="12839831" progId="Excel.Sheet.12">
                  <p:embed/>
                </p:oleObj>
              </mc:Choice>
              <mc:Fallback>
                <p:oleObj name="Worksheet" r:id="rId3" imgW="11668217" imgH="12839831" progId="Excel.Sheet.12">
                  <p:embed/>
                  <p:pic>
                    <p:nvPicPr>
                      <p:cNvPr id="21" name="对象 20">
                        <a:extLst>
                          <a:ext uri="{FF2B5EF4-FFF2-40B4-BE49-F238E27FC236}">
                            <a16:creationId xmlns:a16="http://schemas.microsoft.com/office/drawing/2014/main" id="{A98F0A31-EEFB-4FB5-B4FF-E553CF280EED}"/>
                          </a:ext>
                        </a:extLst>
                      </p:cNvPr>
                      <p:cNvPicPr/>
                      <p:nvPr/>
                    </p:nvPicPr>
                    <p:blipFill>
                      <a:blip r:embed="rId4"/>
                      <a:stretch>
                        <a:fillRect/>
                      </a:stretch>
                    </p:blipFill>
                    <p:spPr>
                      <a:xfrm>
                        <a:off x="0" y="755073"/>
                        <a:ext cx="7482178" cy="6102927"/>
                      </a:xfrm>
                      <a:prstGeom prst="rect">
                        <a:avLst/>
                      </a:prstGeom>
                    </p:spPr>
                  </p:pic>
                </p:oleObj>
              </mc:Fallback>
            </mc:AlternateContent>
          </a:graphicData>
        </a:graphic>
      </p:graphicFrame>
      <p:sp>
        <p:nvSpPr>
          <p:cNvPr id="3" name="Rectangle 1">
            <a:extLst>
              <a:ext uri="{FF2B5EF4-FFF2-40B4-BE49-F238E27FC236}">
                <a16:creationId xmlns:a16="http://schemas.microsoft.com/office/drawing/2014/main" id="{8768DD71-B1CF-4A85-A222-A877E01914AA}"/>
              </a:ext>
            </a:extLst>
          </p:cNvPr>
          <p:cNvSpPr>
            <a:spLocks noChangeArrowheads="1"/>
          </p:cNvSpPr>
          <p:nvPr/>
        </p:nvSpPr>
        <p:spPr bwMode="auto">
          <a:xfrm>
            <a:off x="7482178" y="1867621"/>
            <a:ext cx="4709822" cy="3400931"/>
          </a:xfrm>
          <a:prstGeom prst="rect">
            <a:avLst/>
          </a:prstGeom>
          <a:solidFill>
            <a:schemeClr val="bg1">
              <a:lumMod val="95000"/>
            </a:schemeClr>
          </a:solidFill>
          <a:ln>
            <a:noFill/>
          </a:ln>
          <a:effectLst/>
        </p:spPr>
        <p:txBody>
          <a:bodyPr vert="horz" wrap="square" lIns="91440" tIns="45720" rIns="91440" bIns="45720" numCol="1" anchor="ctr" anchorCtr="0" compatLnSpc="1">
            <a:prstTxWarp prst="textNoShape">
              <a:avLst/>
            </a:prstTxWarp>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温湿指数的计算，目前学术界比较认可</a:t>
            </a:r>
            <a:r>
              <a:rPr kumimoji="0" lang="en-US" altLang="zh-CN"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Drackley</a:t>
            </a:r>
            <a:r>
              <a:rPr kumimoji="0" lang="zh-CN" altLang="en-US"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等（</a:t>
            </a:r>
            <a:r>
              <a:rPr kumimoji="0" lang="en-US" altLang="zh-CN"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2003</a:t>
            </a:r>
            <a:r>
              <a:rPr kumimoji="0" lang="zh-CN" altLang="en-US"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）提出的计算方法</a:t>
            </a:r>
            <a:endParaRPr kumimoji="0" lang="en-US" altLang="zh-CN"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p>
            <a:pPr marR="0" lvl="0" indent="0" algn="l" defTabSz="914400" rtl="0" eaLnBrk="0" fontAlgn="base" latinLnBrk="0" hangingPunct="0">
              <a:lnSpc>
                <a:spcPct val="100000"/>
              </a:lnSpc>
              <a:spcBef>
                <a:spcPct val="0"/>
              </a:spcBef>
              <a:spcAft>
                <a:spcPct val="0"/>
              </a:spcAft>
              <a:buClrTx/>
              <a:buSzTx/>
              <a:buFontTx/>
              <a:buNone/>
              <a:tabLst/>
            </a:pPr>
            <a:r>
              <a:rPr lang="en-US" altLang="zh-CN" sz="1000" dirty="0">
                <a:latin typeface="+mn-lt"/>
              </a:rPr>
              <a:t>THI calculation is currently widely accepted in academic circles of Drackley’s proposed method(2003).</a:t>
            </a:r>
            <a:endParaRPr kumimoji="0" lang="zh-CN" altLang="en-US" sz="800" b="0" i="0" u="none" strike="noStrike" cap="none" normalizeH="0" baseline="0" dirty="0">
              <a:ln>
                <a:noFill/>
              </a:ln>
              <a:solidFill>
                <a:schemeClr val="tx1"/>
              </a:solidFill>
              <a:effectLst/>
            </a:endParaRPr>
          </a:p>
          <a:p>
            <a:pPr marL="0" marR="0" lvl="0" indent="266700" algn="l" defTabSz="914400" rtl="0" eaLnBrk="0" fontAlgn="base" latinLnBrk="0" hangingPunct="0">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THI=td-(0.55-0.55×RH)×(td-58)</a:t>
            </a:r>
            <a:endParaRPr kumimoji="0" lang="en-US" altLang="zh-CN" sz="1000" b="1" i="0" u="none" strike="noStrike" cap="none" normalizeH="0" baseline="0" dirty="0">
              <a:ln>
                <a:noFill/>
              </a:ln>
              <a:solidFill>
                <a:schemeClr val="tx1"/>
              </a:solidFill>
              <a:effectLst/>
            </a:endParaRPr>
          </a:p>
          <a:p>
            <a:pPr marL="0" marR="0" lvl="0" indent="266700" algn="l" defTabSz="914400" rtl="0" eaLnBrk="0" fontAlgn="base" latinLnBrk="0" hangingPunct="0">
              <a:lnSpc>
                <a:spcPct val="100000"/>
              </a:lnSpc>
              <a:spcBef>
                <a:spcPct val="0"/>
              </a:spcBef>
              <a:spcAft>
                <a:spcPct val="0"/>
              </a:spcAft>
              <a:buClrTx/>
              <a:buSzTx/>
              <a:buFontTx/>
              <a:buNone/>
              <a:tabLst/>
            </a:pPr>
            <a:r>
              <a:rPr kumimoji="0" lang="zh-CN" altLang="en-US"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其中</a:t>
            </a:r>
            <a:r>
              <a:rPr kumimoji="0" lang="en-US" altLang="zh-CN"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td</a:t>
            </a:r>
            <a:r>
              <a:rPr kumimoji="0" lang="zh-CN" altLang="en-US"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为华氏温度，</a:t>
            </a:r>
            <a:r>
              <a:rPr kumimoji="0" lang="en-US" altLang="zh-CN"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RH</a:t>
            </a:r>
            <a:r>
              <a:rPr kumimoji="0" lang="zh-CN" altLang="en-US"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为相对湿度。</a:t>
            </a:r>
            <a:r>
              <a:rPr lang="en-US" altLang="zh-CN" sz="1050" dirty="0">
                <a:latin typeface="+mn-lt"/>
              </a:rPr>
              <a:t>Td is </a:t>
            </a:r>
            <a:r>
              <a:rPr lang="zh-CN" altLang="en-US" sz="1050" dirty="0">
                <a:latin typeface="+mn-lt"/>
              </a:rPr>
              <a:t>℉</a:t>
            </a:r>
            <a:r>
              <a:rPr lang="en-US" altLang="zh-CN" sz="1050" dirty="0">
                <a:latin typeface="+mn-lt"/>
              </a:rPr>
              <a:t>,RH is relative humidity.</a:t>
            </a:r>
          </a:p>
          <a:p>
            <a:pPr marL="0" marR="0" lvl="0" indent="266700" algn="l" defTabSz="914400" rtl="0" eaLnBrk="0" fontAlgn="base" latinLnBrk="0" hangingPunct="0">
              <a:lnSpc>
                <a:spcPct val="100000"/>
              </a:lnSpc>
              <a:spcBef>
                <a:spcPct val="0"/>
              </a:spcBef>
              <a:spcAft>
                <a:spcPct val="0"/>
              </a:spcAft>
              <a:buClrTx/>
              <a:buSzTx/>
              <a:buFontTx/>
              <a:buNone/>
              <a:tabLst/>
            </a:pPr>
            <a:endParaRPr lang="en-US" altLang="zh-CN" sz="1050" dirty="0">
              <a:latin typeface="+mn-lt"/>
            </a:endParaRPr>
          </a:p>
          <a:p>
            <a:pPr marR="0" lvl="0" indent="0" algn="l" defTabSz="914400" rtl="0" eaLnBrk="0" fontAlgn="base" latinLnBrk="0" hangingPunct="0">
              <a:lnSpc>
                <a:spcPct val="100000"/>
              </a:lnSpc>
              <a:spcBef>
                <a:spcPct val="0"/>
              </a:spcBef>
              <a:spcAft>
                <a:spcPct val="0"/>
              </a:spcAft>
              <a:buClrTx/>
              <a:buSzTx/>
              <a:buFontTx/>
              <a:buNone/>
              <a:tabLst/>
            </a:pPr>
            <a:r>
              <a:rPr kumimoji="0" lang="zh-CN" altLang="en-US"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但考虑到华氏温度在国内不常用，我们参考文献，查得华氏温度与摄氏温度的转换公式</a:t>
            </a:r>
            <a:r>
              <a:rPr lang="zh-CN" altLang="en-US" sz="1050" dirty="0">
                <a:latin typeface="+mn-lt"/>
              </a:rPr>
              <a:t>为 </a:t>
            </a:r>
            <a:r>
              <a:rPr lang="en-US" altLang="zh-CN" sz="1050" dirty="0">
                <a:latin typeface="+mn-lt"/>
              </a:rPr>
              <a:t>5</a:t>
            </a:r>
            <a:r>
              <a:rPr lang="zh-CN" altLang="en-US" sz="1050" dirty="0">
                <a:latin typeface="+mn-lt"/>
              </a:rPr>
              <a:t>（</a:t>
            </a:r>
            <a:r>
              <a:rPr lang="en-US" altLang="zh-CN" sz="1050" dirty="0">
                <a:latin typeface="+mn-lt"/>
              </a:rPr>
              <a:t>F- 50°)= 9(C-10°)</a:t>
            </a:r>
            <a:r>
              <a:rPr kumimoji="0" lang="zh-CN" altLang="en-US" sz="105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；我们转换公式，即得</a:t>
            </a:r>
            <a:r>
              <a:rPr kumimoji="0" lang="en-US" altLang="zh-CN" sz="105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F=1.8C+32</a:t>
            </a:r>
            <a:r>
              <a:rPr kumimoji="0" lang="zh-CN" altLang="en-US" sz="105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endParaRPr kumimoji="0" lang="zh-CN" altLang="en-US" sz="1050" b="0" i="0" u="none" strike="noStrike" cap="none" normalizeH="0" baseline="0" dirty="0">
              <a:ln>
                <a:noFill/>
              </a:ln>
              <a:solidFill>
                <a:schemeClr val="tx1"/>
              </a:solidFill>
              <a:effectLst/>
            </a:endParaRPr>
          </a:p>
          <a:p>
            <a:pPr marR="0" lvl="0" indent="0" algn="l" defTabSz="914400" rtl="0" eaLnBrk="0" fontAlgn="base" latinLnBrk="0" hangingPunct="0">
              <a:lnSpc>
                <a:spcPct val="100000"/>
              </a:lnSpc>
              <a:spcBef>
                <a:spcPct val="0"/>
              </a:spcBef>
              <a:spcAft>
                <a:spcPct val="0"/>
              </a:spcAft>
              <a:buClrTx/>
              <a:buSzTx/>
              <a:buFontTx/>
              <a:buNone/>
              <a:tabLst/>
            </a:pPr>
            <a:r>
              <a:rPr lang="en-US" altLang="zh-CN" sz="1050" dirty="0">
                <a:latin typeface="+mn-lt"/>
              </a:rPr>
              <a:t>Considering </a:t>
            </a:r>
            <a:r>
              <a:rPr lang="zh-CN" altLang="en-US" sz="1050" dirty="0">
                <a:latin typeface="+mn-lt"/>
              </a:rPr>
              <a:t>℃ </a:t>
            </a:r>
            <a:r>
              <a:rPr lang="en-US" altLang="zh-CN" sz="1050" dirty="0">
                <a:latin typeface="+mn-lt"/>
              </a:rPr>
              <a:t>is more commonly used in China, referred to the literature and found the conversion formula between </a:t>
            </a:r>
            <a:r>
              <a:rPr lang="zh-CN" altLang="en-US" sz="1050" dirty="0">
                <a:latin typeface="+mn-lt"/>
              </a:rPr>
              <a:t>℉</a:t>
            </a:r>
            <a:r>
              <a:rPr lang="en-US" altLang="zh-CN" sz="1050" dirty="0">
                <a:latin typeface="+mn-lt"/>
              </a:rPr>
              <a:t> and </a:t>
            </a:r>
            <a:r>
              <a:rPr lang="zh-CN" altLang="en-US" sz="1050" dirty="0">
                <a:latin typeface="+mn-lt"/>
              </a:rPr>
              <a:t>℃</a:t>
            </a:r>
            <a:r>
              <a:rPr lang="en-US" altLang="zh-CN" sz="1050" dirty="0">
                <a:latin typeface="+mn-lt"/>
              </a:rPr>
              <a:t> is</a:t>
            </a:r>
            <a:r>
              <a:rPr lang="zh-CN" altLang="en-US" sz="1000" dirty="0">
                <a:latin typeface="宋体" panose="02010600030101010101" pitchFamily="2" charset="-122"/>
                <a:ea typeface="宋体" panose="02010600030101010101" pitchFamily="2" charset="-122"/>
                <a:cs typeface="Times New Roman" panose="02020603050405020304" pitchFamily="18" charset="0"/>
              </a:rPr>
              <a:t> </a:t>
            </a:r>
            <a:r>
              <a:rPr lang="en-US" altLang="zh-CN" sz="1000" dirty="0">
                <a:latin typeface="+mn-lt"/>
              </a:rPr>
              <a:t>5</a:t>
            </a:r>
            <a:r>
              <a:rPr lang="zh-CN" altLang="en-US" sz="1000" dirty="0">
                <a:latin typeface="+mn-lt"/>
              </a:rPr>
              <a:t>（</a:t>
            </a:r>
            <a:r>
              <a:rPr lang="en-US" altLang="zh-CN" sz="1000" dirty="0">
                <a:latin typeface="+mn-lt"/>
              </a:rPr>
              <a:t>F- 50°)= 9(C-10°). So F=1.8C+32.</a:t>
            </a:r>
          </a:p>
          <a:p>
            <a:pPr marR="0" lvl="0" indent="0" algn="l" defTabSz="914400" rtl="0" eaLnBrk="0" fontAlgn="base" latinLnBrk="0" hangingPunct="0">
              <a:lnSpc>
                <a:spcPct val="100000"/>
              </a:lnSpc>
              <a:spcBef>
                <a:spcPct val="0"/>
              </a:spcBef>
              <a:spcAft>
                <a:spcPct val="0"/>
              </a:spcAft>
              <a:buClrTx/>
              <a:buSzTx/>
              <a:buFontTx/>
              <a:buNone/>
              <a:tabLst/>
            </a:pPr>
            <a:endParaRPr lang="en-US" altLang="zh-CN" sz="1000" dirty="0">
              <a:latin typeface="宋体" panose="02010600030101010101" pitchFamily="2" charset="-122"/>
              <a:ea typeface="宋体" panose="02010600030101010101" pitchFamily="2" charset="-122"/>
              <a:cs typeface="Times New Roman" panose="02020603050405020304" pitchFamily="18" charset="0"/>
            </a:endParaRPr>
          </a:p>
          <a:p>
            <a:pPr marR="0" lvl="0" indent="0" algn="l" defTabSz="914400" rtl="0" eaLnBrk="0" fontAlgn="base" latinLnBrk="0" hangingPunct="0">
              <a:lnSpc>
                <a:spcPct val="100000"/>
              </a:lnSpc>
              <a:spcBef>
                <a:spcPct val="0"/>
              </a:spcBef>
              <a:spcAft>
                <a:spcPct val="0"/>
              </a:spcAft>
              <a:buClrTx/>
              <a:buSzTx/>
              <a:buFontTx/>
              <a:buNone/>
              <a:tabLst/>
            </a:pPr>
            <a:r>
              <a:rPr lang="zh-CN" altLang="en-US" sz="1050" dirty="0">
                <a:latin typeface="+mn-lt"/>
              </a:rPr>
              <a:t>代入，</a:t>
            </a:r>
            <a:r>
              <a:rPr lang="en-US" altLang="zh-CN" sz="1050" dirty="0">
                <a:latin typeface="+mn-lt"/>
              </a:rPr>
              <a:t>THI=td-(0.55-0.55×RH)×(td-58)=1.8C+32-(0.55-0.55×RH)×[(1.8C+32)×RH] =0.81C+46.3+RH×(0.99C-14.3)</a:t>
            </a:r>
          </a:p>
          <a:p>
            <a:pPr marL="0" marR="0" lvl="0" indent="26670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                                                                    </a:t>
            </a:r>
            <a:endParaRPr kumimoji="0" lang="en-US" altLang="zh-CN" sz="1000" b="0" i="0" u="none" strike="noStrike" cap="none" normalizeH="0" baseline="0" dirty="0">
              <a:ln>
                <a:noFill/>
              </a:ln>
              <a:solidFill>
                <a:schemeClr val="tx1"/>
              </a:solidFill>
              <a:effectLst/>
            </a:endParaRPr>
          </a:p>
          <a:p>
            <a:pPr marL="0" marR="0" lvl="0" indent="266700" algn="l" defTabSz="914400" rtl="0" eaLnBrk="0" fontAlgn="base" latinLnBrk="0" hangingPunct="0">
              <a:lnSpc>
                <a:spcPct val="100000"/>
              </a:lnSpc>
              <a:spcBef>
                <a:spcPct val="0"/>
              </a:spcBef>
              <a:spcAft>
                <a:spcPct val="0"/>
              </a:spcAft>
              <a:buClrTx/>
              <a:buSzTx/>
              <a:buFontTx/>
              <a:buNone/>
              <a:tabLst/>
            </a:pPr>
            <a:r>
              <a:rPr kumimoji="0" lang="zh-CN" altLang="en-US" sz="1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即：</a:t>
            </a:r>
            <a:r>
              <a:rPr kumimoji="0" lang="en-US" altLang="zh-CN"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THI=0.81×</a:t>
            </a:r>
            <a:r>
              <a:rPr kumimoji="0" lang="zh-CN" altLang="en-US"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摄氏度</a:t>
            </a:r>
            <a:r>
              <a:rPr kumimoji="0" lang="en-US" altLang="zh-CN"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+(0.99×</a:t>
            </a:r>
            <a:r>
              <a:rPr kumimoji="0" lang="zh-CN" altLang="en-US"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摄氏度</a:t>
            </a:r>
            <a:r>
              <a:rPr kumimoji="0" lang="en-US" altLang="zh-CN"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-14.3)×</a:t>
            </a:r>
            <a:r>
              <a:rPr kumimoji="0" lang="zh-CN" altLang="en-US"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相对湿度</a:t>
            </a:r>
            <a:r>
              <a:rPr kumimoji="0" lang="en-US" altLang="zh-CN"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+46.3</a:t>
            </a:r>
          </a:p>
          <a:p>
            <a:pPr marL="0" marR="0" lvl="0" indent="266700" algn="l" defTabSz="914400" rtl="0" eaLnBrk="0" fontAlgn="base" latinLnBrk="0" hangingPunct="0">
              <a:lnSpc>
                <a:spcPct val="100000"/>
              </a:lnSpc>
              <a:spcBef>
                <a:spcPct val="0"/>
              </a:spcBef>
              <a:spcAft>
                <a:spcPct val="0"/>
              </a:spcAft>
              <a:buClrTx/>
              <a:buSzTx/>
              <a:buFontTx/>
              <a:buNone/>
              <a:tabLst/>
            </a:pPr>
            <a:r>
              <a:rPr lang="en-US" altLang="zh-CN" sz="1000" b="1" dirty="0">
                <a:latin typeface="宋体" panose="02010600030101010101" pitchFamily="2" charset="-122"/>
                <a:ea typeface="宋体" panose="02010600030101010101" pitchFamily="2" charset="-122"/>
                <a:cs typeface="Times New Roman" panose="02020603050405020304" pitchFamily="18" charset="0"/>
              </a:rPr>
              <a:t>    2013-5-20</a:t>
            </a:r>
            <a:r>
              <a:rPr lang="zh-CN" altLang="en-US" sz="1000" b="1" dirty="0">
                <a:latin typeface="宋体" panose="02010600030101010101" pitchFamily="2" charset="-122"/>
                <a:ea typeface="宋体" panose="02010600030101010101" pitchFamily="2" charset="-122"/>
                <a:cs typeface="Times New Roman" panose="02020603050405020304" pitchFamily="18" charset="0"/>
              </a:rPr>
              <a:t>日发布的</a:t>
            </a:r>
            <a:r>
              <a:rPr lang="en-US" altLang="zh-CN" sz="1000" b="1" dirty="0">
                <a:latin typeface="宋体" panose="02010600030101010101" pitchFamily="2" charset="-122"/>
                <a:ea typeface="宋体" panose="02010600030101010101" pitchFamily="2" charset="-122"/>
                <a:cs typeface="Times New Roman" panose="02020603050405020304" pitchFamily="18" charset="0"/>
              </a:rPr>
              <a:t>《</a:t>
            </a:r>
            <a:r>
              <a:rPr lang="zh-CN" altLang="en-US" sz="1000" b="1" dirty="0">
                <a:latin typeface="宋体" panose="02010600030101010101" pitchFamily="2" charset="-122"/>
                <a:ea typeface="宋体" panose="02010600030101010101" pitchFamily="2" charset="-122"/>
                <a:cs typeface="Times New Roman" panose="02020603050405020304" pitchFamily="18" charset="0"/>
              </a:rPr>
              <a:t>奶牛热应激评价技术规范</a:t>
            </a:r>
            <a:r>
              <a:rPr lang="en-US" altLang="zh-CN" sz="1000" b="1" dirty="0">
                <a:latin typeface="宋体" panose="02010600030101010101" pitchFamily="2" charset="-122"/>
                <a:ea typeface="宋体" panose="02010600030101010101" pitchFamily="2" charset="-122"/>
                <a:cs typeface="Times New Roman" panose="02020603050405020304" pitchFamily="18" charset="0"/>
              </a:rPr>
              <a:t>》-</a:t>
            </a:r>
            <a:r>
              <a:rPr lang="en-US" altLang="zh-CN" sz="1000" b="0" i="0" dirty="0">
                <a:solidFill>
                  <a:srgbClr val="333333"/>
                </a:solidFill>
                <a:effectLst/>
              </a:rPr>
              <a:t>NY/T 2363-2013</a:t>
            </a:r>
          </a:p>
          <a:p>
            <a:pPr marL="0" marR="0" lvl="0" indent="266700" algn="l" defTabSz="914400" rtl="0" eaLnBrk="0" fontAlgn="base" latinLnBrk="0" hangingPunct="0">
              <a:lnSpc>
                <a:spcPct val="100000"/>
              </a:lnSpc>
              <a:spcBef>
                <a:spcPct val="0"/>
              </a:spcBef>
              <a:spcAft>
                <a:spcPct val="0"/>
              </a:spcAft>
              <a:buClrTx/>
              <a:buSzTx/>
              <a:buFontTx/>
              <a:buNone/>
              <a:tabLst/>
            </a:pPr>
            <a:endParaRPr kumimoji="0" lang="en-US" altLang="zh-CN" sz="10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p>
            <a:pPr marL="0" marR="0" lvl="0" indent="266700" algn="l" defTabSz="914400" rtl="0" eaLnBrk="0" fontAlgn="base" latinLnBrk="0" hangingPunct="0">
              <a:lnSpc>
                <a:spcPct val="100000"/>
              </a:lnSpc>
              <a:spcBef>
                <a:spcPct val="0"/>
              </a:spcBef>
              <a:spcAft>
                <a:spcPct val="0"/>
              </a:spcAft>
              <a:buClrTx/>
              <a:buSzTx/>
              <a:buFontTx/>
              <a:buNone/>
              <a:tabLst/>
            </a:pPr>
            <a:r>
              <a:rPr lang="en-US" altLang="zh-CN" sz="1050" b="1" dirty="0">
                <a:latin typeface="+mn-lt"/>
              </a:rPr>
              <a:t>So,</a:t>
            </a:r>
            <a:r>
              <a:rPr lang="zh-CN" altLang="en-US" sz="1050" b="1" dirty="0">
                <a:latin typeface="+mn-lt"/>
              </a:rPr>
              <a:t> </a:t>
            </a:r>
            <a:r>
              <a:rPr lang="en-US" altLang="zh-CN" sz="1050" b="1" dirty="0">
                <a:latin typeface="+mn-lt"/>
              </a:rPr>
              <a:t>in</a:t>
            </a:r>
            <a:r>
              <a:rPr lang="zh-CN" altLang="en-US" sz="1050" b="1" dirty="0">
                <a:latin typeface="+mn-lt"/>
              </a:rPr>
              <a:t> </a:t>
            </a:r>
            <a:r>
              <a:rPr lang="en-US" altLang="zh-CN" sz="1050" b="1" dirty="0">
                <a:latin typeface="+mn-lt"/>
              </a:rPr>
              <a:t>conclusion: THI=0.81 x </a:t>
            </a:r>
            <a:r>
              <a:rPr lang="zh-CN" altLang="en-US" sz="1050" b="1" dirty="0">
                <a:latin typeface="+mn-lt"/>
              </a:rPr>
              <a:t>℃</a:t>
            </a:r>
            <a:r>
              <a:rPr lang="en-US" altLang="zh-CN" sz="1050" b="1" dirty="0">
                <a:latin typeface="+mn-lt"/>
              </a:rPr>
              <a:t>+(0.99 x </a:t>
            </a:r>
            <a:r>
              <a:rPr lang="zh-CN" altLang="en-US" sz="1050" b="1" dirty="0">
                <a:latin typeface="+mn-lt"/>
              </a:rPr>
              <a:t> ℃</a:t>
            </a:r>
            <a:r>
              <a:rPr lang="en-US" altLang="zh-CN" sz="1050" b="1" dirty="0">
                <a:latin typeface="+mn-lt"/>
              </a:rPr>
              <a:t>-14.3) x RH+46.3 </a:t>
            </a:r>
          </a:p>
          <a:p>
            <a:pPr marL="0" marR="0" lvl="0" indent="266700" algn="l" defTabSz="914400" rtl="0" eaLnBrk="0" fontAlgn="base" latinLnBrk="0" hangingPunct="0">
              <a:lnSpc>
                <a:spcPct val="100000"/>
              </a:lnSpc>
              <a:spcBef>
                <a:spcPct val="0"/>
              </a:spcBef>
              <a:spcAft>
                <a:spcPct val="0"/>
              </a:spcAft>
              <a:buClrTx/>
              <a:buSzTx/>
              <a:buFontTx/>
              <a:buNone/>
              <a:tabLst/>
            </a:pPr>
            <a:r>
              <a:rPr lang="en-US" altLang="zh-CN" sz="1050" dirty="0">
                <a:latin typeface="+mn-lt"/>
              </a:rPr>
              <a:t>From The </a:t>
            </a:r>
            <a:r>
              <a:rPr lang="en-US" altLang="zh-CN" sz="1050" i="1" dirty="0">
                <a:latin typeface="+mn-lt"/>
              </a:rPr>
              <a:t>"Technical Specification for Evaluating Heat Stress in Cows" </a:t>
            </a:r>
            <a:r>
              <a:rPr lang="en-US" altLang="zh-CN" sz="1050" dirty="0">
                <a:latin typeface="+mn-lt"/>
              </a:rPr>
              <a:t>- NY/T 2363-2013(released on May 20, 2013).</a:t>
            </a:r>
          </a:p>
        </p:txBody>
      </p:sp>
    </p:spTree>
    <p:extLst>
      <p:ext uri="{BB962C8B-B14F-4D97-AF65-F5344CB8AC3E}">
        <p14:creationId xmlns:p14="http://schemas.microsoft.com/office/powerpoint/2010/main" val="4808225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JPM_CONVERT_POSITION" val="156;288.375;209.375;139.25"/>
</p:tagLst>
</file>

<file path=ppt/tags/tag2.xml><?xml version="1.0" encoding="utf-8"?>
<p:tagLst xmlns:a="http://schemas.openxmlformats.org/drawingml/2006/main" xmlns:r="http://schemas.openxmlformats.org/officeDocument/2006/relationships" xmlns:p="http://schemas.openxmlformats.org/presentationml/2006/main">
  <p:tag name="JPM_CONVERT_POSITION" val="156;288.375;209.375;139.25"/>
</p:tagLst>
</file>

<file path=ppt/tags/tag3.xml><?xml version="1.0" encoding="utf-8"?>
<p:tagLst xmlns:a="http://schemas.openxmlformats.org/drawingml/2006/main" xmlns:r="http://schemas.openxmlformats.org/officeDocument/2006/relationships" xmlns:p="http://schemas.openxmlformats.org/presentationml/2006/main">
  <p:tag name="JPM_CONVERT_POSITION" val="156;288.375;209.375;139.2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1958</TotalTime>
  <Words>9028</Words>
  <Application>Microsoft Office PowerPoint</Application>
  <PresentationFormat>宽屏</PresentationFormat>
  <Paragraphs>1380</Paragraphs>
  <Slides>41</Slides>
  <Notes>15</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1</vt:i4>
      </vt:variant>
      <vt:variant>
        <vt:lpstr>幻灯片标题</vt:lpstr>
      </vt:variant>
      <vt:variant>
        <vt:i4>41</vt:i4>
      </vt:variant>
    </vt:vector>
  </HeadingPairs>
  <TitlesOfParts>
    <vt:vector size="57" baseType="lpstr">
      <vt:lpstr>-apple-system</vt:lpstr>
      <vt:lpstr>Microsoft YaHei Light</vt:lpstr>
      <vt:lpstr>Microsoft YaHei UI</vt:lpstr>
      <vt:lpstr>等线</vt:lpstr>
      <vt:lpstr>等线</vt:lpstr>
      <vt:lpstr>黑体</vt:lpstr>
      <vt:lpstr>思源黑体</vt:lpstr>
      <vt:lpstr>宋体</vt:lpstr>
      <vt:lpstr>Microsoft YaHei</vt:lpstr>
      <vt:lpstr>Microsoft YaHei</vt:lpstr>
      <vt:lpstr>Arial</vt:lpstr>
      <vt:lpstr>Calibri</vt:lpstr>
      <vt:lpstr>Times New Roman</vt:lpstr>
      <vt:lpstr>Wingdings</vt:lpstr>
      <vt:lpstr>Office 主题</vt:lpstr>
      <vt:lpstr>Worksheet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Zhang Hai Cheng (Dairy - General Office)</dc:creator>
  <cp:lastModifiedBy>HaiCheng Zhang</cp:lastModifiedBy>
  <cp:revision>40</cp:revision>
  <dcterms:created xsi:type="dcterms:W3CDTF">2020-08-17T14:58:36Z</dcterms:created>
  <dcterms:modified xsi:type="dcterms:W3CDTF">2025-06-09T12:17:51Z</dcterms:modified>
</cp:coreProperties>
</file>